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986759b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986759b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986759b8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986759b8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986759b8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986759b8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986759b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986759b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986759b8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986759b8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986759b8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986759b8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986759b8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986759b8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986759b8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986759b8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986759b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986759b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986759b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986759b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986759b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986759b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986759b8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986759b8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986759b8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986759b8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986759b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986759b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986759b8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986759b8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986759b8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986759b8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finance.yahoo.com/quote/DAT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solidFill>
                  <a:srgbClr val="434343"/>
                </a:solidFill>
              </a:rPr>
              <a:t>Investigating Netflix Stock Data</a:t>
            </a:r>
            <a:endParaRPr>
              <a:solidFill>
                <a:srgbClr val="434343"/>
              </a:solidFill>
            </a:endParaRPr>
          </a:p>
        </p:txBody>
      </p:sp>
      <p:sp>
        <p:nvSpPr>
          <p:cNvPr id="57" name="Google Shape;57;p13"/>
          <p:cNvSpPr txBox="1"/>
          <p:nvPr>
            <p:ph idx="1" type="subTitle"/>
          </p:nvPr>
        </p:nvSpPr>
        <p:spPr>
          <a:xfrm>
            <a:off x="311700" y="3615248"/>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By Kseniia Mozgovaia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282225" y="39950"/>
            <a:ext cx="7741921" cy="4838701"/>
          </a:xfrm>
          <a:prstGeom prst="rect">
            <a:avLst/>
          </a:prstGeom>
          <a:noFill/>
          <a:ln>
            <a:noFill/>
          </a:ln>
        </p:spPr>
      </p:pic>
      <p:pic>
        <p:nvPicPr>
          <p:cNvPr id="112" name="Google Shape;112;p22"/>
          <p:cNvPicPr preferRelativeResize="0"/>
          <p:nvPr/>
        </p:nvPicPr>
        <p:blipFill>
          <a:blip r:embed="rId4">
            <a:alphaModFix/>
          </a:blip>
          <a:stretch>
            <a:fillRect/>
          </a:stretch>
        </p:blipFill>
        <p:spPr>
          <a:xfrm>
            <a:off x="457200" y="0"/>
            <a:ext cx="8229600" cy="5143500"/>
          </a:xfrm>
          <a:prstGeom prst="rect">
            <a:avLst/>
          </a:prstGeom>
          <a:noFill/>
          <a:ln>
            <a:noFill/>
          </a:ln>
        </p:spPr>
      </p:pic>
      <p:pic>
        <p:nvPicPr>
          <p:cNvPr id="113" name="Google Shape;113;p22"/>
          <p:cNvPicPr preferRelativeResize="0"/>
          <p:nvPr/>
        </p:nvPicPr>
        <p:blipFill>
          <a:blip r:embed="rId5">
            <a:alphaModFix/>
          </a:blip>
          <a:stretch>
            <a:fillRect/>
          </a:stretch>
        </p:blipFill>
        <p:spPr>
          <a:xfrm>
            <a:off x="457200" y="0"/>
            <a:ext cx="8229600" cy="5143500"/>
          </a:xfrm>
          <a:prstGeom prst="rect">
            <a:avLst/>
          </a:prstGeom>
          <a:noFill/>
          <a:ln>
            <a:noFill/>
          </a:ln>
        </p:spPr>
      </p:pic>
      <p:pic>
        <p:nvPicPr>
          <p:cNvPr id="114" name="Google Shape;114;p22"/>
          <p:cNvPicPr preferRelativeResize="0"/>
          <p:nvPr/>
        </p:nvPicPr>
        <p:blipFill>
          <a:blip r:embed="rId6">
            <a:alphaModFix/>
          </a:blip>
          <a:stretch>
            <a:fillRect/>
          </a:stretch>
        </p:blipFill>
        <p:spPr>
          <a:xfrm>
            <a:off x="457200" y="0"/>
            <a:ext cx="82296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CC0000"/>
                </a:solidFill>
              </a:rPr>
              <a:t>Interpreting bar chart</a:t>
            </a:r>
            <a:endParaRPr>
              <a:solidFill>
                <a:srgbClr val="CC0000"/>
              </a:solidFill>
            </a:endParaRPr>
          </a:p>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050">
                <a:solidFill>
                  <a:srgbClr val="000000"/>
                </a:solidFill>
                <a:highlight>
                  <a:srgbClr val="FFFFFF"/>
                </a:highlight>
                <a:latin typeface="Arial"/>
                <a:ea typeface="Arial"/>
                <a:cs typeface="Arial"/>
                <a:sym typeface="Arial"/>
              </a:rPr>
              <a:t> </a:t>
            </a:r>
            <a:r>
              <a:rPr lang="ru">
                <a:solidFill>
                  <a:srgbClr val="000000"/>
                </a:solidFill>
              </a:rPr>
              <a:t>Revenue is following an increasing trend, raising it value on 24%.</a:t>
            </a:r>
            <a:endParaRPr>
              <a:solidFill>
                <a:srgbClr val="000000"/>
              </a:solidFill>
            </a:endParaRPr>
          </a:p>
          <a:p>
            <a:pPr indent="0" lvl="0" marL="0" rtl="0" algn="l">
              <a:spcBef>
                <a:spcPts val="1200"/>
              </a:spcBef>
              <a:spcAft>
                <a:spcPts val="0"/>
              </a:spcAft>
              <a:buNone/>
            </a:pPr>
            <a:r>
              <a:rPr lang="ru">
                <a:solidFill>
                  <a:srgbClr val="000000"/>
                </a:solidFill>
              </a:rPr>
              <a:t>Earnings</a:t>
            </a:r>
            <a:r>
              <a:rPr lang="ru">
                <a:solidFill>
                  <a:srgbClr val="000000"/>
                </a:solidFill>
              </a:rPr>
              <a:t> is also  following an increasing trend, raising it value on 77%</a:t>
            </a:r>
            <a:endParaRPr>
              <a:solidFill>
                <a:srgbClr val="000000"/>
              </a:solidFill>
            </a:endParaRPr>
          </a:p>
          <a:p>
            <a:pPr indent="0" lvl="0" marL="0" rtl="0" algn="l">
              <a:spcBef>
                <a:spcPts val="1200"/>
              </a:spcBef>
              <a:spcAft>
                <a:spcPts val="0"/>
              </a:spcAft>
              <a:buNone/>
            </a:pPr>
            <a:r>
              <a:rPr lang="ru">
                <a:solidFill>
                  <a:srgbClr val="000000"/>
                </a:solidFill>
              </a:rPr>
              <a:t>Average revenue constitutes 0.05% average earnings.</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nvSpPr>
        <p:spPr>
          <a:xfrm>
            <a:off x="529325" y="119850"/>
            <a:ext cx="7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6" name="Google Shape;126;p24"/>
          <p:cNvSpPr txBox="1"/>
          <p:nvPr/>
        </p:nvSpPr>
        <p:spPr>
          <a:xfrm>
            <a:off x="359550" y="1588000"/>
            <a:ext cx="8679000" cy="1862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111111"/>
              </a:buClr>
              <a:buSzPts val="1600"/>
              <a:buChar char="●"/>
            </a:pPr>
            <a:r>
              <a:rPr lang="ru" sz="1600">
                <a:solidFill>
                  <a:srgbClr val="111111"/>
                </a:solidFill>
                <a:highlight>
                  <a:srgbClr val="FFFFFF"/>
                </a:highlight>
              </a:rPr>
              <a:t>The Dow Jones Industrial Average (DJIA) is a widely-watched benchmark index in the U.S. for blue-chip stocks.</a:t>
            </a:r>
            <a:endParaRPr sz="1600">
              <a:solidFill>
                <a:srgbClr val="111111"/>
              </a:solidFill>
              <a:highlight>
                <a:srgbClr val="FFFFFF"/>
              </a:highlight>
            </a:endParaRPr>
          </a:p>
          <a:p>
            <a:pPr indent="-330200" lvl="0" marL="457200" rtl="0" algn="l">
              <a:lnSpc>
                <a:spcPct val="115000"/>
              </a:lnSpc>
              <a:spcBef>
                <a:spcPts val="0"/>
              </a:spcBef>
              <a:spcAft>
                <a:spcPts val="0"/>
              </a:spcAft>
              <a:buClr>
                <a:srgbClr val="111111"/>
              </a:buClr>
              <a:buSzPts val="1600"/>
              <a:buChar char="●"/>
            </a:pPr>
            <a:r>
              <a:rPr lang="ru" sz="1600">
                <a:solidFill>
                  <a:srgbClr val="111111"/>
                </a:solidFill>
                <a:highlight>
                  <a:srgbClr val="FFFFFF"/>
                </a:highlight>
              </a:rPr>
              <a:t>The DJIA is a price-weighted index that tracks 30 large, publicly-owned companies trading on the New York Stock Exchange (NYSE) and the Nasdaq.</a:t>
            </a:r>
            <a:endParaRPr sz="1600">
              <a:solidFill>
                <a:srgbClr val="111111"/>
              </a:solidFill>
              <a:highlight>
                <a:srgbClr val="FFFFFF"/>
              </a:highlight>
            </a:endParaRPr>
          </a:p>
          <a:p>
            <a:pPr indent="0" lvl="0" marL="0" rtl="0" algn="l">
              <a:lnSpc>
                <a:spcPct val="115000"/>
              </a:lnSpc>
              <a:spcBef>
                <a:spcPts val="0"/>
              </a:spcBef>
              <a:spcAft>
                <a:spcPts val="0"/>
              </a:spcAft>
              <a:buNone/>
            </a:pPr>
            <a:r>
              <a:t/>
            </a:r>
            <a:endParaRPr sz="1600">
              <a:solidFill>
                <a:srgbClr val="111111"/>
              </a:solidFill>
              <a:highlight>
                <a:srgbClr val="FFFFFF"/>
              </a:highlight>
            </a:endParaRPr>
          </a:p>
          <a:p>
            <a:pPr indent="0" lvl="0" marL="0" rtl="0" algn="l">
              <a:spcBef>
                <a:spcPts val="0"/>
              </a:spcBef>
              <a:spcAft>
                <a:spcPts val="0"/>
              </a:spcAft>
              <a:buNone/>
            </a:pPr>
            <a:r>
              <a:t/>
            </a:r>
            <a:endParaRPr sz="1700">
              <a:latin typeface="Proxima Nova"/>
              <a:ea typeface="Proxima Nova"/>
              <a:cs typeface="Proxima Nova"/>
              <a:sym typeface="Proxima Nova"/>
            </a:endParaRPr>
          </a:p>
        </p:txBody>
      </p:sp>
      <p:sp>
        <p:nvSpPr>
          <p:cNvPr id="127" name="Google Shape;127;p24"/>
          <p:cNvSpPr txBox="1"/>
          <p:nvPr/>
        </p:nvSpPr>
        <p:spPr>
          <a:xfrm>
            <a:off x="749050" y="389500"/>
            <a:ext cx="78003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700"/>
              </a:spcAft>
              <a:buNone/>
            </a:pPr>
            <a:r>
              <a:rPr lang="ru" sz="2200">
                <a:highlight>
                  <a:schemeClr val="lt1"/>
                </a:highlight>
              </a:rPr>
              <a:t>A comparison of the Netflix Stock price vs the Dow Jones Industrial Average price in 2017</a:t>
            </a:r>
            <a:endParaRPr sz="20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152400" y="152400"/>
            <a:ext cx="8839200" cy="294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CC0000"/>
                </a:solidFill>
              </a:rPr>
              <a:t>Interpreting two line plots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050">
                <a:solidFill>
                  <a:srgbClr val="000000"/>
                </a:solidFill>
                <a:highlight>
                  <a:srgbClr val="FFFFFF"/>
                </a:highlight>
                <a:latin typeface="Arial"/>
                <a:ea typeface="Arial"/>
                <a:cs typeface="Arial"/>
                <a:sym typeface="Arial"/>
              </a:rPr>
              <a:t> </a:t>
            </a:r>
            <a:r>
              <a:rPr lang="ru">
                <a:solidFill>
                  <a:srgbClr val="000000"/>
                </a:solidFill>
              </a:rPr>
              <a:t>Netflix stock price is more convoluted, in June was a fail, but other than that it had increasing tendency till October, where it slight decrease.</a:t>
            </a:r>
            <a:endParaRPr>
              <a:solidFill>
                <a:srgbClr val="000000"/>
              </a:solidFill>
            </a:endParaRPr>
          </a:p>
          <a:p>
            <a:pPr indent="0" lvl="0" marL="0" rtl="0" algn="l">
              <a:spcBef>
                <a:spcPts val="1200"/>
              </a:spcBef>
              <a:spcAft>
                <a:spcPts val="0"/>
              </a:spcAft>
              <a:buNone/>
            </a:pPr>
            <a:r>
              <a:rPr lang="ru">
                <a:solidFill>
                  <a:srgbClr val="000000"/>
                </a:solidFill>
              </a:rPr>
              <a:t> </a:t>
            </a:r>
            <a:r>
              <a:rPr lang="ru">
                <a:solidFill>
                  <a:srgbClr val="000000"/>
                </a:solidFill>
              </a:rPr>
              <a:t>Despite</a:t>
            </a:r>
            <a:r>
              <a:rPr lang="ru">
                <a:solidFill>
                  <a:srgbClr val="000000"/>
                </a:solidFill>
              </a:rPr>
              <a:t> of convoluted graphic, DJAs volatile is much higher than Netflix volatile.</a:t>
            </a:r>
            <a:endParaRPr>
              <a:solidFill>
                <a:srgbClr val="000000"/>
              </a:solidFill>
            </a:endParaRPr>
          </a:p>
          <a:p>
            <a:pPr indent="0" lvl="0" marL="0" rtl="0" algn="l">
              <a:spcBef>
                <a:spcPts val="1200"/>
              </a:spcBef>
              <a:spcAft>
                <a:spcPts val="0"/>
              </a:spcAft>
              <a:buNone/>
            </a:pPr>
            <a:r>
              <a:rPr lang="ru">
                <a:solidFill>
                  <a:srgbClr val="000000"/>
                </a:solidFill>
              </a:rPr>
              <a:t>  Compare with Dow Jones Average graphic, the maximum Netflix stock price of 195 USD and the minimum DJAs stock price of 20 000 USD is lower in 102 times. </a:t>
            </a:r>
            <a:endParaRPr>
              <a:solidFill>
                <a:srgbClr val="000000"/>
              </a:solidFill>
            </a:endParaRPr>
          </a:p>
          <a:p>
            <a:pPr indent="0" lvl="0" marL="0" rtl="0" algn="l">
              <a:spcBef>
                <a:spcPts val="1200"/>
              </a:spcBef>
              <a:spcAft>
                <a:spcPts val="1200"/>
              </a:spcAft>
              <a:buNone/>
            </a:pPr>
            <a:r>
              <a:rPr lang="ru">
                <a:solidFill>
                  <a:srgbClr val="000000"/>
                </a:solidFill>
              </a:rPr>
              <a:t>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FF0000"/>
                </a:solidFill>
              </a:rPr>
              <a:t>Summary</a:t>
            </a:r>
            <a:endParaRPr>
              <a:solidFill>
                <a:srgbClr val="FF0000"/>
              </a:solidFill>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000000"/>
                </a:solidFill>
              </a:rPr>
              <a:t>Netflix came a long way from a small streaming service, to service that provide world known and </a:t>
            </a:r>
            <a:r>
              <a:rPr lang="ru">
                <a:solidFill>
                  <a:srgbClr val="000000"/>
                </a:solidFill>
              </a:rPr>
              <a:t>acclaimed</a:t>
            </a:r>
            <a:r>
              <a:rPr lang="ru">
                <a:solidFill>
                  <a:srgbClr val="000000"/>
                </a:solidFill>
              </a:rPr>
              <a:t> movies and TV series, </a:t>
            </a:r>
            <a:r>
              <a:rPr lang="ru">
                <a:solidFill>
                  <a:srgbClr val="000000"/>
                </a:solidFill>
              </a:rPr>
              <a:t>moretheless</a:t>
            </a:r>
            <a:r>
              <a:rPr lang="ru">
                <a:solidFill>
                  <a:srgbClr val="000000"/>
                </a:solidFill>
              </a:rPr>
              <a:t> its </a:t>
            </a:r>
            <a:r>
              <a:rPr lang="ru">
                <a:solidFill>
                  <a:srgbClr val="000000"/>
                </a:solidFill>
              </a:rPr>
              <a:t>remarkable</a:t>
            </a:r>
            <a:r>
              <a:rPr lang="ru">
                <a:solidFill>
                  <a:srgbClr val="000000"/>
                </a:solidFill>
              </a:rPr>
              <a:t> success shows in marketplace. To </a:t>
            </a:r>
            <a:r>
              <a:rPr lang="ru">
                <a:solidFill>
                  <a:srgbClr val="000000"/>
                </a:solidFill>
              </a:rPr>
              <a:t>nowadays</a:t>
            </a:r>
            <a:r>
              <a:rPr lang="ru">
                <a:solidFill>
                  <a:srgbClr val="000000"/>
                </a:solidFill>
              </a:rPr>
              <a:t> stock price is higher on 308% compare to the maximum  price of 2017 year. It is still far from Dow Jones Average, yet Netflix is the most watchable streaming service, and </a:t>
            </a:r>
            <a:r>
              <a:rPr lang="ru">
                <a:solidFill>
                  <a:srgbClr val="000000"/>
                </a:solidFill>
              </a:rPr>
              <a:t>presumably</a:t>
            </a:r>
            <a:r>
              <a:rPr lang="ru">
                <a:solidFill>
                  <a:srgbClr val="000000"/>
                </a:solidFill>
              </a:rPr>
              <a:t> will not stay on a one place. Therefore my suggestion is to invest carefully for a short term, look for shows that could bring more attention to this platform.</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379525" y="439450"/>
            <a:ext cx="8349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600">
                <a:latin typeface="Proxima Nova"/>
                <a:ea typeface="Proxima Nova"/>
                <a:cs typeface="Proxima Nova"/>
                <a:sym typeface="Proxima Nova"/>
              </a:rPr>
              <a:t>References</a:t>
            </a:r>
            <a:r>
              <a:rPr lang="ru"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ru" sz="1600">
                <a:latin typeface="Proxima Nova"/>
                <a:ea typeface="Proxima Nova"/>
                <a:cs typeface="Proxima Nova"/>
                <a:sym typeface="Proxima Nova"/>
              </a:rPr>
              <a:t>https://www.codecademy.com</a:t>
            </a:r>
            <a:endParaRPr sz="1600">
              <a:latin typeface="Proxima Nova"/>
              <a:ea typeface="Proxima Nova"/>
              <a:cs typeface="Proxima Nova"/>
              <a:sym typeface="Proxima Nova"/>
            </a:endParaRPr>
          </a:p>
          <a:p>
            <a:pPr indent="0" lvl="0" marL="0" rtl="0" algn="l">
              <a:spcBef>
                <a:spcPts val="0"/>
              </a:spcBef>
              <a:spcAft>
                <a:spcPts val="0"/>
              </a:spcAft>
              <a:buNone/>
            </a:pPr>
            <a:r>
              <a:rPr lang="ru" sz="1600">
                <a:latin typeface="Proxima Nova"/>
                <a:ea typeface="Proxima Nova"/>
                <a:cs typeface="Proxima Nova"/>
                <a:sym typeface="Proxima Nova"/>
              </a:rPr>
              <a:t>https://www.investopedia.com</a:t>
            </a:r>
            <a:endParaRPr sz="1600">
              <a:latin typeface="Proxima Nova"/>
              <a:ea typeface="Proxima Nova"/>
              <a:cs typeface="Proxima Nova"/>
              <a:sym typeface="Proxima Nova"/>
            </a:endParaRPr>
          </a:p>
          <a:p>
            <a:pPr indent="0" lvl="0" marL="0" rtl="0" algn="l">
              <a:spcBef>
                <a:spcPts val="0"/>
              </a:spcBef>
              <a:spcAft>
                <a:spcPts val="0"/>
              </a:spcAft>
              <a:buNone/>
            </a:pPr>
            <a:r>
              <a:rPr lang="ru" sz="1600">
                <a:latin typeface="Proxima Nova"/>
                <a:ea typeface="Proxima Nova"/>
                <a:cs typeface="Proxima Nova"/>
                <a:sym typeface="Proxima Nova"/>
              </a:rPr>
              <a:t>https://www.marketwatch.com/investing/stock/nflx </a:t>
            </a:r>
            <a:endParaRPr sz="16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0" name="Google Shape;150;p28"/>
          <p:cNvSpPr txBox="1"/>
          <p:nvPr/>
        </p:nvSpPr>
        <p:spPr>
          <a:xfrm>
            <a:off x="311700" y="4274600"/>
            <a:ext cx="8209500" cy="6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450">
                <a:highlight>
                  <a:srgbClr val="FFFFFF"/>
                </a:highlight>
              </a:rPr>
              <a:t>Financial Data Source: </a:t>
            </a:r>
            <a:r>
              <a:rPr lang="ru" sz="1450" u="sng">
                <a:solidFill>
                  <a:srgbClr val="296EAA"/>
                </a:solidFill>
                <a:highlight>
                  <a:srgbClr val="FFFFFF"/>
                </a:highlight>
                <a:hlinkClick r:id="rId3">
                  <a:extLst>
                    <a:ext uri="{A12FA001-AC4F-418D-AE19-62706E023703}">
                      <ahyp:hlinkClr val="tx"/>
                    </a:ext>
                  </a:extLst>
                </a:hlinkClick>
              </a:rPr>
              <a:t>Yahoo Finance</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nvSpPr>
        <p:spPr>
          <a:xfrm>
            <a:off x="382350" y="489375"/>
            <a:ext cx="8379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latin typeface="Proxima Nova"/>
                <a:ea typeface="Proxima Nova"/>
                <a:cs typeface="Proxima Nova"/>
                <a:sym typeface="Proxima Nova"/>
              </a:rPr>
              <a:t>Thank you for your attention! </a:t>
            </a:r>
            <a:endParaRPr sz="2200">
              <a:latin typeface="Proxima Nova"/>
              <a:ea typeface="Proxima Nova"/>
              <a:cs typeface="Proxima Nova"/>
              <a:sym typeface="Proxima Nova"/>
            </a:endParaRPr>
          </a:p>
          <a:p>
            <a:pPr indent="0" lvl="0" marL="0" rtl="0" algn="l">
              <a:spcBef>
                <a:spcPts val="0"/>
              </a:spcBef>
              <a:spcAft>
                <a:spcPts val="0"/>
              </a:spcAft>
              <a:buNone/>
            </a:pPr>
            <a:r>
              <a:t/>
            </a:r>
            <a:endParaRPr sz="2200">
              <a:latin typeface="Proxima Nova"/>
              <a:ea typeface="Proxima Nova"/>
              <a:cs typeface="Proxima Nova"/>
              <a:sym typeface="Proxima Nova"/>
            </a:endParaRPr>
          </a:p>
        </p:txBody>
      </p:sp>
      <p:sp>
        <p:nvSpPr>
          <p:cNvPr id="156" name="Google Shape;156;p29"/>
          <p:cNvSpPr txBox="1"/>
          <p:nvPr/>
        </p:nvSpPr>
        <p:spPr>
          <a:xfrm>
            <a:off x="-838950" y="489375"/>
            <a:ext cx="1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378250"/>
            <a:ext cx="8517300" cy="3190500"/>
          </a:xfrm>
          <a:prstGeom prst="rect">
            <a:avLst/>
          </a:prstGeom>
        </p:spPr>
        <p:txBody>
          <a:bodyPr anchorCtr="0" anchor="t" bIns="91425" lIns="91425" spcFirstLastPara="1" rIns="91425" wrap="square" tIns="91425">
            <a:normAutofit/>
          </a:bodyPr>
          <a:lstStyle/>
          <a:p>
            <a:pPr indent="-342900" lvl="0" marL="457200" rtl="0" algn="l">
              <a:spcBef>
                <a:spcPts val="1100"/>
              </a:spcBef>
              <a:spcAft>
                <a:spcPts val="0"/>
              </a:spcAft>
              <a:buClr>
                <a:srgbClr val="000000"/>
              </a:buClr>
              <a:buSzPts val="1800"/>
              <a:buFont typeface="Arial"/>
              <a:buChar char="●"/>
            </a:pPr>
            <a:r>
              <a:rPr lang="ru">
                <a:solidFill>
                  <a:srgbClr val="000000"/>
                </a:solidFill>
                <a:highlight>
                  <a:srgbClr val="FFFFFF"/>
                </a:highlight>
                <a:latin typeface="Arial"/>
                <a:ea typeface="Arial"/>
                <a:cs typeface="Arial"/>
                <a:sym typeface="Arial"/>
              </a:rPr>
              <a:t>The distribution of the stock prices for the 2017 year</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ru">
                <a:solidFill>
                  <a:srgbClr val="000000"/>
                </a:solidFill>
                <a:highlight>
                  <a:srgbClr val="FFFFFF"/>
                </a:highlight>
                <a:latin typeface="Arial"/>
                <a:ea typeface="Arial"/>
                <a:cs typeface="Arial"/>
                <a:sym typeface="Arial"/>
              </a:rPr>
              <a:t>Netflix's earnings and revenue in the last four quarters</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ru">
                <a:solidFill>
                  <a:srgbClr val="000000"/>
                </a:solidFill>
                <a:highlight>
                  <a:srgbClr val="FFFFFF"/>
                </a:highlight>
                <a:latin typeface="Arial"/>
                <a:ea typeface="Arial"/>
                <a:cs typeface="Arial"/>
                <a:sym typeface="Arial"/>
              </a:rPr>
              <a:t>The actual vs. estimated earnings per share for the four quarters in 2017</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ru">
                <a:solidFill>
                  <a:srgbClr val="000000"/>
                </a:solidFill>
                <a:highlight>
                  <a:srgbClr val="FFFFFF"/>
                </a:highlight>
                <a:latin typeface="Arial"/>
                <a:ea typeface="Arial"/>
                <a:cs typeface="Arial"/>
                <a:sym typeface="Arial"/>
              </a:rPr>
              <a:t>A comparison of the Netflix Stock price vs the Dow Jones Industrial Average price in 2017</a:t>
            </a:r>
            <a:endParaRPr>
              <a:solidFill>
                <a:srgbClr val="000000"/>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sp>
        <p:nvSpPr>
          <p:cNvPr id="63" name="Google Shape;63;p14"/>
          <p:cNvSpPr txBox="1"/>
          <p:nvPr/>
        </p:nvSpPr>
        <p:spPr>
          <a:xfrm>
            <a:off x="651000" y="369500"/>
            <a:ext cx="7842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latin typeface="Proxima Nova"/>
                <a:ea typeface="Proxima Nova"/>
                <a:cs typeface="Proxima Nova"/>
                <a:sym typeface="Proxima Nova"/>
              </a:rPr>
              <a:t>The presentation is </a:t>
            </a:r>
            <a:r>
              <a:rPr lang="ru" sz="2200">
                <a:latin typeface="Proxima Nova"/>
                <a:ea typeface="Proxima Nova"/>
                <a:cs typeface="Proxima Nova"/>
                <a:sym typeface="Proxima Nova"/>
              </a:rPr>
              <a:t>contained visualisation and analysis of Netflix stock Data in the 2017 year</a:t>
            </a:r>
            <a:endParaRPr sz="22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362250" y="1627925"/>
            <a:ext cx="7767600" cy="2370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111111"/>
              </a:buClr>
              <a:buSzPts val="1800"/>
              <a:buChar char="●"/>
            </a:pPr>
            <a:r>
              <a:rPr lang="ru" sz="1800">
                <a:solidFill>
                  <a:srgbClr val="111111"/>
                </a:solidFill>
                <a:highlight>
                  <a:srgbClr val="FFFFFF"/>
                </a:highlight>
              </a:rPr>
              <a:t>A stock (also known as equity) is a security that represents the ownership of a fraction of a corporation. This entitles the owner of the stock to a proportion of the corporation's assets and profits equal to how much stock they own. Units of stock are called "shares."</a:t>
            </a:r>
            <a:endParaRPr sz="1800">
              <a:solidFill>
                <a:srgbClr val="111111"/>
              </a:solidFill>
              <a:highlight>
                <a:srgbClr val="FFFFFF"/>
              </a:highlight>
            </a:endParaRPr>
          </a:p>
          <a:p>
            <a:pPr indent="-342900" lvl="0" marL="457200" rtl="0" algn="l">
              <a:spcBef>
                <a:spcPts val="0"/>
              </a:spcBef>
              <a:spcAft>
                <a:spcPts val="0"/>
              </a:spcAft>
              <a:buClr>
                <a:srgbClr val="111111"/>
              </a:buClr>
              <a:buSzPts val="1800"/>
              <a:buChar char="●"/>
            </a:pPr>
            <a:r>
              <a:rPr lang="ru" sz="1800">
                <a:solidFill>
                  <a:srgbClr val="111111"/>
                </a:solidFill>
                <a:highlight>
                  <a:srgbClr val="FFFFFF"/>
                </a:highlight>
              </a:rPr>
              <a:t>Stock has Price, which is estimated by marketplace. It is a company </a:t>
            </a:r>
            <a:r>
              <a:rPr lang="ru" sz="1800">
                <a:solidFill>
                  <a:srgbClr val="111111"/>
                </a:solidFill>
                <a:highlight>
                  <a:srgbClr val="FFFFFF"/>
                </a:highlight>
              </a:rPr>
              <a:t>value</a:t>
            </a:r>
            <a:r>
              <a:rPr lang="ru" sz="1800">
                <a:solidFill>
                  <a:srgbClr val="111111"/>
                </a:solidFill>
                <a:highlight>
                  <a:srgbClr val="FFFFFF"/>
                </a:highlight>
              </a:rPr>
              <a:t> per share.</a:t>
            </a:r>
            <a:endParaRPr sz="1800">
              <a:solidFill>
                <a:srgbClr val="111111"/>
              </a:solidFill>
              <a:highlight>
                <a:srgbClr val="FFFFFF"/>
              </a:highlight>
            </a:endParaRPr>
          </a:p>
          <a:p>
            <a:pPr indent="-342900" lvl="0" marL="457200" rtl="0" algn="l">
              <a:spcBef>
                <a:spcPts val="0"/>
              </a:spcBef>
              <a:spcAft>
                <a:spcPts val="0"/>
              </a:spcAft>
              <a:buClr>
                <a:srgbClr val="111111"/>
              </a:buClr>
              <a:buSzPts val="1800"/>
              <a:buChar char="●"/>
            </a:pPr>
            <a:r>
              <a:rPr lang="ru" sz="1800">
                <a:solidFill>
                  <a:srgbClr val="111111"/>
                </a:solidFill>
                <a:highlight>
                  <a:srgbClr val="FFFFFF"/>
                </a:highlight>
              </a:rPr>
              <a:t>Share is a unit of stock, of ownership of a Company.</a:t>
            </a:r>
            <a:endParaRPr sz="1800">
              <a:solidFill>
                <a:srgbClr val="111111"/>
              </a:solidFill>
              <a:highlight>
                <a:srgbClr val="FFFFFF"/>
              </a:highlight>
            </a:endParaRPr>
          </a:p>
          <a:p>
            <a:pPr indent="0" lvl="0" marL="0" rtl="0" algn="l">
              <a:spcBef>
                <a:spcPts val="0"/>
              </a:spcBef>
              <a:spcAft>
                <a:spcPts val="0"/>
              </a:spcAft>
              <a:buNone/>
            </a:pPr>
            <a:r>
              <a:t/>
            </a:r>
            <a:endParaRPr sz="1600">
              <a:solidFill>
                <a:srgbClr val="111111"/>
              </a:solidFill>
              <a:highlight>
                <a:srgbClr val="FFFFFF"/>
              </a:highlight>
            </a:endParaRPr>
          </a:p>
        </p:txBody>
      </p:sp>
      <p:sp>
        <p:nvSpPr>
          <p:cNvPr id="69" name="Google Shape;69;p15"/>
          <p:cNvSpPr txBox="1"/>
          <p:nvPr/>
        </p:nvSpPr>
        <p:spPr>
          <a:xfrm>
            <a:off x="779025" y="439450"/>
            <a:ext cx="76203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700"/>
              </a:spcAft>
              <a:buNone/>
            </a:pPr>
            <a:r>
              <a:rPr lang="ru" sz="2200">
                <a:highlight>
                  <a:schemeClr val="lt1"/>
                </a:highlight>
              </a:rPr>
              <a:t>The distribution of the stock prices for the 2017 year</a:t>
            </a:r>
            <a:endParaRPr sz="2000">
              <a:latin typeface="Proxima Nova"/>
              <a:ea typeface="Proxima Nova"/>
              <a:cs typeface="Proxima Nova"/>
              <a:sym typeface="Proxima Nova"/>
            </a:endParaRPr>
          </a:p>
        </p:txBody>
      </p:sp>
      <p:sp>
        <p:nvSpPr>
          <p:cNvPr id="70" name="Google Shape;70;p15"/>
          <p:cNvSpPr txBox="1"/>
          <p:nvPr/>
        </p:nvSpPr>
        <p:spPr>
          <a:xfrm>
            <a:off x="639200" y="4104825"/>
            <a:ext cx="78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629200" y="0"/>
            <a:ext cx="7360701" cy="5143500"/>
          </a:xfrm>
          <a:prstGeom prst="rect">
            <a:avLst/>
          </a:prstGeom>
          <a:noFill/>
          <a:ln>
            <a:noFill/>
          </a:ln>
        </p:spPr>
      </p:pic>
      <p:pic>
        <p:nvPicPr>
          <p:cNvPr id="76" name="Google Shape;76;p16"/>
          <p:cNvPicPr preferRelativeResize="0"/>
          <p:nvPr/>
        </p:nvPicPr>
        <p:blipFill>
          <a:blip r:embed="rId4">
            <a:alphaModFix/>
          </a:blip>
          <a:stretch>
            <a:fillRect/>
          </a:stretch>
        </p:blipFill>
        <p:spPr>
          <a:xfrm>
            <a:off x="841725" y="89875"/>
            <a:ext cx="7360701" cy="5093575"/>
          </a:xfrm>
          <a:prstGeom prst="rect">
            <a:avLst/>
          </a:prstGeom>
          <a:noFill/>
          <a:ln>
            <a:noFill/>
          </a:ln>
        </p:spPr>
      </p:pic>
      <p:pic>
        <p:nvPicPr>
          <p:cNvPr id="77" name="Google Shape;77;p16"/>
          <p:cNvPicPr preferRelativeResize="0"/>
          <p:nvPr/>
        </p:nvPicPr>
        <p:blipFill>
          <a:blip r:embed="rId5">
            <a:alphaModFix/>
          </a:blip>
          <a:stretch>
            <a:fillRect/>
          </a:stretch>
        </p:blipFill>
        <p:spPr>
          <a:xfrm>
            <a:off x="971550" y="0"/>
            <a:ext cx="72009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CC0000"/>
                </a:solidFill>
              </a:rPr>
              <a:t>Interpreting violin graph</a:t>
            </a:r>
            <a:endParaRPr>
              <a:solidFill>
                <a:srgbClr val="CC0000"/>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000000"/>
                </a:solidFill>
              </a:rPr>
              <a:t> On graphic there is seems obvious increasing price tendency, where in first   quarter it was started with 120 USD  as minimum and in the </a:t>
            </a:r>
            <a:r>
              <a:rPr lang="ru">
                <a:solidFill>
                  <a:srgbClr val="000000"/>
                </a:solidFill>
              </a:rPr>
              <a:t>fourth</a:t>
            </a:r>
            <a:r>
              <a:rPr lang="ru">
                <a:solidFill>
                  <a:srgbClr val="000000"/>
                </a:solidFill>
              </a:rPr>
              <a:t> quarter ended  with over 170 USD as minimum. In first, second and fourth quarters graphic are bi-modal, where more than half population distributed near average price.</a:t>
            </a:r>
            <a:endParaRPr>
              <a:solidFill>
                <a:srgbClr val="000000"/>
              </a:solidFill>
            </a:endParaRPr>
          </a:p>
          <a:p>
            <a:pPr indent="0" lvl="0" marL="0" rtl="0" algn="l">
              <a:spcBef>
                <a:spcPts val="1200"/>
              </a:spcBef>
              <a:spcAft>
                <a:spcPts val="0"/>
              </a:spcAft>
              <a:buNone/>
            </a:pPr>
            <a:r>
              <a:rPr lang="ru">
                <a:solidFill>
                  <a:srgbClr val="000000"/>
                </a:solidFill>
              </a:rPr>
              <a:t> Most of the year from first to fourth quarter price was in range of  135 - 170 USD. </a:t>
            </a:r>
            <a:endParaRPr>
              <a:solidFill>
                <a:srgbClr val="000000"/>
              </a:solidFill>
            </a:endParaRPr>
          </a:p>
          <a:p>
            <a:pPr indent="0" lvl="0" marL="0" rtl="0" algn="l">
              <a:spcBef>
                <a:spcPts val="1200"/>
              </a:spcBef>
              <a:spcAft>
                <a:spcPts val="0"/>
              </a:spcAft>
              <a:buNone/>
            </a:pPr>
            <a:r>
              <a:rPr lang="ru">
                <a:solidFill>
                  <a:srgbClr val="000000"/>
                </a:solidFill>
              </a:rPr>
              <a:t> Minimum of the whole 2017 year observation </a:t>
            </a:r>
            <a:r>
              <a:rPr lang="ru">
                <a:solidFill>
                  <a:srgbClr val="000000"/>
                </a:solidFill>
              </a:rPr>
              <a:t>is 127 USD in first quarter. </a:t>
            </a:r>
            <a:endParaRPr>
              <a:solidFill>
                <a:srgbClr val="000000"/>
              </a:solidFill>
            </a:endParaRPr>
          </a:p>
          <a:p>
            <a:pPr indent="0" lvl="0" marL="0" rtl="0" algn="l">
              <a:spcBef>
                <a:spcPts val="1200"/>
              </a:spcBef>
              <a:spcAft>
                <a:spcPts val="1200"/>
              </a:spcAft>
              <a:buNone/>
            </a:pPr>
            <a:r>
              <a:rPr lang="ru">
                <a:solidFill>
                  <a:srgbClr val="000000"/>
                </a:solidFill>
              </a:rPr>
              <a:t> Maximum of the whole 2017 year observation is 203 USD in the fourth quarter.</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362250" y="1627925"/>
            <a:ext cx="8419500" cy="284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111111"/>
              </a:buClr>
              <a:buSzPts val="1800"/>
              <a:buChar char="●"/>
            </a:pPr>
            <a:r>
              <a:rPr lang="ru" sz="1800">
                <a:solidFill>
                  <a:srgbClr val="111111"/>
                </a:solidFill>
                <a:highlight>
                  <a:srgbClr val="FFFFFF"/>
                </a:highlight>
              </a:rPr>
              <a:t>Earnings per share (EPS) is a company's net profit divided by the number of common shares it has outstanding.</a:t>
            </a:r>
            <a:endParaRPr sz="1800">
              <a:solidFill>
                <a:srgbClr val="111111"/>
              </a:solidFill>
              <a:highlight>
                <a:srgbClr val="FFFFFF"/>
              </a:highlight>
            </a:endParaRPr>
          </a:p>
          <a:p>
            <a:pPr indent="-342900" lvl="0" marL="457200" rtl="0" algn="l">
              <a:lnSpc>
                <a:spcPct val="115000"/>
              </a:lnSpc>
              <a:spcBef>
                <a:spcPts val="0"/>
              </a:spcBef>
              <a:spcAft>
                <a:spcPts val="0"/>
              </a:spcAft>
              <a:buClr>
                <a:srgbClr val="111111"/>
              </a:buClr>
              <a:buSzPts val="1800"/>
              <a:buChar char="●"/>
            </a:pPr>
            <a:r>
              <a:rPr lang="ru" sz="1800">
                <a:solidFill>
                  <a:srgbClr val="111111"/>
                </a:solidFill>
                <a:highlight>
                  <a:srgbClr val="FFFFFF"/>
                </a:highlight>
              </a:rPr>
              <a:t>EPS indicates how much money a company makes for each share of its stock and is a widely used metric for estimating corporate value.</a:t>
            </a:r>
            <a:endParaRPr sz="1800">
              <a:solidFill>
                <a:srgbClr val="111111"/>
              </a:solidFill>
              <a:highlight>
                <a:srgbClr val="FFFFFF"/>
              </a:highlight>
            </a:endParaRPr>
          </a:p>
          <a:p>
            <a:pPr indent="-342900" lvl="0" marL="457200" rtl="0" algn="l">
              <a:spcBef>
                <a:spcPts val="0"/>
              </a:spcBef>
              <a:spcAft>
                <a:spcPts val="0"/>
              </a:spcAft>
              <a:buClr>
                <a:srgbClr val="111111"/>
              </a:buClr>
              <a:buSzPts val="1800"/>
              <a:buChar char="●"/>
            </a:pPr>
            <a:r>
              <a:rPr lang="ru" sz="1800">
                <a:solidFill>
                  <a:srgbClr val="111111"/>
                </a:solidFill>
                <a:highlight>
                  <a:srgbClr val="FFFFFF"/>
                </a:highlight>
              </a:rPr>
              <a:t>The higher a company's EPS, the more profitable it is considered to be.</a:t>
            </a:r>
            <a:endParaRPr sz="1800">
              <a:solidFill>
                <a:srgbClr val="111111"/>
              </a:solidFill>
              <a:highlight>
                <a:srgbClr val="FFFFFF"/>
              </a:highlight>
            </a:endParaRPr>
          </a:p>
          <a:p>
            <a:pPr indent="0" lvl="0" marL="457200" rtl="0" algn="l">
              <a:spcBef>
                <a:spcPts val="0"/>
              </a:spcBef>
              <a:spcAft>
                <a:spcPts val="0"/>
              </a:spcAft>
              <a:buNone/>
            </a:pPr>
            <a:r>
              <a:t/>
            </a:r>
            <a:endParaRPr sz="1800">
              <a:solidFill>
                <a:srgbClr val="111111"/>
              </a:solidFill>
              <a:highlight>
                <a:srgbClr val="FFFFFF"/>
              </a:highlight>
            </a:endParaRPr>
          </a:p>
          <a:p>
            <a:pPr indent="-342900" lvl="0" marL="457200" rtl="0" algn="l">
              <a:spcBef>
                <a:spcPts val="0"/>
              </a:spcBef>
              <a:spcAft>
                <a:spcPts val="0"/>
              </a:spcAft>
              <a:buClr>
                <a:srgbClr val="111111"/>
              </a:buClr>
              <a:buSzPts val="1800"/>
              <a:buChar char="●"/>
            </a:pPr>
            <a:r>
              <a:rPr lang="ru" sz="1800">
                <a:solidFill>
                  <a:srgbClr val="111111"/>
                </a:solidFill>
                <a:highlight>
                  <a:srgbClr val="FFFFFF"/>
                </a:highlight>
              </a:rPr>
              <a:t>Market makes its estimation about EPS, and after closure form an actual EPS.</a:t>
            </a:r>
            <a:endParaRPr sz="1800">
              <a:solidFill>
                <a:srgbClr val="111111"/>
              </a:solidFill>
              <a:highlight>
                <a:srgbClr val="FFFFFF"/>
              </a:highlight>
            </a:endParaRPr>
          </a:p>
          <a:p>
            <a:pPr indent="0" lvl="0" marL="457200" rtl="0" algn="l">
              <a:spcBef>
                <a:spcPts val="0"/>
              </a:spcBef>
              <a:spcAft>
                <a:spcPts val="0"/>
              </a:spcAft>
              <a:buNone/>
            </a:pPr>
            <a:r>
              <a:rPr lang="ru" sz="1800">
                <a:solidFill>
                  <a:srgbClr val="111111"/>
                </a:solidFill>
                <a:highlight>
                  <a:srgbClr val="FFFFFF"/>
                </a:highlight>
              </a:rPr>
              <a:t>We are going to look at this relation for Netflix.</a:t>
            </a:r>
            <a:endParaRPr sz="1800">
              <a:solidFill>
                <a:srgbClr val="111111"/>
              </a:solidFill>
              <a:highlight>
                <a:srgbClr val="FFFFFF"/>
              </a:highlight>
            </a:endParaRPr>
          </a:p>
        </p:txBody>
      </p:sp>
      <p:sp>
        <p:nvSpPr>
          <p:cNvPr id="89" name="Google Shape;89;p18"/>
          <p:cNvSpPr txBox="1"/>
          <p:nvPr/>
        </p:nvSpPr>
        <p:spPr>
          <a:xfrm>
            <a:off x="891750" y="469400"/>
            <a:ext cx="78900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700"/>
              </a:spcAft>
              <a:buNone/>
            </a:pPr>
            <a:r>
              <a:rPr lang="ru" sz="2200">
                <a:highlight>
                  <a:schemeClr val="lt1"/>
                </a:highlight>
              </a:rPr>
              <a:t>The actual vs. estimated earnings per share for the four quarters in 2017</a:t>
            </a:r>
            <a:endParaRPr sz="2200">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372125" y="392075"/>
            <a:ext cx="7620000" cy="401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CC0000"/>
                </a:solidFill>
              </a:rPr>
              <a:t>Interpreting scatter graph</a:t>
            </a:r>
            <a:endParaRPr>
              <a:solidFill>
                <a:srgbClr val="CC0000"/>
              </a:solidFill>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r>
              <a:rPr lang="ru">
                <a:solidFill>
                  <a:srgbClr val="000000"/>
                </a:solidFill>
              </a:rPr>
              <a:t>As it shows on scatter graph indicated by purple dots in second and fourth quarters was estimated EPS and actual EPS were the same, prediction was accurate. Where in first quarter actual EPS was underestimated and in third quarter was overestimated.</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476725" y="1627825"/>
            <a:ext cx="8433900" cy="2228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11111"/>
              </a:buClr>
              <a:buSzPts val="1600"/>
              <a:buChar char="●"/>
            </a:pPr>
            <a:r>
              <a:rPr lang="ru" sz="1600">
                <a:solidFill>
                  <a:srgbClr val="111111"/>
                </a:solidFill>
                <a:highlight>
                  <a:srgbClr val="FFFFFF"/>
                </a:highlight>
              </a:rPr>
              <a:t>Revenue is the total amount of income generated by the sale of goods or services related to the company's primary operations.</a:t>
            </a:r>
            <a:endParaRPr sz="1600">
              <a:solidFill>
                <a:srgbClr val="111111"/>
              </a:solidFill>
              <a:highlight>
                <a:srgbClr val="FFFFFF"/>
              </a:highlight>
            </a:endParaRPr>
          </a:p>
          <a:p>
            <a:pPr indent="-330200" lvl="0" marL="457200" rtl="0" algn="l">
              <a:lnSpc>
                <a:spcPct val="115000"/>
              </a:lnSpc>
              <a:spcBef>
                <a:spcPts val="0"/>
              </a:spcBef>
              <a:spcAft>
                <a:spcPts val="0"/>
              </a:spcAft>
              <a:buClr>
                <a:srgbClr val="111111"/>
              </a:buClr>
              <a:buSzPts val="1600"/>
              <a:buChar char="●"/>
            </a:pPr>
            <a:r>
              <a:rPr lang="ru" sz="1600">
                <a:solidFill>
                  <a:srgbClr val="111111"/>
                </a:solidFill>
                <a:highlight>
                  <a:srgbClr val="FFFFFF"/>
                </a:highlight>
              </a:rPr>
              <a:t>Earnings refer to a company's profits in a given quarter or fiscal year.It shows a company's real profitability compared to the analyst estimates.</a:t>
            </a:r>
            <a:endParaRPr sz="1600">
              <a:solidFill>
                <a:srgbClr val="111111"/>
              </a:solidFill>
              <a:highlight>
                <a:srgbClr val="FFFFFF"/>
              </a:highlight>
            </a:endParaRPr>
          </a:p>
          <a:p>
            <a:pPr indent="-330200" lvl="0" marL="457200" rtl="0" algn="l">
              <a:spcBef>
                <a:spcPts val="0"/>
              </a:spcBef>
              <a:spcAft>
                <a:spcPts val="0"/>
              </a:spcAft>
              <a:buClr>
                <a:srgbClr val="111111"/>
              </a:buClr>
              <a:buSzPts val="1600"/>
              <a:buChar char="●"/>
            </a:pPr>
            <a:r>
              <a:rPr lang="ru" sz="1600">
                <a:solidFill>
                  <a:srgbClr val="202124"/>
                </a:solidFill>
                <a:highlight>
                  <a:srgbClr val="FFFFFF"/>
                </a:highlight>
              </a:rPr>
              <a:t>In simple terms, revenue is the income a business generates when it provides a service or a product to a consumer. Earnings, on the other hand, are the inflow of money after all the expenses, i.e., profit from a business in their daily operations. It is the amount earned by a business from their day to day activities.</a:t>
            </a:r>
            <a:endParaRPr sz="1600">
              <a:solidFill>
                <a:srgbClr val="111111"/>
              </a:solidFill>
              <a:highlight>
                <a:srgbClr val="FFFFFF"/>
              </a:highlight>
            </a:endParaRPr>
          </a:p>
        </p:txBody>
      </p:sp>
      <p:sp>
        <p:nvSpPr>
          <p:cNvPr id="106" name="Google Shape;106;p21"/>
          <p:cNvSpPr txBox="1"/>
          <p:nvPr/>
        </p:nvSpPr>
        <p:spPr>
          <a:xfrm>
            <a:off x="779025" y="449425"/>
            <a:ext cx="77004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700"/>
              </a:spcAft>
              <a:buNone/>
            </a:pPr>
            <a:r>
              <a:rPr lang="ru" sz="2200">
                <a:highlight>
                  <a:schemeClr val="lt1"/>
                </a:highlight>
              </a:rPr>
              <a:t>Netflix's earnings and revenue in the last four quarters</a:t>
            </a:r>
            <a:endParaRPr sz="22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