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587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427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Arial"/>
              </a:rPr>
              <a:t>Для правки текста заглавия щёлкните мышью</a:t>
            </a:r>
            <a:endParaRPr b="0" lang="ru-RU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Arial"/>
              </a:rPr>
              <a:t>Для правки структуры щёлкните мышью</a:t>
            </a:r>
            <a:endParaRPr b="0" lang="ru-RU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730" spc="-1" strike="noStrike">
                <a:latin typeface="Arial"/>
              </a:rPr>
              <a:t>Второй уровень структуры</a:t>
            </a:r>
            <a:endParaRPr b="0" lang="ru-RU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Третий уровень структуры</a:t>
            </a:r>
            <a:endParaRPr b="0" lang="ru-RU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70" spc="-1" strike="noStrike">
                <a:latin typeface="Arial"/>
              </a:rPr>
              <a:t>Четвёртый уровень структуры</a:t>
            </a:r>
            <a:endParaRPr b="0" lang="ru-RU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70" spc="-1" strike="noStrike">
                <a:latin typeface="Arial"/>
              </a:rPr>
              <a:t>Пятый уровень структуры</a:t>
            </a:r>
            <a:endParaRPr b="0" lang="ru-RU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70" spc="-1" strike="noStrike">
                <a:latin typeface="Arial"/>
              </a:rPr>
              <a:t>Шестой уровень структуры</a:t>
            </a:r>
            <a:endParaRPr b="0" lang="ru-RU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70" spc="-1" strike="noStrike">
                <a:latin typeface="Arial"/>
              </a:rPr>
              <a:t>Седьмой уровень структуры</a:t>
            </a:r>
            <a:endParaRPr b="0" lang="ru-RU" sz="267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Транзакции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4270" spc="-1" strike="noStrike">
                <a:latin typeface="Times New Roman"/>
              </a:rPr>
              <a:t>Транзакция — объединенная последовательность действий, переводящая базу данных из одного непротиворечивого состояния в другое непротиворечивое состояние.</a:t>
            </a:r>
            <a:endParaRPr b="0" lang="ru-RU" sz="4270" spc="-1" strike="noStrike">
              <a:latin typeface="Times New Roman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648000" y="4824000"/>
            <a:ext cx="8005680" cy="172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Транзакции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8680"/>
            <a:ext cx="9071640" cy="480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4270" spc="-1" strike="noStrike">
                <a:latin typeface="Times New Roman"/>
              </a:rPr>
              <a:t>Поддержка транзакций зависит от реализации JDBC драйвера</a:t>
            </a:r>
            <a:endParaRPr b="0" lang="ru-RU" sz="4270" spc="-1" strike="noStrike">
              <a:latin typeface="Times New Roman"/>
            </a:endParaRPr>
          </a:p>
          <a:p>
            <a:endParaRPr b="0" lang="ru-RU" sz="4270" spc="-1" strike="noStrike">
              <a:latin typeface="Times New Roman"/>
            </a:endParaRPr>
          </a:p>
          <a:p>
            <a:r>
              <a:rPr b="0" lang="ru-RU" sz="4270" spc="-1" strike="noStrike">
                <a:latin typeface="Times New Roman"/>
              </a:rPr>
              <a:t>Спецификация JDBC подразумевает поддержку транзакций</a:t>
            </a:r>
            <a:endParaRPr b="0" lang="ru-RU" sz="4270" spc="-1" strike="noStrike">
              <a:latin typeface="Times New Roman"/>
            </a:endParaRPr>
          </a:p>
          <a:p>
            <a:endParaRPr b="0" lang="ru-RU" sz="4270" spc="-1" strike="noStrike">
              <a:latin typeface="Times New Roman"/>
            </a:endParaRPr>
          </a:p>
          <a:p>
            <a:r>
              <a:rPr b="0" lang="ru-RU" sz="4270" spc="-1" strike="noStrike">
                <a:latin typeface="Times New Roman"/>
              </a:rPr>
              <a:t>По умолчанию каждая операция оборачивается в транзакцию</a:t>
            </a:r>
            <a:endParaRPr b="0" lang="ru-RU" sz="427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Транзакции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4270" spc="-1" strike="noStrike">
                <a:latin typeface="Times New Roman"/>
              </a:rPr>
              <a:t>Объединение нескольких команд в одну транзакцию:</a:t>
            </a:r>
            <a:endParaRPr b="0" lang="ru-RU" sz="427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</a:rPr>
              <a:t>1. Connection connection = ...;</a:t>
            </a:r>
            <a:endParaRPr b="0" lang="ru-RU" sz="320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</a:rPr>
              <a:t>	</a:t>
            </a:r>
            <a:r>
              <a:rPr b="0" lang="ru-RU" sz="3200" spc="-1" strike="noStrike">
                <a:latin typeface="Courier New"/>
              </a:rPr>
              <a:t>connection.setAutoCommit(false);</a:t>
            </a:r>
            <a:endParaRPr b="0" lang="ru-RU" sz="320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</a:rPr>
              <a:t>	</a:t>
            </a:r>
            <a:r>
              <a:rPr b="0" lang="ru-RU" sz="3200" spc="-1" strike="noStrike">
                <a:latin typeface="Courier New"/>
              </a:rPr>
              <a:t>...[команды обращения к БД]</a:t>
            </a:r>
            <a:endParaRPr b="0" lang="ru-RU" sz="320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</a:rPr>
              <a:t>2. connection.commit();</a:t>
            </a:r>
            <a:endParaRPr b="0" lang="ru-RU" sz="320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  <a:ea typeface="PingFang SC"/>
              </a:rPr>
              <a:t>	</a:t>
            </a:r>
            <a:r>
              <a:rPr b="0" lang="ru-RU" sz="3200" spc="-1" strike="noStrike">
                <a:latin typeface="Courier New"/>
                <a:ea typeface="PingFang SC"/>
              </a:rPr>
              <a:t>[или </a:t>
            </a:r>
            <a:r>
              <a:rPr b="0" lang="ru-RU" sz="3200" spc="-1" strike="noStrike">
                <a:latin typeface="Courier New"/>
              </a:rPr>
              <a:t>connection.rollback();]</a:t>
            </a:r>
            <a:endParaRPr b="0" lang="ru-RU" sz="3200" spc="-1" strike="noStrike">
              <a:latin typeface="Times New Roman"/>
            </a:endParaRPr>
          </a:p>
          <a:p>
            <a:r>
              <a:rPr b="0" lang="ru-RU" sz="3200" spc="-1" strike="noStrike">
                <a:latin typeface="Courier New"/>
              </a:rPr>
              <a:t>3. connection.setAutoCommit(true);</a:t>
            </a:r>
            <a:endParaRPr b="0" lang="ru-RU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Уровни изоляции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2800" spc="-1" strike="noStrike">
                <a:latin typeface="Courier New"/>
              </a:rPr>
              <a:t>connection.setTransactionIsolation({LEVEL});</a:t>
            </a:r>
            <a:endParaRPr b="0" lang="ru-RU" sz="2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Уровни изоляции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288000" y="1768680"/>
            <a:ext cx="9576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ru-RU" sz="2800" spc="-1" strike="noStrike">
                <a:latin typeface="Courier New"/>
              </a:rPr>
              <a:t>connection.setTransactionIsolation({LEVEL});</a:t>
            </a:r>
            <a:endParaRPr b="0" lang="ru-RU" sz="2800" spc="-1" strike="noStrike">
              <a:latin typeface="Courier New"/>
            </a:endParaRPr>
          </a:p>
          <a:p>
            <a:endParaRPr b="0" lang="ru-RU" sz="2800" spc="-1" strike="noStrike">
              <a:latin typeface="Courier New"/>
            </a:endParaRPr>
          </a:p>
          <a:p>
            <a:r>
              <a:rPr b="1" lang="ru-RU" sz="2800" spc="-1" strike="noStrike">
                <a:solidFill>
                  <a:srgbClr val="5b277d"/>
                </a:solidFill>
                <a:latin typeface="Courier New"/>
              </a:rPr>
              <a:t>- TRANSACTION_NONE</a:t>
            </a:r>
            <a:endParaRPr b="0" lang="ru-RU" sz="2800" spc="-1" strike="noStrike">
              <a:latin typeface="Courier New"/>
            </a:endParaRPr>
          </a:p>
          <a:p>
            <a:r>
              <a:rPr b="0" lang="ru-RU" sz="2800" spc="-1" strike="noStrike">
                <a:latin typeface="Times New Roman"/>
              </a:rPr>
              <a:t>	</a:t>
            </a:r>
            <a:r>
              <a:rPr b="0" lang="ru-RU" sz="2800" spc="-1" strike="noStrike">
                <a:latin typeface="Times New Roman"/>
              </a:rPr>
              <a:t>Транзакции не поддерживаются.</a:t>
            </a:r>
            <a:endParaRPr b="0" lang="ru-RU" sz="2800" spc="-1" strike="noStrike">
              <a:latin typeface="Courier New"/>
            </a:endParaRPr>
          </a:p>
          <a:p>
            <a:r>
              <a:rPr b="1" lang="ru-RU" sz="2800" spc="-1" strike="noStrike">
                <a:solidFill>
                  <a:srgbClr val="5b277d"/>
                </a:solidFill>
                <a:latin typeface="Courier New"/>
              </a:rPr>
              <a:t>- TRANSACTION_READ_COMMITTED</a:t>
            </a:r>
            <a:endParaRPr b="0" lang="ru-RU" sz="2800" spc="-1" strike="noStrike">
              <a:latin typeface="Courier New"/>
            </a:endParaRPr>
          </a:p>
          <a:p>
            <a:r>
              <a:rPr b="0" lang="ru-RU" sz="2800" spc="-1" strike="noStrike">
                <a:latin typeface="Times New Roman"/>
              </a:rPr>
              <a:t>	</a:t>
            </a:r>
            <a:r>
              <a:rPr b="0" lang="ru-RU" sz="2800" spc="-1" strike="noStrike">
                <a:latin typeface="Times New Roman"/>
              </a:rPr>
              <a:t>Запрет на «грязное чтение» (dirty read). Данный уровень блокирует транзакциям чтение строк с неподтвержденными изменениями в них.</a:t>
            </a:r>
            <a:endParaRPr b="0" lang="ru-RU" sz="2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Уровни изоляции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288000" y="1768680"/>
            <a:ext cx="9576000" cy="552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800" spc="-1" strike="noStrike">
                <a:solidFill>
                  <a:srgbClr val="5b277d"/>
                </a:solidFill>
                <a:latin typeface="Courier New"/>
              </a:rPr>
              <a:t>- TRANSACTION_READ_UNCOMMITTED</a:t>
            </a:r>
            <a:endParaRPr b="0" lang="ru-RU" sz="2800" spc="-1" strike="noStrike">
              <a:latin typeface="Courier New"/>
            </a:endParaRPr>
          </a:p>
          <a:p>
            <a:r>
              <a:rPr b="0" lang="ru-RU" sz="2800" spc="-1" strike="noStrike">
                <a:latin typeface="Times New Roman"/>
              </a:rPr>
              <a:t>	</a:t>
            </a:r>
            <a:r>
              <a:rPr b="0" lang="ru-RU" sz="2800" spc="-1" strike="noStrike">
                <a:latin typeface="Times New Roman"/>
              </a:rPr>
              <a:t>Разрешение на «dirty read». Данный уровень позволяет изменять строку с помощью одной транзакции и прочесть ее другой прежде, чем изменения в этой строке будут подтверждены (dirty read). Если изменения будут отменены с помощью rollback(), вторая транзакция вернет неправильную строку.</a:t>
            </a:r>
            <a:endParaRPr b="0" lang="ru-RU" sz="2800" spc="-1" strike="noStrike">
              <a:latin typeface="Courier New"/>
            </a:endParaRPr>
          </a:p>
          <a:p>
            <a:r>
              <a:rPr b="1" lang="ru-RU" sz="2800" spc="-1" strike="noStrike">
                <a:solidFill>
                  <a:srgbClr val="5b277d"/>
                </a:solidFill>
                <a:latin typeface="Courier New"/>
              </a:rPr>
              <a:t>- TRANSACTION_REPEATABLE_READ</a:t>
            </a:r>
            <a:endParaRPr b="0" lang="ru-RU" sz="2800" spc="-1" strike="noStrike">
              <a:latin typeface="Courier New"/>
            </a:endParaRPr>
          </a:p>
          <a:p>
            <a:r>
              <a:rPr b="0" lang="ru-RU" sz="2800" spc="-1" strike="noStrike">
                <a:latin typeface="Times New Roman"/>
              </a:rPr>
              <a:t>	</a:t>
            </a:r>
            <a:r>
              <a:rPr b="0" lang="ru-RU" sz="2800" spc="-1" strike="noStrike">
                <a:latin typeface="Times New Roman"/>
              </a:rPr>
              <a:t>Запрет на «dirty read». Данный уровень препятствует транзакции от чтения строки с неподтвержденным изменением в ней, он также предотвращает ситуацию, когда одна транзакция читает строку, а вторая транзакция изменяет ее, при этом первая транзакция перечитывая строку, получает разные значения каждый раз (разовое чтение).</a:t>
            </a:r>
            <a:endParaRPr b="0" lang="ru-RU" sz="2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JDBC Уровни изоляции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288000" y="1768680"/>
            <a:ext cx="9576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800" spc="-1" strike="noStrike">
                <a:solidFill>
                  <a:srgbClr val="5b277d"/>
                </a:solidFill>
                <a:latin typeface="Courier New"/>
              </a:rPr>
              <a:t>- TRANSACTION_SERIALIZABLE</a:t>
            </a:r>
            <a:endParaRPr b="0" lang="ru-RU" sz="2800" spc="-1" strike="noStrike">
              <a:latin typeface="Courier New"/>
            </a:endParaRPr>
          </a:p>
          <a:p>
            <a:r>
              <a:rPr b="0" lang="ru-RU" sz="2800" spc="-1" strike="noStrike">
                <a:latin typeface="Times New Roman"/>
              </a:rPr>
              <a:t>Запрет на «dirty read». Данный уровень включает предотвращения из TRANSACTION_REPEATABLE_READ, более того предотвращает ситуацию, когда одна транзакция читает все строки, которые удовлетворяют условию WHERE, а вторая транзакция вставляет строку, которая удовлетворяет тому же условию WHERE, и первая транзакция, перечитывая с тем же условием, получает дополнительную «фантомную» строку при втором чтении.</a:t>
            </a:r>
            <a:endParaRPr b="0" lang="ru-RU" sz="2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База данных «интернет-магазин»</a:t>
            </a:r>
            <a:endParaRPr b="0" lang="ru-RU" sz="427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4270" spc="-1" strike="noStrike">
              <a:latin typeface="Times New Roman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36000" y="2937600"/>
            <a:ext cx="7920000" cy="260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Добавление</a:t>
            </a:r>
            <a:r>
              <a:rPr b="0" lang="ru-RU" sz="4270" spc="-1" strike="noStrike">
                <a:latin typeface="Arial"/>
              </a:rPr>
              <a:t> </a:t>
            </a:r>
            <a:r>
              <a:rPr b="0" lang="ru-RU" sz="4270" spc="-1" strike="noStrike">
                <a:latin typeface="Times New Roman"/>
              </a:rPr>
              <a:t>покупки</a:t>
            </a:r>
            <a:r>
              <a:rPr b="0" lang="ru-RU" sz="4270" spc="-1" strike="noStrike">
                <a:latin typeface="Arial"/>
              </a:rPr>
              <a:t>:</a:t>
            </a:r>
            <a:endParaRPr b="0" lang="ru-RU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800" spc="-1" strike="noStrike">
                <a:latin typeface="Courier New"/>
              </a:rPr>
              <a:t> user (id,name) </a:t>
            </a: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VALUES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Courier New"/>
              </a:rPr>
              <a:t>(101, 'Покупатель');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800" spc="-1" strike="noStrike">
                <a:latin typeface="Courier New"/>
              </a:rPr>
              <a:t> basket 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Courier New"/>
              </a:rPr>
              <a:t>(user_id, merchandise_id, merch_count)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VALUES</a:t>
            </a:r>
            <a:r>
              <a:rPr b="0" lang="ru-RU" sz="2800" spc="-1" strike="noStrike">
                <a:latin typeface="Courier New"/>
              </a:rPr>
              <a:t> (101, 12, 1),(101,10,2);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Добавление</a:t>
            </a:r>
            <a:r>
              <a:rPr b="0" lang="ru-RU" sz="4270" spc="-1" strike="noStrike">
                <a:latin typeface="Arial"/>
              </a:rPr>
              <a:t> </a:t>
            </a:r>
            <a:r>
              <a:rPr b="0" lang="ru-RU" sz="4270" spc="-1" strike="noStrike">
                <a:latin typeface="Times New Roman"/>
              </a:rPr>
              <a:t>покупки</a:t>
            </a:r>
            <a:r>
              <a:rPr b="0" lang="ru-RU" sz="4270" spc="-1" strike="noStrike">
                <a:latin typeface="Arial"/>
              </a:rPr>
              <a:t>:</a:t>
            </a:r>
            <a:endParaRPr b="0" lang="ru-RU" sz="427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BEGIN;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800" spc="-1" strike="noStrike">
                <a:latin typeface="Courier New"/>
              </a:rPr>
              <a:t> user (id,name) </a:t>
            </a: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VALUES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Courier New"/>
              </a:rPr>
              <a:t>(101, 'Покупатель');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800" spc="-1" strike="noStrike">
                <a:latin typeface="Courier New"/>
              </a:rPr>
              <a:t> basket 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latin typeface="Courier New"/>
              </a:rPr>
              <a:t>(user_id, merchandise_id, merch_count)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VALUES</a:t>
            </a:r>
            <a:r>
              <a:rPr b="0" lang="ru-RU" sz="2800" spc="-1" strike="noStrike">
                <a:latin typeface="Courier New"/>
              </a:rPr>
              <a:t> (101, 12, 1),(101,10,2);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8d1d75"/>
                </a:solidFill>
                <a:latin typeface="Courier New"/>
              </a:rPr>
              <a:t>COMMIT;</a:t>
            </a:r>
            <a:endParaRPr b="0" lang="ru-RU" sz="28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Times New Roman"/>
              </a:rPr>
              <a:t>По умолчанию каждая команда оборачивается в транзакцию</a:t>
            </a:r>
            <a:r>
              <a:rPr b="0" lang="ru-RU" sz="3200" spc="-1" strike="noStrike">
                <a:latin typeface="Arial"/>
              </a:rPr>
              <a:t>: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BEGIN;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400" spc="-1" strike="noStrike">
                <a:latin typeface="Courier New"/>
              </a:rPr>
              <a:t> user (id,name) </a:t>
            </a: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VALUES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Courier New"/>
                <a:ea typeface="PingFang SC"/>
              </a:rPr>
              <a:t>(101, 'Покупатель');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COMMIT;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BEGIN;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INSERT INTO</a:t>
            </a:r>
            <a:r>
              <a:rPr b="0" lang="ru-RU" sz="2400" spc="-1" strike="noStrike">
                <a:latin typeface="Courier New"/>
              </a:rPr>
              <a:t> basket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Courier New"/>
              </a:rPr>
              <a:t>(user_id, merchandise_id, merch_count)</a:t>
            </a:r>
            <a:endParaRPr b="0" lang="ru-RU" sz="240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VALUES</a:t>
            </a:r>
            <a:r>
              <a:rPr b="0" lang="ru-RU" sz="2400" spc="-1" strike="noStrike">
                <a:latin typeface="Courier New"/>
              </a:rPr>
              <a:t> (101, 12, 1),(101,10,2);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8d1d75"/>
                </a:solidFill>
                <a:latin typeface="Courier New"/>
              </a:rPr>
              <a:t>COMMIT;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Механизм транзакций обеспечивает:</a:t>
            </a:r>
            <a:endParaRPr b="0" lang="ru-RU" sz="427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Целостность БД</a:t>
            </a:r>
            <a:endParaRPr b="0" lang="ru-RU" sz="427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70" spc="-1" strike="noStrike">
                <a:latin typeface="Times New Roman"/>
              </a:rPr>
              <a:t>Изоляцию операций на различных уровнях</a:t>
            </a:r>
            <a:endParaRPr b="0" lang="ru-RU" sz="427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97560"/>
            <a:ext cx="9071640" cy="82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068120"/>
            <a:ext cx="9071640" cy="605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6000" spc="-1" strike="noStrike">
                <a:latin typeface="Times New Roman"/>
              </a:rPr>
              <a:t>Аномалии:</a:t>
            </a:r>
            <a:endParaRPr b="0" lang="ru-RU" sz="60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800" spc="-1" strike="noStrike">
                <a:solidFill>
                  <a:srgbClr val="5b277d"/>
                </a:solidFill>
                <a:latin typeface="Times New Roman"/>
              </a:rPr>
              <a:t>«грязное» чтение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latin typeface="Times New Roman"/>
              </a:rPr>
              <a:t>Транзакция читает данные, записанные параллельной незавершённой транзакцией.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800" spc="-1" strike="noStrike">
                <a:solidFill>
                  <a:srgbClr val="5b277d"/>
                </a:solidFill>
                <a:latin typeface="Times New Roman"/>
              </a:rPr>
              <a:t>неповторяемое чтение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latin typeface="Times New Roman"/>
              </a:rPr>
              <a:t>Транзакция повторно читает те же данные, что и раньше, и обнаруживает, что они были изменены другой транзакцией (которая завершилась после первого чтения).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800" spc="-1" strike="noStrike">
                <a:solidFill>
                  <a:srgbClr val="5b277d"/>
                </a:solidFill>
                <a:latin typeface="Times New Roman"/>
              </a:rPr>
              <a:t>фантомное чтение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latin typeface="Times New Roman"/>
              </a:rPr>
              <a:t>Транзакция повторно выполняет запрос, возвращающий набор строк для некоторого условия, и обнаруживает, что набор строк, удовлетворяющих условию, изменился из-за транзакции, завершившейся за это время.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800" spc="-1" strike="noStrike">
                <a:solidFill>
                  <a:srgbClr val="5b277d"/>
                </a:solidFill>
                <a:latin typeface="Times New Roman"/>
              </a:rPr>
              <a:t>аномалия сериализации</a:t>
            </a:r>
            <a:endParaRPr b="0" lang="ru-RU" sz="48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latin typeface="Times New Roman"/>
              </a:rPr>
              <a:t>Результат успешной фиксации группы транзакций оказывается несогласованным при всевозможных вариантах исполнения этих транзакций по очереди.</a:t>
            </a:r>
            <a:endParaRPr b="0" lang="ru-RU" sz="4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97560"/>
            <a:ext cx="9071640" cy="82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5870" spc="-1" strike="noStrike">
                <a:latin typeface="Times New Roman"/>
              </a:rPr>
              <a:t>Транзакции в PostgreSQL</a:t>
            </a:r>
            <a:endParaRPr b="0" lang="ru-RU" sz="5870" spc="-1" strike="noStrike">
              <a:latin typeface="Times New Roman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068120"/>
            <a:ext cx="9071640" cy="605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latin typeface="Times New Roman"/>
              </a:rPr>
              <a:t>Уровни изоляции:</a:t>
            </a:r>
            <a:endParaRPr b="0" lang="ru-RU" sz="40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5b277d"/>
                </a:solidFill>
                <a:latin typeface="Times New Roman"/>
              </a:rPr>
              <a:t>Read uncommited (Чтение незафиксированных данных)неповторяемое чтение</a:t>
            </a:r>
            <a:endParaRPr b="0" lang="ru-RU" sz="40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5b277d"/>
                </a:solidFill>
                <a:latin typeface="Times New Roman"/>
              </a:rPr>
              <a:t>Read committed (Чтение зафиксированных данных)</a:t>
            </a:r>
            <a:endParaRPr b="0" lang="ru-RU" sz="40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5b277d"/>
                </a:solidFill>
                <a:latin typeface="Times New Roman"/>
              </a:rPr>
              <a:t>Repeatable read (Повторяемое чтение)</a:t>
            </a:r>
            <a:endParaRPr b="0" lang="ru-RU" sz="4000" spc="-1" strike="noStrike">
              <a:latin typeface="Times New Roman"/>
            </a:endParaRPr>
          </a:p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000" spc="-1" strike="noStrike">
                <a:solidFill>
                  <a:srgbClr val="5b277d"/>
                </a:solidFill>
                <a:latin typeface="Times New Roman"/>
              </a:rPr>
              <a:t>Serializable (Сериализуемость)</a:t>
            </a:r>
            <a:endParaRPr b="0" lang="ru-RU" sz="4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0560" y="2210760"/>
            <a:ext cx="9865440" cy="267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LibreOffice/6.1.2.1$MacOSX_X86_64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2019-02-28T05:18:32Z</dcterms:created>
  <dc:creator/>
  <dc:description/>
  <dc:language>ru-RU</dc:language>
  <cp:lastModifiedBy/>
  <dcterms:modified xsi:type="dcterms:W3CDTF">2019-02-28T09:03:08Z</dcterms:modified>
  <cp:revision>18</cp:revision>
  <dc:subject/>
  <dc:title/>
</cp:coreProperties>
</file>