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</a:t>
            </a:r>
            <a:r>
              <a:rPr b="0" lang="ru-RU" sz="4400" spc="-1" strike="noStrike">
                <a:latin typeface="Arial"/>
              </a:rPr>
              <a:t>заглавия 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D78C81D-6999-4B67-9D6A-C14609FD8F3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</a:t>
            </a:r>
            <a:r>
              <a:rPr b="0" lang="ru-RU" sz="1800" spc="-1" strike="noStrike">
                <a:latin typeface="Arial"/>
              </a:rPr>
              <a:t>l</a:t>
            </a:r>
            <a:r>
              <a:rPr b="0" lang="ru-RU" sz="1800" spc="-1" strike="noStrike">
                <a:latin typeface="Arial"/>
              </a:rPr>
              <a:t>i</a:t>
            </a:r>
            <a:r>
              <a:rPr b="0" lang="ru-RU" sz="1800" spc="-1" strike="noStrike">
                <a:latin typeface="Arial"/>
              </a:rPr>
              <a:t>e</a:t>
            </a:r>
            <a:r>
              <a:rPr b="0" lang="ru-RU" sz="1800" spc="-1" strike="noStrike">
                <a:latin typeface="Arial"/>
              </a:rPr>
              <a:t>n</a:t>
            </a:r>
            <a:r>
              <a:rPr b="0" lang="ru-RU" sz="1800" spc="-1" strike="noStrike">
                <a:latin typeface="Arial"/>
              </a:rPr>
              <a:t>t</a:t>
            </a:r>
            <a:br/>
            <a:r>
              <a:rPr b="0" lang="ru-RU" sz="1800" spc="-1" strike="noStrike">
                <a:latin typeface="Arial"/>
              </a:rPr>
              <a:t>i</a:t>
            </a:r>
            <a:r>
              <a:rPr b="0" lang="ru-RU" sz="1800" spc="-1" strike="noStrike">
                <a:latin typeface="Arial"/>
              </a:rPr>
              <a:t>p</a:t>
            </a:r>
            <a:r>
              <a:rPr b="0" lang="ru-RU" sz="1800" spc="-1" strike="noStrike">
                <a:latin typeface="Arial"/>
              </a:rPr>
              <a:t>: 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1</a:t>
            </a:r>
            <a:br/>
            <a:r>
              <a:rPr b="0" lang="ru-RU" sz="1800" spc="-1" strike="noStrike">
                <a:latin typeface="Arial"/>
              </a:rPr>
              <a:t>p</a:t>
            </a:r>
            <a:r>
              <a:rPr b="0" lang="ru-RU" sz="1800" spc="-1" strike="noStrike">
                <a:latin typeface="Arial"/>
              </a:rPr>
              <a:t>o</a:t>
            </a:r>
            <a:r>
              <a:rPr b="0" lang="ru-RU" sz="1800" spc="-1" strike="noStrike">
                <a:latin typeface="Arial"/>
              </a:rPr>
              <a:t>r</a:t>
            </a:r>
            <a:r>
              <a:rPr b="0" lang="ru-RU" sz="1800" spc="-1" strike="noStrike">
                <a:latin typeface="Arial"/>
              </a:rPr>
              <a:t>t</a:t>
            </a:r>
            <a:r>
              <a:rPr b="0" lang="ru-RU" sz="1800" spc="-1" strike="noStrike">
                <a:latin typeface="Arial"/>
              </a:rPr>
              <a:t>: 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2</a:t>
            </a:r>
            <a:r>
              <a:rPr b="0" lang="ru-RU" sz="1800" spc="-1" strike="noStrike">
                <a:latin typeface="Arial"/>
              </a:rPr>
              <a:t>3</a:t>
            </a:r>
            <a:r>
              <a:rPr b="0" lang="ru-RU" sz="1800" spc="-1" strike="noStrike">
                <a:latin typeface="Arial"/>
              </a:rPr>
              <a:t>4</a:t>
            </a: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5"/>
          <p:cNvSpPr/>
          <p:nvPr/>
        </p:nvSpPr>
        <p:spPr>
          <a:xfrm flipH="1">
            <a:off x="3096000" y="26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381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396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410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424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439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453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468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482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96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511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525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540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9" name="CustomShape 18"/>
          <p:cNvSpPr/>
          <p:nvPr/>
        </p:nvSpPr>
        <p:spPr>
          <a:xfrm>
            <a:off x="381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0" name="CustomShape 19"/>
          <p:cNvSpPr/>
          <p:nvPr/>
        </p:nvSpPr>
        <p:spPr>
          <a:xfrm>
            <a:off x="396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410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2" name="CustomShape 21"/>
          <p:cNvSpPr/>
          <p:nvPr/>
        </p:nvSpPr>
        <p:spPr>
          <a:xfrm>
            <a:off x="424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3" name="CustomShape 22"/>
          <p:cNvSpPr/>
          <p:nvPr/>
        </p:nvSpPr>
        <p:spPr>
          <a:xfrm>
            <a:off x="439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4" name="CustomShape 23"/>
          <p:cNvSpPr/>
          <p:nvPr/>
        </p:nvSpPr>
        <p:spPr>
          <a:xfrm>
            <a:off x="453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468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482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7" name="CustomShape 26"/>
          <p:cNvSpPr/>
          <p:nvPr/>
        </p:nvSpPr>
        <p:spPr>
          <a:xfrm>
            <a:off x="496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8" name="CustomShape 27"/>
          <p:cNvSpPr/>
          <p:nvPr/>
        </p:nvSpPr>
        <p:spPr>
          <a:xfrm>
            <a:off x="511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99" name="CustomShape 28"/>
          <p:cNvSpPr/>
          <p:nvPr/>
        </p:nvSpPr>
        <p:spPr>
          <a:xfrm>
            <a:off x="525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0" name="CustomShape 29"/>
          <p:cNvSpPr/>
          <p:nvPr/>
        </p:nvSpPr>
        <p:spPr>
          <a:xfrm>
            <a:off x="540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554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568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3" name="CustomShape 32"/>
          <p:cNvSpPr/>
          <p:nvPr/>
        </p:nvSpPr>
        <p:spPr>
          <a:xfrm>
            <a:off x="583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4" name="CustomShape 33"/>
          <p:cNvSpPr/>
          <p:nvPr/>
        </p:nvSpPr>
        <p:spPr>
          <a:xfrm>
            <a:off x="597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5" name="CustomShape 34"/>
          <p:cNvSpPr/>
          <p:nvPr/>
        </p:nvSpPr>
        <p:spPr>
          <a:xfrm>
            <a:off x="612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6" name="TextShape 35"/>
          <p:cNvSpPr txBox="1"/>
          <p:nvPr/>
        </p:nvSpPr>
        <p:spPr>
          <a:xfrm>
            <a:off x="1224000" y="3240000"/>
            <a:ext cx="763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Пакет данных протокола http 1.1:</a:t>
            </a:r>
            <a:br/>
            <a:r>
              <a:rPr b="0" lang="ru-RU" sz="1800" spc="-1" strike="noStrike">
                <a:latin typeface="Arial"/>
              </a:rPr>
              <a:t>Заголовок</a:t>
            </a:r>
            <a:br/>
            <a:r>
              <a:rPr b="0" lang="ru-RU" sz="1800" spc="-1" strike="noStrike">
                <a:latin typeface="Arial"/>
              </a:rPr>
              <a:t>Тело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0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5"/>
          <p:cNvSpPr/>
          <p:nvPr/>
        </p:nvSpPr>
        <p:spPr>
          <a:xfrm flipH="1">
            <a:off x="3096000" y="26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381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396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410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424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439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453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468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482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496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511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525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540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381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5" name="CustomShape 19"/>
          <p:cNvSpPr/>
          <p:nvPr/>
        </p:nvSpPr>
        <p:spPr>
          <a:xfrm>
            <a:off x="396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6" name="CustomShape 20"/>
          <p:cNvSpPr/>
          <p:nvPr/>
        </p:nvSpPr>
        <p:spPr>
          <a:xfrm>
            <a:off x="410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7" name="CustomShape 21"/>
          <p:cNvSpPr/>
          <p:nvPr/>
        </p:nvSpPr>
        <p:spPr>
          <a:xfrm>
            <a:off x="424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8" name="CustomShape 22"/>
          <p:cNvSpPr/>
          <p:nvPr/>
        </p:nvSpPr>
        <p:spPr>
          <a:xfrm>
            <a:off x="439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453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0" name="CustomShape 24"/>
          <p:cNvSpPr/>
          <p:nvPr/>
        </p:nvSpPr>
        <p:spPr>
          <a:xfrm>
            <a:off x="468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1" name="CustomShape 25"/>
          <p:cNvSpPr/>
          <p:nvPr/>
        </p:nvSpPr>
        <p:spPr>
          <a:xfrm>
            <a:off x="482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2" name="CustomShape 26"/>
          <p:cNvSpPr/>
          <p:nvPr/>
        </p:nvSpPr>
        <p:spPr>
          <a:xfrm>
            <a:off x="496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3" name="CustomShape 27"/>
          <p:cNvSpPr/>
          <p:nvPr/>
        </p:nvSpPr>
        <p:spPr>
          <a:xfrm>
            <a:off x="511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4" name="CustomShape 28"/>
          <p:cNvSpPr/>
          <p:nvPr/>
        </p:nvSpPr>
        <p:spPr>
          <a:xfrm>
            <a:off x="525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5" name="CustomShape 29"/>
          <p:cNvSpPr/>
          <p:nvPr/>
        </p:nvSpPr>
        <p:spPr>
          <a:xfrm>
            <a:off x="540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6" name="CustomShape 30"/>
          <p:cNvSpPr/>
          <p:nvPr/>
        </p:nvSpPr>
        <p:spPr>
          <a:xfrm>
            <a:off x="554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7" name="CustomShape 31"/>
          <p:cNvSpPr/>
          <p:nvPr/>
        </p:nvSpPr>
        <p:spPr>
          <a:xfrm>
            <a:off x="568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8" name="CustomShape 32"/>
          <p:cNvSpPr/>
          <p:nvPr/>
        </p:nvSpPr>
        <p:spPr>
          <a:xfrm>
            <a:off x="583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39" name="CustomShape 33"/>
          <p:cNvSpPr/>
          <p:nvPr/>
        </p:nvSpPr>
        <p:spPr>
          <a:xfrm>
            <a:off x="597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40" name="CustomShape 34"/>
          <p:cNvSpPr/>
          <p:nvPr/>
        </p:nvSpPr>
        <p:spPr>
          <a:xfrm>
            <a:off x="612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41" name="TextShape 35"/>
          <p:cNvSpPr txBox="1"/>
          <p:nvPr/>
        </p:nvSpPr>
        <p:spPr>
          <a:xfrm>
            <a:off x="1224000" y="3240000"/>
            <a:ext cx="763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Пакет данных протокола http 1.1:</a:t>
            </a:r>
            <a:br/>
            <a:r>
              <a:rPr b="0" lang="ru-RU" sz="1800" spc="-1" strike="noStrike">
                <a:latin typeface="Arial"/>
              </a:rPr>
              <a:t>Заголовок: </a:t>
            </a:r>
            <a:br/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текст, разделенный символами \r\n на строки</a:t>
            </a:r>
            <a:br/>
            <a:r>
              <a:rPr b="0" lang="ru-RU" sz="1800" spc="-1" strike="noStrike">
                <a:latin typeface="Arial"/>
              </a:rPr>
              <a:t>Тело:</a:t>
            </a:r>
            <a:br/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зависит от типа (Content-Type)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7128000" y="1584000"/>
            <a:ext cx="2304000" cy="14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Flask(__name__)</a:t>
            </a:r>
            <a:br/>
            <a:br/>
            <a:r>
              <a:rPr b="0" lang="ru-RU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'Hello World!'</a:t>
            </a:r>
            <a:br/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app.run()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7056000" y="117252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Сервер (back end)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648000" y="108000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Клиент (front end)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4266720" cy="2232000"/>
          </a:xfrm>
          <a:prstGeom prst="rect">
            <a:avLst/>
          </a:prstGeom>
          <a:ln>
            <a:noFill/>
          </a:ln>
        </p:spPr>
      </p:pic>
      <p:sp>
        <p:nvSpPr>
          <p:cNvPr id="247" name="CustomShape 5"/>
          <p:cNvSpPr/>
          <p:nvPr/>
        </p:nvSpPr>
        <p:spPr>
          <a:xfrm>
            <a:off x="1224000" y="36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6912000" y="36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9" name="Line 7"/>
          <p:cNvSpPr/>
          <p:nvPr/>
        </p:nvSpPr>
        <p:spPr>
          <a:xfrm>
            <a:off x="3096000" y="38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8"/>
          <p:cNvSpPr/>
          <p:nvPr/>
        </p:nvSpPr>
        <p:spPr>
          <a:xfrm flipH="1">
            <a:off x="3096000" y="44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7128000" y="1584000"/>
            <a:ext cx="2304000" cy="14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Flask(__name__)</a:t>
            </a:r>
            <a:br/>
            <a:br/>
            <a:r>
              <a:rPr b="0" lang="ru-RU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'Hello World!'</a:t>
            </a:r>
            <a:br/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app.run()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7056000" y="117252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Сервер (back end)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648000" y="108000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Клиент (front end)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4266720" cy="2232000"/>
          </a:xfrm>
          <a:prstGeom prst="rect">
            <a:avLst/>
          </a:prstGeom>
          <a:ln>
            <a:noFill/>
          </a:ln>
        </p:spPr>
      </p:pic>
      <p:sp>
        <p:nvSpPr>
          <p:cNvPr id="256" name="CustomShape 5"/>
          <p:cNvSpPr/>
          <p:nvPr/>
        </p:nvSpPr>
        <p:spPr>
          <a:xfrm>
            <a:off x="1224000" y="36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</a:t>
            </a:r>
            <a:r>
              <a:rPr b="0" lang="ru-RU" sz="1800" spc="-1" strike="noStrike">
                <a:latin typeface="Arial"/>
              </a:rPr>
              <a:t>l</a:t>
            </a:r>
            <a:r>
              <a:rPr b="0" lang="ru-RU" sz="1800" spc="-1" strike="noStrike">
                <a:latin typeface="Arial"/>
              </a:rPr>
              <a:t>i</a:t>
            </a:r>
            <a:r>
              <a:rPr b="0" lang="ru-RU" sz="1800" spc="-1" strike="noStrike">
                <a:latin typeface="Arial"/>
              </a:rPr>
              <a:t>e</a:t>
            </a:r>
            <a:r>
              <a:rPr b="0" lang="ru-RU" sz="1800" spc="-1" strike="noStrike">
                <a:latin typeface="Arial"/>
              </a:rPr>
              <a:t>n</a:t>
            </a:r>
            <a:r>
              <a:rPr b="0" lang="ru-RU" sz="1800" spc="-1" strike="noStrike">
                <a:latin typeface="Arial"/>
              </a:rPr>
              <a:t>t</a:t>
            </a:r>
            <a:br/>
            <a:r>
              <a:rPr b="0" lang="ru-RU" sz="1800" spc="-1" strike="noStrike">
                <a:latin typeface="Arial"/>
              </a:rPr>
              <a:t>i</a:t>
            </a:r>
            <a:r>
              <a:rPr b="0" lang="ru-RU" sz="1800" spc="-1" strike="noStrike">
                <a:latin typeface="Arial"/>
              </a:rPr>
              <a:t>p</a:t>
            </a:r>
            <a:r>
              <a:rPr b="0" lang="ru-RU" sz="1800" spc="-1" strike="noStrike">
                <a:latin typeface="Arial"/>
              </a:rPr>
              <a:t>: 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2</a:t>
            </a:r>
            <a:r>
              <a:rPr b="0" lang="ru-RU" sz="1800" spc="-1" strike="noStrike">
                <a:latin typeface="Arial"/>
              </a:rPr>
              <a:t>7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0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0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1</a:t>
            </a:r>
            <a:br/>
            <a:r>
              <a:rPr b="0" lang="ru-RU" sz="1800" spc="-1" strike="noStrike">
                <a:latin typeface="Arial"/>
              </a:rPr>
              <a:t>p</a:t>
            </a:r>
            <a:r>
              <a:rPr b="0" lang="ru-RU" sz="1800" spc="-1" strike="noStrike">
                <a:latin typeface="Arial"/>
              </a:rPr>
              <a:t>o</a:t>
            </a:r>
            <a:r>
              <a:rPr b="0" lang="ru-RU" sz="1800" spc="-1" strike="noStrike">
                <a:latin typeface="Arial"/>
              </a:rPr>
              <a:t>r</a:t>
            </a:r>
            <a:r>
              <a:rPr b="0" lang="ru-RU" sz="1800" spc="-1" strike="noStrike">
                <a:latin typeface="Arial"/>
              </a:rPr>
              <a:t>t</a:t>
            </a:r>
            <a:r>
              <a:rPr b="0" lang="ru-RU" sz="1800" spc="-1" strike="noStrike">
                <a:latin typeface="Arial"/>
              </a:rPr>
              <a:t>: 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2</a:t>
            </a:r>
            <a:r>
              <a:rPr b="0" lang="ru-RU" sz="1800" spc="-1" strike="noStrike">
                <a:latin typeface="Arial"/>
              </a:rPr>
              <a:t>3</a:t>
            </a:r>
            <a:r>
              <a:rPr b="0" lang="ru-RU" sz="1800" spc="-1" strike="noStrike">
                <a:latin typeface="Arial"/>
              </a:rPr>
              <a:t>4</a:t>
            </a: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6912000" y="36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</a:t>
            </a:r>
            <a:r>
              <a:rPr b="0" lang="ru-RU" sz="1800" spc="-1" strike="noStrike">
                <a:latin typeface="Arial"/>
              </a:rPr>
              <a:t>e</a:t>
            </a:r>
            <a:r>
              <a:rPr b="0" lang="ru-RU" sz="1800" spc="-1" strike="noStrike">
                <a:latin typeface="Arial"/>
              </a:rPr>
              <a:t>r</a:t>
            </a:r>
            <a:r>
              <a:rPr b="0" lang="ru-RU" sz="1800" spc="-1" strike="noStrike">
                <a:latin typeface="Arial"/>
              </a:rPr>
              <a:t>v</a:t>
            </a:r>
            <a:r>
              <a:rPr b="0" lang="ru-RU" sz="1800" spc="-1" strike="noStrike">
                <a:latin typeface="Arial"/>
              </a:rPr>
              <a:t>e</a:t>
            </a:r>
            <a:r>
              <a:rPr b="0" lang="ru-RU" sz="1800" spc="-1" strike="noStrike">
                <a:latin typeface="Arial"/>
              </a:rPr>
              <a:t>r</a:t>
            </a:r>
            <a:br/>
            <a:r>
              <a:rPr b="0" lang="ru-RU" sz="1800" spc="-1" strike="noStrike">
                <a:latin typeface="Arial"/>
              </a:rPr>
              <a:t>i</a:t>
            </a:r>
            <a:r>
              <a:rPr b="0" lang="ru-RU" sz="1800" spc="-1" strike="noStrike">
                <a:latin typeface="Arial"/>
              </a:rPr>
              <a:t>p</a:t>
            </a:r>
            <a:r>
              <a:rPr b="0" lang="ru-RU" sz="1800" spc="-1" strike="noStrike">
                <a:latin typeface="Arial"/>
              </a:rPr>
              <a:t>: </a:t>
            </a:r>
            <a:r>
              <a:rPr b="0" lang="ru-RU" sz="1800" spc="-1" strike="noStrike">
                <a:latin typeface="Arial"/>
              </a:rPr>
              <a:t>1</a:t>
            </a:r>
            <a:r>
              <a:rPr b="0" lang="ru-RU" sz="1800" spc="-1" strike="noStrike">
                <a:latin typeface="Arial"/>
              </a:rPr>
              <a:t>2</a:t>
            </a:r>
            <a:r>
              <a:rPr b="0" lang="ru-RU" sz="1800" spc="-1" strike="noStrike">
                <a:latin typeface="Arial"/>
              </a:rPr>
              <a:t>7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0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0</a:t>
            </a:r>
            <a:r>
              <a:rPr b="0" lang="ru-RU" sz="1800" spc="-1" strike="noStrike">
                <a:latin typeface="Arial"/>
              </a:rPr>
              <a:t>.</a:t>
            </a:r>
            <a:r>
              <a:rPr b="0" lang="ru-RU" sz="1800" spc="-1" strike="noStrike">
                <a:latin typeface="Arial"/>
              </a:rPr>
              <a:t>1</a:t>
            </a:r>
            <a:br/>
            <a:r>
              <a:rPr b="0" lang="ru-RU" sz="1800" spc="-1" strike="noStrike">
                <a:latin typeface="Arial"/>
              </a:rPr>
              <a:t>p</a:t>
            </a:r>
            <a:r>
              <a:rPr b="0" lang="ru-RU" sz="1800" spc="-1" strike="noStrike">
                <a:latin typeface="Arial"/>
              </a:rPr>
              <a:t>o</a:t>
            </a:r>
            <a:r>
              <a:rPr b="0" lang="ru-RU" sz="1800" spc="-1" strike="noStrike">
                <a:latin typeface="Arial"/>
              </a:rPr>
              <a:t>r</a:t>
            </a:r>
            <a:r>
              <a:rPr b="0" lang="ru-RU" sz="1800" spc="-1" strike="noStrike">
                <a:latin typeface="Arial"/>
              </a:rPr>
              <a:t>t</a:t>
            </a:r>
            <a:r>
              <a:rPr b="0" lang="ru-RU" sz="1800" spc="-1" strike="noStrike">
                <a:latin typeface="Arial"/>
              </a:rPr>
              <a:t>:</a:t>
            </a:r>
            <a:r>
              <a:rPr b="0" lang="ru-RU" sz="1800" spc="-1" strike="noStrike">
                <a:latin typeface="Arial"/>
              </a:rPr>
              <a:t>5</a:t>
            </a:r>
            <a:r>
              <a:rPr b="0" lang="ru-RU" sz="1800" spc="-1" strike="noStrike">
                <a:latin typeface="Arial"/>
              </a:rPr>
              <a:t>0</a:t>
            </a:r>
            <a:r>
              <a:rPr b="0" lang="ru-RU" sz="1800" spc="-1" strike="noStrike">
                <a:latin typeface="Arial"/>
              </a:rPr>
              <a:t>0</a:t>
            </a:r>
            <a:r>
              <a:rPr b="0" lang="ru-RU" sz="1800" spc="-1" strike="noStrike">
                <a:latin typeface="Arial"/>
              </a:rPr>
              <a:t>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8" name="Line 7"/>
          <p:cNvSpPr/>
          <p:nvPr/>
        </p:nvSpPr>
        <p:spPr>
          <a:xfrm>
            <a:off x="3096000" y="38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"/>
          <p:cNvSpPr/>
          <p:nvPr/>
        </p:nvSpPr>
        <p:spPr>
          <a:xfrm flipH="1">
            <a:off x="3096000" y="44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TextShape 9"/>
          <p:cNvSpPr txBox="1"/>
          <p:nvPr/>
        </p:nvSpPr>
        <p:spPr>
          <a:xfrm>
            <a:off x="3456000" y="2957760"/>
            <a:ext cx="295200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GET /hello HTTP/1.1 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br/>
            <a:r>
              <a:rPr b="0" lang="ru-RU" sz="1600" spc="-1" strike="noStrike">
                <a:latin typeface="Arial"/>
                <a:ea typeface="Noto Sans CJK SC"/>
              </a:rPr>
              <a:t>Host: 127.0.0.1:5000 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58466"/>
                </a:solidFill>
                <a:latin typeface="Arial"/>
              </a:rPr>
              <a:t>\r\n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1" name="TextShape 10"/>
          <p:cNvSpPr txBox="1"/>
          <p:nvPr/>
        </p:nvSpPr>
        <p:spPr>
          <a:xfrm>
            <a:off x="3384000" y="4608000"/>
            <a:ext cx="33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HTTP/1.1 200 OK 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224000" y="169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912000" y="162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5" name="Line 4"/>
          <p:cNvSpPr/>
          <p:nvPr/>
        </p:nvSpPr>
        <p:spPr>
          <a:xfrm>
            <a:off x="3096000" y="190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5"/>
          <p:cNvSpPr/>
          <p:nvPr/>
        </p:nvSpPr>
        <p:spPr>
          <a:xfrm flipH="1">
            <a:off x="3096000" y="248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6"/>
          <p:cNvSpPr txBox="1"/>
          <p:nvPr/>
        </p:nvSpPr>
        <p:spPr>
          <a:xfrm>
            <a:off x="3456000" y="977760"/>
            <a:ext cx="295200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GET /hello HTTP/1.1 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br/>
            <a:r>
              <a:rPr b="0" lang="ru-RU" sz="1600" spc="-1" strike="noStrike">
                <a:latin typeface="Arial"/>
                <a:ea typeface="Noto Sans CJK SC"/>
              </a:rPr>
              <a:t>Host: 127.0.0.1:5000 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58466"/>
                </a:solidFill>
                <a:latin typeface="Arial"/>
              </a:rPr>
              <a:t>\r\n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8" name="TextShape 7"/>
          <p:cNvSpPr txBox="1"/>
          <p:nvPr/>
        </p:nvSpPr>
        <p:spPr>
          <a:xfrm>
            <a:off x="3384000" y="2628000"/>
            <a:ext cx="4176000" cy="25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HTTP/1.1 200 OK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Server: Werkzeug/2.1.2 Python/3.8.10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Date: Fri, 13 May 2022 12:07:20 GMT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Content-Type: text/html; charset=utf-8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  <a:ea typeface="Noto Sans CJK SC"/>
              </a:rPr>
              <a:t>Content-Length: 12</a:t>
            </a: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2a6099"/>
                </a:solidFill>
                <a:latin typeface="Arial"/>
                <a:ea typeface="Noto Sans CJK SC"/>
              </a:rPr>
              <a:t>Hello World!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224000" y="3600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912000" y="3528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2" name="Line 4"/>
          <p:cNvSpPr/>
          <p:nvPr/>
        </p:nvSpPr>
        <p:spPr>
          <a:xfrm>
            <a:off x="3096000" y="3816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5"/>
          <p:cNvSpPr/>
          <p:nvPr/>
        </p:nvSpPr>
        <p:spPr>
          <a:xfrm flipH="1">
            <a:off x="3096000" y="4392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6"/>
          <p:cNvSpPr txBox="1"/>
          <p:nvPr/>
        </p:nvSpPr>
        <p:spPr>
          <a:xfrm>
            <a:off x="3384000" y="1032480"/>
            <a:ext cx="3312000" cy="27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GET /hello HTTP/1.1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Host: 127.0.0.1:5000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Connection: keep-alive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Pragma: no-cache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Cache-Control: no-cache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sec-ch-ua: "Chromium";v="94", "Yandex";v="21", ";Not A Brand";v="99"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sec-ch-ua-mobile: ?0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sec-ch-ua-platform: "Linux"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Upgrade-Insecure-Requests: 1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User-Agent: Mozilla/5.0 (X11; Linux x86_64) AppleWebKit/537.36 (KHTML, like Gecko) Chrome/94.0.4606.85 YaBrowser/21.11.3.954 (beta) Yowser/2.5 Safari/537.36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Accept: text/html,application/xhtml+xml,application/xml;q=0.9,image/avif,image/webp,image/apng,*/*;q=0.8,application/signed-exchange;v=b3;q=0.9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Sec-Fetch-Site: none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Sec-Fetch-Mode: navigate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Sec-Fetch-User: ?1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Sec-Fetch-Dest: document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Accept-Encoding: gzip, deflate, br</a:t>
            </a:r>
            <a:endParaRPr b="0" lang="ru-RU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latin typeface="Arial"/>
              </a:rPr>
              <a:t>Accept-Language: ru,en;q=0.9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275" name="TextShape 7"/>
          <p:cNvSpPr txBox="1"/>
          <p:nvPr/>
        </p:nvSpPr>
        <p:spPr>
          <a:xfrm>
            <a:off x="3384000" y="4428000"/>
            <a:ext cx="2664000" cy="108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  <a:ea typeface="Noto Sans CJK SC"/>
              </a:rPr>
              <a:t>HTTP/1.1 200 OK</a:t>
            </a:r>
            <a:r>
              <a:rPr b="0" lang="ru-RU" sz="10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  <a:ea typeface="Noto Sans CJK SC"/>
              </a:rPr>
              <a:t>Server: Werkzeug/2.1.2 Python/3.8.10</a:t>
            </a:r>
            <a:r>
              <a:rPr b="0" lang="ru-RU" sz="10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  <a:ea typeface="Noto Sans CJK SC"/>
              </a:rPr>
              <a:t>Date: Fri, 13 May 2022 12:07:20 GMT</a:t>
            </a:r>
            <a:r>
              <a:rPr b="0" lang="ru-RU" sz="10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  <a:ea typeface="Noto Sans CJK SC"/>
              </a:rPr>
              <a:t>Content-Type: text/html; charset=utf-8</a:t>
            </a:r>
            <a:r>
              <a:rPr b="0" lang="ru-RU" sz="10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Arial"/>
                <a:ea typeface="Noto Sans CJK SC"/>
              </a:rPr>
              <a:t>Content-Length: 12</a:t>
            </a:r>
            <a:r>
              <a:rPr b="0" lang="ru-RU" sz="10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158466"/>
                </a:solidFill>
                <a:latin typeface="Arial"/>
                <a:ea typeface="Noto Sans CJK SC"/>
              </a:rPr>
              <a:t>\r\n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2a6099"/>
                </a:solidFill>
                <a:latin typeface="Arial"/>
                <a:ea typeface="Noto Sans CJK SC"/>
              </a:rPr>
              <a:t>Hello World!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224000" y="3600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6912000" y="3528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9" name="Line 4"/>
          <p:cNvSpPr/>
          <p:nvPr/>
        </p:nvSpPr>
        <p:spPr>
          <a:xfrm>
            <a:off x="3096000" y="3816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5"/>
          <p:cNvSpPr/>
          <p:nvPr/>
        </p:nvSpPr>
        <p:spPr>
          <a:xfrm flipH="1">
            <a:off x="3096000" y="4392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6"/>
          <p:cNvSpPr txBox="1"/>
          <p:nvPr/>
        </p:nvSpPr>
        <p:spPr>
          <a:xfrm>
            <a:off x="3456000" y="2304000"/>
            <a:ext cx="30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1800" spc="-1" strike="noStrike">
                <a:solidFill>
                  <a:srgbClr val="ff3838"/>
                </a:solidFill>
                <a:latin typeface="Arial"/>
              </a:rPr>
              <a:t>GET</a:t>
            </a:r>
            <a:r>
              <a:rPr b="0" lang="ru-RU" sz="1800" spc="-1" strike="noStrike">
                <a:latin typeface="Arial"/>
              </a:rPr>
              <a:t> /hello HTTP/1.1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Host: 127.0.0.1:5000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2" name="TextShape 7"/>
          <p:cNvSpPr txBox="1"/>
          <p:nvPr/>
        </p:nvSpPr>
        <p:spPr>
          <a:xfrm>
            <a:off x="1296000" y="1224000"/>
            <a:ext cx="201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Метод запроса (GET, POST, PUT, DELETE, ...)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3" name="Line 8"/>
          <p:cNvSpPr/>
          <p:nvPr/>
        </p:nvSpPr>
        <p:spPr>
          <a:xfrm>
            <a:off x="2808000" y="1656000"/>
            <a:ext cx="936000" cy="72000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224000" y="3600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912000" y="3528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7" name="Line 4"/>
          <p:cNvSpPr/>
          <p:nvPr/>
        </p:nvSpPr>
        <p:spPr>
          <a:xfrm>
            <a:off x="3096000" y="3816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5"/>
          <p:cNvSpPr/>
          <p:nvPr/>
        </p:nvSpPr>
        <p:spPr>
          <a:xfrm flipH="1">
            <a:off x="3096000" y="4392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6"/>
          <p:cNvSpPr txBox="1"/>
          <p:nvPr/>
        </p:nvSpPr>
        <p:spPr>
          <a:xfrm>
            <a:off x="3456000" y="2304000"/>
            <a:ext cx="30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GET</a:t>
            </a:r>
            <a:r>
              <a:rPr b="0" lang="ru-RU" sz="1800" spc="-1" strike="noStrike">
                <a:latin typeface="Arial"/>
              </a:rPr>
              <a:t> </a:t>
            </a:r>
            <a:r>
              <a:rPr b="1" lang="ru-RU" sz="1800" spc="-1" strike="noStrike">
                <a:solidFill>
                  <a:srgbClr val="ff3838"/>
                </a:solidFill>
                <a:latin typeface="Arial"/>
              </a:rPr>
              <a:t>/hello</a:t>
            </a:r>
            <a:r>
              <a:rPr b="0" lang="ru-RU" sz="1800" spc="-1" strike="noStrike">
                <a:latin typeface="Arial"/>
              </a:rPr>
              <a:t> HTTP/1.1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Host: 127.0.0.1:5000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0" name="TextShape 7"/>
          <p:cNvSpPr txBox="1"/>
          <p:nvPr/>
        </p:nvSpPr>
        <p:spPr>
          <a:xfrm>
            <a:off x="1296000" y="1224000"/>
            <a:ext cx="20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Запрашиваемый</a:t>
            </a:r>
            <a:br/>
            <a:r>
              <a:rPr b="0" lang="ru-RU" sz="1800" spc="-1" strike="noStrike">
                <a:latin typeface="Arial"/>
              </a:rPr>
              <a:t>ресурс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3456000" y="1656000"/>
            <a:ext cx="936000" cy="72000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TextShape 9"/>
          <p:cNvSpPr txBox="1"/>
          <p:nvPr/>
        </p:nvSpPr>
        <p:spPr>
          <a:xfrm>
            <a:off x="7200000" y="1242000"/>
            <a:ext cx="2304000" cy="15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Flask(__name__)</a:t>
            </a:r>
            <a:br/>
            <a:br/>
            <a:r>
              <a:rPr b="0" lang="ru-RU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</a:t>
            </a:r>
            <a:r>
              <a:rPr b="1" lang="ru-RU" sz="1600" spc="-1" strike="noStrike">
                <a:solidFill>
                  <a:srgbClr val="ff3838"/>
                </a:solidFill>
                <a:latin typeface="JetBrains Mono"/>
                <a:ea typeface="JetBrains Mono"/>
              </a:rPr>
              <a:t>/hello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'Hello World!'</a:t>
            </a:r>
            <a:br/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app.run()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224000" y="3600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912000" y="3528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6" name="Line 4"/>
          <p:cNvSpPr/>
          <p:nvPr/>
        </p:nvSpPr>
        <p:spPr>
          <a:xfrm>
            <a:off x="3096000" y="3816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5"/>
          <p:cNvSpPr/>
          <p:nvPr/>
        </p:nvSpPr>
        <p:spPr>
          <a:xfrm flipH="1">
            <a:off x="3096000" y="4392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TextShape 6"/>
          <p:cNvSpPr txBox="1"/>
          <p:nvPr/>
        </p:nvSpPr>
        <p:spPr>
          <a:xfrm>
            <a:off x="3456000" y="2304000"/>
            <a:ext cx="30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GET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/hello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HTTP/1.1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Host: </a:t>
            </a:r>
            <a:r>
              <a:rPr b="1" lang="ru-RU" sz="1800" spc="-1" strike="noStrike">
                <a:solidFill>
                  <a:srgbClr val="ff3838"/>
                </a:solidFill>
                <a:latin typeface="Arial"/>
              </a:rPr>
              <a:t>127.0.0.1:5000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9" name="TextShape 7"/>
          <p:cNvSpPr txBox="1"/>
          <p:nvPr/>
        </p:nvSpPr>
        <p:spPr>
          <a:xfrm>
            <a:off x="1296000" y="1224000"/>
            <a:ext cx="201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Адрес сервера (ip, domain name):</a:t>
            </a:r>
            <a:br/>
            <a:r>
              <a:rPr b="0" lang="ru-RU" sz="1800" spc="-1" strike="noStrike">
                <a:latin typeface="Arial"/>
              </a:rPr>
              <a:t>Порт сервера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0" name="Line 8"/>
          <p:cNvSpPr/>
          <p:nvPr/>
        </p:nvSpPr>
        <p:spPr>
          <a:xfrm>
            <a:off x="2016000" y="2338200"/>
            <a:ext cx="1512000" cy="39780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128000" y="1584000"/>
            <a:ext cx="2304000" cy="14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Flask(__name__)</a:t>
            </a:r>
            <a:br/>
            <a:br/>
            <a:r>
              <a:rPr b="0" lang="ru-RU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'Hello World!'</a:t>
            </a:r>
            <a:br/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app.run()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7056000" y="117252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Сервер (back end)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648000" y="108000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Клиент (front end)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4266720" cy="2232000"/>
          </a:xfrm>
          <a:prstGeom prst="rect">
            <a:avLst/>
          </a:prstGeom>
          <a:ln>
            <a:noFill/>
          </a:ln>
        </p:spPr>
      </p:pic>
      <p:sp>
        <p:nvSpPr>
          <p:cNvPr id="306" name="CustomShape 5"/>
          <p:cNvSpPr/>
          <p:nvPr/>
        </p:nvSpPr>
        <p:spPr>
          <a:xfrm>
            <a:off x="1224000" y="36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6912000" y="36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8" name="Line 7"/>
          <p:cNvSpPr/>
          <p:nvPr/>
        </p:nvSpPr>
        <p:spPr>
          <a:xfrm>
            <a:off x="3096000" y="38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8"/>
          <p:cNvSpPr/>
          <p:nvPr/>
        </p:nvSpPr>
        <p:spPr>
          <a:xfrm flipH="1">
            <a:off x="3096000" y="44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3888000" y="122400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socket (tcp/ip)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7128000" y="1584000"/>
            <a:ext cx="2304000" cy="14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Flask(__name__)</a:t>
            </a:r>
            <a:br/>
            <a:br/>
            <a:r>
              <a:rPr b="0" lang="ru-RU" sz="1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'Hello World!'</a:t>
            </a:r>
            <a:br/>
            <a:br/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</a:t>
            </a:r>
            <a:r>
              <a:rPr b="1" lang="ru-RU" sz="1000" spc="-1" strike="noStrike">
                <a:solidFill>
                  <a:srgbClr val="c9211e"/>
                </a:solidFill>
                <a:latin typeface="JetBrains Mono"/>
                <a:ea typeface="JetBrains Mono"/>
              </a:rPr>
              <a:t>host=</a:t>
            </a:r>
            <a:r>
              <a:rPr b="1" lang="ru-RU" sz="1000" spc="-1" strike="noStrike">
                <a:solidFill>
                  <a:srgbClr val="c9211e"/>
                </a:solidFill>
                <a:latin typeface="JetBrains Mono"/>
                <a:ea typeface="JetBrains Mono"/>
              </a:rPr>
              <a:t>'0.0.0.0'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7056000" y="117252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Сервер (back end)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648000" y="108000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Клиент (front end)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4266720" cy="2232000"/>
          </a:xfrm>
          <a:prstGeom prst="rect">
            <a:avLst/>
          </a:prstGeom>
          <a:ln>
            <a:noFill/>
          </a:ln>
        </p:spPr>
      </p:pic>
      <p:sp>
        <p:nvSpPr>
          <p:cNvPr id="315" name="CustomShape 5"/>
          <p:cNvSpPr/>
          <p:nvPr/>
        </p:nvSpPr>
        <p:spPr>
          <a:xfrm>
            <a:off x="1224000" y="36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6912000" y="36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127.0.0.1</a:t>
            </a:r>
            <a:br/>
            <a:r>
              <a:rPr b="0" lang="ru-RU" sz="1800" spc="-1" strike="noStrike">
                <a:latin typeface="Arial"/>
              </a:rPr>
              <a:t>port:5000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7" name="Line 7"/>
          <p:cNvSpPr/>
          <p:nvPr/>
        </p:nvSpPr>
        <p:spPr>
          <a:xfrm>
            <a:off x="3096000" y="38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8"/>
          <p:cNvSpPr/>
          <p:nvPr/>
        </p:nvSpPr>
        <p:spPr>
          <a:xfrm flipH="1">
            <a:off x="3096000" y="44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Архитектура web-сервера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162800" y="1172520"/>
            <a:ext cx="7621200" cy="434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Архитектура web-приложения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88000" y="1440000"/>
            <a:ext cx="122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2376000" y="1080000"/>
            <a:ext cx="1944000" cy="1080000"/>
          </a:xfrm>
          <a:prstGeom prst="rect">
            <a:avLst/>
          </a:prstGeom>
          <a:solidFill>
            <a:srgbClr val="7acf7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Прослушивание</a:t>
            </a:r>
            <a:br/>
            <a:r>
              <a:rPr b="0" lang="ru-RU" sz="1800" spc="-1" strike="noStrike">
                <a:latin typeface="Arial"/>
              </a:rPr>
              <a:t>сетевого </a:t>
            </a:r>
            <a:br/>
            <a:r>
              <a:rPr b="0" lang="ru-RU" sz="1800" spc="-1" strike="noStrike">
                <a:latin typeface="Arial"/>
              </a:rPr>
              <a:t>интерфейса и</a:t>
            </a:r>
            <a:br/>
            <a:r>
              <a:rPr b="0" lang="ru-RU" sz="1800" spc="-1" strike="noStrike">
                <a:latin typeface="Arial"/>
              </a:rPr>
              <a:t>порта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4" name="Line 4"/>
          <p:cNvSpPr/>
          <p:nvPr/>
        </p:nvSpPr>
        <p:spPr>
          <a:xfrm>
            <a:off x="1512000" y="1656000"/>
            <a:ext cx="864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5"/>
          <p:cNvSpPr/>
          <p:nvPr/>
        </p:nvSpPr>
        <p:spPr>
          <a:xfrm flipH="1" flipV="1">
            <a:off x="936000" y="1944000"/>
            <a:ext cx="4392000" cy="208800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6"/>
          <p:cNvSpPr/>
          <p:nvPr/>
        </p:nvSpPr>
        <p:spPr>
          <a:xfrm>
            <a:off x="5328000" y="1080000"/>
            <a:ext cx="1944000" cy="1080000"/>
          </a:xfrm>
          <a:prstGeom prst="rect">
            <a:avLst/>
          </a:prstGeom>
          <a:solidFill>
            <a:srgbClr val="7acf7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Маршрутизация</a:t>
            </a:r>
            <a:br/>
            <a:r>
              <a:rPr b="0" lang="ru-RU" sz="1800" spc="-1" strike="noStrike">
                <a:latin typeface="Arial"/>
              </a:rPr>
              <a:t>(метод, ресурс)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7" name="Line 7"/>
          <p:cNvSpPr/>
          <p:nvPr/>
        </p:nvSpPr>
        <p:spPr>
          <a:xfrm>
            <a:off x="4311000" y="1656000"/>
            <a:ext cx="1017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"/>
          <p:cNvSpPr/>
          <p:nvPr/>
        </p:nvSpPr>
        <p:spPr>
          <a:xfrm>
            <a:off x="6768000" y="2520000"/>
            <a:ext cx="1440000" cy="360000"/>
          </a:xfrm>
          <a:prstGeom prst="rect">
            <a:avLst/>
          </a:prstGeom>
          <a:solidFill>
            <a:srgbClr val="7acf7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POST, /login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9" name="CustomShape 9"/>
          <p:cNvSpPr/>
          <p:nvPr/>
        </p:nvSpPr>
        <p:spPr>
          <a:xfrm>
            <a:off x="5328000" y="2520000"/>
            <a:ext cx="1296000" cy="360000"/>
          </a:xfrm>
          <a:prstGeom prst="rect">
            <a:avLst/>
          </a:prstGeom>
          <a:solidFill>
            <a:srgbClr val="7acf7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GET, /hello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0" name="Line 10"/>
          <p:cNvSpPr/>
          <p:nvPr/>
        </p:nvSpPr>
        <p:spPr>
          <a:xfrm flipH="1">
            <a:off x="5904000" y="2160000"/>
            <a:ext cx="288000" cy="36000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1"/>
          <p:cNvSpPr/>
          <p:nvPr/>
        </p:nvSpPr>
        <p:spPr>
          <a:xfrm>
            <a:off x="6561000" y="2151000"/>
            <a:ext cx="855000" cy="36900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2"/>
          <p:cNvSpPr/>
          <p:nvPr/>
        </p:nvSpPr>
        <p:spPr>
          <a:xfrm>
            <a:off x="5328000" y="3456000"/>
            <a:ext cx="2376000" cy="792000"/>
          </a:xfrm>
          <a:prstGeom prst="rect">
            <a:avLst/>
          </a:prstGeom>
          <a:solidFill>
            <a:srgbClr val="7acf7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6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...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template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33" name="Line 13"/>
          <p:cNvSpPr/>
          <p:nvPr/>
        </p:nvSpPr>
        <p:spPr>
          <a:xfrm>
            <a:off x="6048000" y="2880000"/>
            <a:ext cx="0" cy="57600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4"/>
          <p:cNvSpPr/>
          <p:nvPr/>
        </p:nvSpPr>
        <p:spPr>
          <a:xfrm>
            <a:off x="8568000" y="3600000"/>
            <a:ext cx="1080000" cy="144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БД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5" name="Line 15"/>
          <p:cNvSpPr/>
          <p:nvPr/>
        </p:nvSpPr>
        <p:spPr>
          <a:xfrm>
            <a:off x="7704000" y="3816000"/>
            <a:ext cx="864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6"/>
          <p:cNvSpPr/>
          <p:nvPr/>
        </p:nvSpPr>
        <p:spPr>
          <a:xfrm flipH="1">
            <a:off x="7704000" y="4104000"/>
            <a:ext cx="864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HTTP методы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576000" y="1296000"/>
            <a:ext cx="8496000" cy="127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'/hello'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0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methods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=[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'POST'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'GET'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2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'request.method is ' 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request.method</a:t>
            </a:r>
            <a:br/>
            <a:endParaRPr b="0" lang="ru-RU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648000" y="3456000"/>
            <a:ext cx="81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Метод — дополнительная степень свободы в формировании запроса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576000" y="1296000"/>
            <a:ext cx="8496000" cy="127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0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'/city'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0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methods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=[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'POST'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'GET'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2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2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{sity jpg}</a:t>
            </a:r>
            <a:br/>
            <a:endParaRPr b="0" lang="ru-RU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864000" y="3168000"/>
            <a:ext cx="8856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Как передать дополнительную информацию на сервер?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76000" y="1296000"/>
            <a:ext cx="8496000" cy="337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Flask(__name__, </a:t>
            </a:r>
            <a:r>
              <a:rPr b="0" lang="ru-RU" sz="16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static_folder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'static'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br/>
            <a:r>
              <a:rPr b="0" lang="ru-RU" sz="16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'/city'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6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methods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=[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'POST'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'GET'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6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city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html=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'&lt;!DOCTYPE html PUBLIC "-//W3C//DTD XHTML 1.0 Transitional//EN" 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'"http://www.w3.org/TR/xhtml1/DTD/xhtml1-transitional.dtd"&gt;'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'&lt;html&gt;&lt;img src="static/img/alm.jpg"&gt;&lt;/html&gt;'</a:t>
            </a:r>
            <a:br/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html;</a:t>
            </a:r>
            <a:br/>
            <a:br/>
            <a:br/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</a:t>
            </a:r>
            <a:r>
              <a:rPr b="0" lang="ru-RU" sz="16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host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'0.0.0.0'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684000" y="4968000"/>
            <a:ext cx="8856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Как передать дополнительную информацию на сервер?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792000" y="1368000"/>
            <a:ext cx="871200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Path params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GET request params</a:t>
            </a:r>
            <a:endParaRPr b="0" lang="ru-RU" sz="2400" spc="-1" strike="noStrike">
              <a:latin typeface="Arial"/>
            </a:endParaRPr>
          </a:p>
          <a:p>
            <a:br/>
            <a:r>
              <a:rPr b="0" lang="ru-RU" sz="2400" spc="-1" strike="noStrike">
                <a:latin typeface="Arial"/>
              </a:rPr>
              <a:t>POST request params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792000" y="1368000"/>
            <a:ext cx="871200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Path params — http://127.0.0.1:5000/city/alm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  <a:ea typeface="Noto Sans CJK SC"/>
              </a:rPr>
              <a:t>GET request params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br/>
            <a:r>
              <a:rPr b="0" lang="ru-RU" sz="2400" spc="-1" strike="noStrike">
                <a:latin typeface="Arial"/>
              </a:rPr>
              <a:t>POST request params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792000" y="1368000"/>
            <a:ext cx="871200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Path params — http://127.0.0.1:5000/city/alm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  <a:ea typeface="Noto Sans CJK SC"/>
              </a:rPr>
              <a:t>GET request params </a:t>
            </a:r>
            <a:r>
              <a:rPr b="0" lang="ru-RU" sz="2400" spc="-1" strike="noStrike">
                <a:latin typeface="Arial"/>
              </a:rPr>
              <a:t>— http://127.0.0.1:5000/city?name=alm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br/>
            <a:r>
              <a:rPr b="0" lang="ru-RU" sz="2400" spc="-1" strike="noStrike">
                <a:latin typeface="Arial"/>
              </a:rPr>
              <a:t>POST request params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792000" y="1368000"/>
            <a:ext cx="871200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Path params — http://127.0.0.1:5000/city/alm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  <a:ea typeface="Noto Sans CJK SC"/>
              </a:rPr>
              <a:t>GET request params </a:t>
            </a:r>
            <a:r>
              <a:rPr b="0" lang="ru-RU" sz="2400" spc="-1" strike="noStrike">
                <a:latin typeface="Arial"/>
              </a:rPr>
              <a:t>— http://127.0.0.1:5000/city?name=alm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br/>
            <a:r>
              <a:rPr b="0" lang="ru-RU" sz="2400" spc="-1" strike="noStrike">
                <a:latin typeface="Arial"/>
              </a:rPr>
              <a:t>POST request params: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&lt;form action=</a:t>
            </a:r>
            <a:r>
              <a:rPr b="0" lang="ru-RU" sz="2400" spc="-1" strike="noStrike">
                <a:latin typeface="JetBrains Mono"/>
                <a:ea typeface="JetBrains Mono"/>
              </a:rPr>
              <a:t>'/city' method='post'</a:t>
            </a:r>
            <a:r>
              <a:rPr b="0" lang="ru-RU" sz="2400" spc="-1" strike="noStrike">
                <a:latin typeface="Arial"/>
              </a:rPr>
              <a:t>&gt;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&lt;input name=</a:t>
            </a:r>
            <a:r>
              <a:rPr b="0" lang="ru-RU" sz="2400" spc="-1" strike="noStrike">
                <a:latin typeface="JetBrains Mono"/>
                <a:ea typeface="JetBrains Mono"/>
              </a:rPr>
              <a:t>'</a:t>
            </a:r>
            <a:r>
              <a:rPr b="1" lang="ru-RU" sz="2400" spc="-1" strike="noStrike">
                <a:solidFill>
                  <a:srgbClr val="c9211e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latin typeface="JetBrains Mono"/>
                <a:ea typeface="JetBrains Mono"/>
              </a:rPr>
              <a:t>'&gt;</a:t>
            </a:r>
            <a:br/>
            <a:r>
              <a:rPr b="0" lang="ru-RU" sz="2400" spc="-1" strike="noStrike">
                <a:latin typeface="JetBrains Mono"/>
                <a:ea typeface="JetBrains Mono"/>
              </a:rPr>
              <a:t>&lt;input type='submit'&gt;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JetBrains Mono"/>
                <a:ea typeface="JetBrains Mono"/>
              </a:rPr>
              <a:t>&lt;/form&gt;</a:t>
            </a:r>
            <a:r>
              <a:rPr b="0" lang="ru-RU" sz="2400" spc="-1" strike="noStrike">
                <a:latin typeface="Arial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3888000" y="122400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socket (tcp/ip)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792000" y="1368000"/>
            <a:ext cx="8712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Path params — http://127.0.0.1:5000/city/alm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936000" y="1872000"/>
            <a:ext cx="8784000" cy="35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Flask(__name__, </a:t>
            </a:r>
            <a:r>
              <a:rPr b="0" lang="ru-RU" sz="16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static_folder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'static'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br/>
            <a:r>
              <a:rPr b="0" lang="ru-RU" sz="16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'/city/&lt;name&gt;'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6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city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(name=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'alm'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):</a:t>
            </a:r>
            <a:br/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jpg_name = name+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'.jpg'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html=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f'&lt;!DOCTYPE html PUBLIC "-//W3C//DTD XHTML 1.0 Transitional//EN" 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'"http://www.w3.org/TR/xhtml1/DTD/xhtml1-transitional.dtd"&gt;'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'&lt;html&gt;&lt;img src="/static/img/%s"&gt;&lt;/html&gt;'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jpg_name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html;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792000" y="1188000"/>
            <a:ext cx="8712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  <a:ea typeface="Noto Sans CJK SC"/>
              </a:rPr>
              <a:t>GET request params </a:t>
            </a:r>
            <a:r>
              <a:rPr b="0" lang="ru-RU" sz="2400" spc="-1" strike="noStrike">
                <a:latin typeface="Arial"/>
              </a:rPr>
              <a:t>— http://127.0.0.1:5000/city?</a:t>
            </a:r>
            <a:r>
              <a:rPr b="1" lang="ru-RU" sz="2400" spc="-1" strike="noStrike">
                <a:solidFill>
                  <a:srgbClr val="1ec93c"/>
                </a:solidFill>
                <a:latin typeface="Arial"/>
              </a:rPr>
              <a:t>name</a:t>
            </a:r>
            <a:r>
              <a:rPr b="0" lang="ru-RU" sz="2400" spc="-1" strike="noStrike">
                <a:latin typeface="Arial"/>
              </a:rPr>
              <a:t>=alm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936000" y="1656000"/>
            <a:ext cx="8352000" cy="38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1" lang="ru-RU" sz="1600" spc="-1" strike="noStrike">
                <a:solidFill>
                  <a:srgbClr val="c9211e"/>
                </a:solidFill>
                <a:latin typeface="JetBrains Mono"/>
                <a:ea typeface="JetBrains Mono"/>
              </a:rPr>
              <a:t>request</a:t>
            </a:r>
            <a:br/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Flask(__name__, </a:t>
            </a:r>
            <a:r>
              <a:rPr b="0" lang="ru-RU" sz="16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static_folder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'static'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br/>
            <a:r>
              <a:rPr b="0" lang="ru-RU" sz="16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'/city'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6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methods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=[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'GET'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6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city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name = </a:t>
            </a:r>
            <a:r>
              <a:rPr b="1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request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1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args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1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</a:t>
            </a:r>
            <a:r>
              <a:rPr b="1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name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(name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and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name !=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):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jpg_name = name+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'.jpg'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jpg_name =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'alm.jpg'</a:t>
            </a:r>
            <a:br/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html=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f'&lt;!DOCTYPE html PUBLIC "-//W3C//DTD XHTML 1.0 Transitional//EN" 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'"http://www.w3.org/TR/xhtml1/DTD/xhtml1-transitional.dtd"&gt;'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'&lt;html&gt;&lt;img src="/static/img/%s"&gt;&lt;/html&gt;'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jpg_name</a:t>
            </a:r>
            <a:br/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html;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Параметры запроса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792000" y="1368000"/>
            <a:ext cx="8712000" cy="15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2400" spc="-1" strike="noStrike">
                <a:latin typeface="Arial"/>
              </a:rPr>
              <a:t>POST request params:</a:t>
            </a:r>
            <a:endParaRPr b="0" lang="ru-RU" sz="24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&lt;form action=</a:t>
            </a:r>
            <a:r>
              <a:rPr b="0" lang="ru-RU" sz="1800" spc="-1" strike="noStrike">
                <a:latin typeface="JetBrains Mono"/>
                <a:ea typeface="JetBrains Mono"/>
              </a:rPr>
              <a:t>'/city' method='post'</a:t>
            </a:r>
            <a:r>
              <a:rPr b="0" lang="ru-RU" sz="1800" spc="-1" strike="noStrike">
                <a:latin typeface="Arial"/>
              </a:rPr>
              <a:t>&gt;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&lt;input name=</a:t>
            </a:r>
            <a:r>
              <a:rPr b="0" lang="ru-RU" sz="1800" spc="-1" strike="noStrike">
                <a:latin typeface="JetBrains Mono"/>
                <a:ea typeface="JetBrains Mono"/>
              </a:rPr>
              <a:t>'</a:t>
            </a:r>
            <a:r>
              <a:rPr b="1" lang="ru-RU" sz="1800" spc="-1" strike="noStrike">
                <a:solidFill>
                  <a:srgbClr val="c9211e"/>
                </a:solidFill>
                <a:latin typeface="JetBrains Mono"/>
                <a:ea typeface="JetBrains Mono"/>
              </a:rPr>
              <a:t>name</a:t>
            </a:r>
            <a:r>
              <a:rPr b="0" lang="ru-RU" sz="1800" spc="-1" strike="noStrike">
                <a:latin typeface="JetBrains Mono"/>
                <a:ea typeface="JetBrains Mono"/>
              </a:rPr>
              <a:t>'&gt;</a:t>
            </a:r>
            <a:br/>
            <a:r>
              <a:rPr b="0" lang="ru-RU" sz="1800" spc="-1" strike="noStrike">
                <a:latin typeface="JetBrains Mono"/>
                <a:ea typeface="JetBrains Mono"/>
              </a:rPr>
              <a:t>	</a:t>
            </a:r>
            <a:r>
              <a:rPr b="0" lang="ru-RU" sz="1800" spc="-1" strike="noStrike">
                <a:latin typeface="JetBrains Mono"/>
                <a:ea typeface="JetBrains Mono"/>
              </a:rPr>
              <a:t>&lt;input type='submit'&gt;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JetBrains Mono"/>
                <a:ea typeface="JetBrains Mono"/>
              </a:rPr>
              <a:t>&lt;/form&gt;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792000" y="2952000"/>
            <a:ext cx="7128000" cy="259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'/city'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4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methods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=[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'POST'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</a:t>
            </a:r>
            <a:br/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city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():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name = request.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form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</a:t>
            </a:r>
            <a:r>
              <a:rPr b="1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name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(name 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and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name !=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):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jpg_name = name+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'.jpg'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jpg_name 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'alm.jpg'</a:t>
            </a:r>
            <a:br/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html=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f'&lt;!DOCTYPE html PUBLIC "-//W3C//DTD XHTML 1.0 Transitional//EN" '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'"http://www.w3.org/TR/xhtml1/DTD/xhtml1-transitional.dtd"&gt;'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\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'&lt;html&gt;&lt;img src="/static/img/%s"&gt;&lt;/html&gt;'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jpg_name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html;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Визуализация шаблонов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936000" y="1080000"/>
            <a:ext cx="7128000" cy="32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</a:t>
            </a:r>
            <a:br/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flask </a:t>
            </a:r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render_template</a:t>
            </a:r>
            <a:br/>
            <a:br/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 = Flask(__name__)</a:t>
            </a:r>
            <a:br/>
            <a:br/>
            <a:r>
              <a:rPr b="0" lang="ru-RU" sz="18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'/hello'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8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@app.route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'/hello/&lt;name&gt;'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 </a:t>
            </a:r>
            <a:r>
              <a:rPr b="0" lang="ru-RU" sz="18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hello_world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(name=</a:t>
            </a:r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None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):</a:t>
            </a:r>
            <a:br/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render_template(</a:t>
            </a:r>
            <a:r>
              <a:rPr b="0" lang="ru-RU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'hello.html'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8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name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=name)</a:t>
            </a:r>
            <a:br/>
            <a:br/>
            <a:r>
              <a:rPr b="0" lang="ru-RU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__name__ == </a:t>
            </a:r>
            <a:r>
              <a:rPr b="0" lang="ru-RU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'__main__'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app.run(</a:t>
            </a:r>
            <a:r>
              <a:rPr b="0" lang="ru-RU" sz="1800" spc="-1" strike="noStrike">
                <a:solidFill>
                  <a:srgbClr val="660099"/>
                </a:solidFill>
                <a:latin typeface="JetBrains Mono"/>
                <a:ea typeface="JetBrains Mono"/>
              </a:rPr>
              <a:t>host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</a:t>
            </a:r>
            <a:r>
              <a:rPr b="0" lang="ru-RU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'0.0.0.0'</a:t>
            </a:r>
            <a:r>
              <a:rPr b="0" lang="ru-RU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3888000" y="122400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socket (tcp/ip)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5"/>
          <p:cNvSpPr txBox="1"/>
          <p:nvPr/>
        </p:nvSpPr>
        <p:spPr>
          <a:xfrm>
            <a:off x="4680000" y="1728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?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5"/>
          <p:cNvSpPr txBox="1"/>
          <p:nvPr/>
        </p:nvSpPr>
        <p:spPr>
          <a:xfrm>
            <a:off x="4680000" y="1728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?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" name="Line 6"/>
          <p:cNvSpPr/>
          <p:nvPr/>
        </p:nvSpPr>
        <p:spPr>
          <a:xfrm flipH="1">
            <a:off x="3096000" y="26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5"/>
          <p:cNvSpPr/>
          <p:nvPr/>
        </p:nvSpPr>
        <p:spPr>
          <a:xfrm flipH="1">
            <a:off x="3096000" y="26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6"/>
          <p:cNvSpPr/>
          <p:nvPr/>
        </p:nvSpPr>
        <p:spPr>
          <a:xfrm>
            <a:off x="381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96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410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424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6" name="CustomShape 10"/>
          <p:cNvSpPr/>
          <p:nvPr/>
        </p:nvSpPr>
        <p:spPr>
          <a:xfrm>
            <a:off x="439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>
            <a:off x="453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8" name="CustomShape 12"/>
          <p:cNvSpPr/>
          <p:nvPr/>
        </p:nvSpPr>
        <p:spPr>
          <a:xfrm>
            <a:off x="468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>
            <a:off x="482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0" name="CustomShape 14"/>
          <p:cNvSpPr/>
          <p:nvPr/>
        </p:nvSpPr>
        <p:spPr>
          <a:xfrm>
            <a:off x="496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511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2" name="CustomShape 16"/>
          <p:cNvSpPr/>
          <p:nvPr/>
        </p:nvSpPr>
        <p:spPr>
          <a:xfrm>
            <a:off x="525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3" name="CustomShape 17"/>
          <p:cNvSpPr/>
          <p:nvPr/>
        </p:nvSpPr>
        <p:spPr>
          <a:xfrm>
            <a:off x="540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4" name="CustomShape 18"/>
          <p:cNvSpPr/>
          <p:nvPr/>
        </p:nvSpPr>
        <p:spPr>
          <a:xfrm>
            <a:off x="381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5" name="CustomShape 19"/>
          <p:cNvSpPr/>
          <p:nvPr/>
        </p:nvSpPr>
        <p:spPr>
          <a:xfrm>
            <a:off x="396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6" name="CustomShape 20"/>
          <p:cNvSpPr/>
          <p:nvPr/>
        </p:nvSpPr>
        <p:spPr>
          <a:xfrm>
            <a:off x="410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7" name="CustomShape 21"/>
          <p:cNvSpPr/>
          <p:nvPr/>
        </p:nvSpPr>
        <p:spPr>
          <a:xfrm>
            <a:off x="424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8" name="CustomShape 22"/>
          <p:cNvSpPr/>
          <p:nvPr/>
        </p:nvSpPr>
        <p:spPr>
          <a:xfrm>
            <a:off x="439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9" name="CustomShape 23"/>
          <p:cNvSpPr/>
          <p:nvPr/>
        </p:nvSpPr>
        <p:spPr>
          <a:xfrm>
            <a:off x="453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0" name="CustomShape 24"/>
          <p:cNvSpPr/>
          <p:nvPr/>
        </p:nvSpPr>
        <p:spPr>
          <a:xfrm>
            <a:off x="468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1" name="CustomShape 25"/>
          <p:cNvSpPr/>
          <p:nvPr/>
        </p:nvSpPr>
        <p:spPr>
          <a:xfrm>
            <a:off x="482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2" name="CustomShape 26"/>
          <p:cNvSpPr/>
          <p:nvPr/>
        </p:nvSpPr>
        <p:spPr>
          <a:xfrm>
            <a:off x="496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3" name="CustomShape 27"/>
          <p:cNvSpPr/>
          <p:nvPr/>
        </p:nvSpPr>
        <p:spPr>
          <a:xfrm>
            <a:off x="511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4" name="CustomShape 28"/>
          <p:cNvSpPr/>
          <p:nvPr/>
        </p:nvSpPr>
        <p:spPr>
          <a:xfrm>
            <a:off x="525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5" name="CustomShape 29"/>
          <p:cNvSpPr/>
          <p:nvPr/>
        </p:nvSpPr>
        <p:spPr>
          <a:xfrm>
            <a:off x="540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6" name="CustomShape 30"/>
          <p:cNvSpPr/>
          <p:nvPr/>
        </p:nvSpPr>
        <p:spPr>
          <a:xfrm>
            <a:off x="554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7" name="CustomShape 31"/>
          <p:cNvSpPr/>
          <p:nvPr/>
        </p:nvSpPr>
        <p:spPr>
          <a:xfrm>
            <a:off x="568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8" name="CustomShape 32"/>
          <p:cNvSpPr/>
          <p:nvPr/>
        </p:nvSpPr>
        <p:spPr>
          <a:xfrm>
            <a:off x="583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9" name="CustomShape 33"/>
          <p:cNvSpPr/>
          <p:nvPr/>
        </p:nvSpPr>
        <p:spPr>
          <a:xfrm>
            <a:off x="597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0" name="CustomShape 34"/>
          <p:cNvSpPr/>
          <p:nvPr/>
        </p:nvSpPr>
        <p:spPr>
          <a:xfrm>
            <a:off x="612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1" name="TextShape 35"/>
          <p:cNvSpPr txBox="1"/>
          <p:nvPr/>
        </p:nvSpPr>
        <p:spPr>
          <a:xfrm>
            <a:off x="1224000" y="3528000"/>
            <a:ext cx="763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TCP — потоковый протокол</a:t>
            </a:r>
            <a:br/>
            <a:r>
              <a:rPr b="0" lang="ru-RU" sz="1800" spc="-1" strike="noStrike">
                <a:latin typeface="Arial"/>
              </a:rPr>
              <a:t>Как сервер определит границы сообщения в потоке байтов?</a:t>
            </a:r>
            <a:br/>
            <a:r>
              <a:rPr b="0" lang="ru-RU" sz="1800" spc="-1" strike="noStrike">
                <a:latin typeface="Arial"/>
              </a:rPr>
              <a:t>Как серверу интерпретировать полученный массив?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5"/>
          <p:cNvSpPr/>
          <p:nvPr/>
        </p:nvSpPr>
        <p:spPr>
          <a:xfrm flipH="1">
            <a:off x="3096000" y="26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381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396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410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424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439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453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468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482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5" name="CustomShape 14"/>
          <p:cNvSpPr/>
          <p:nvPr/>
        </p:nvSpPr>
        <p:spPr>
          <a:xfrm>
            <a:off x="496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6" name="CustomShape 15"/>
          <p:cNvSpPr/>
          <p:nvPr/>
        </p:nvSpPr>
        <p:spPr>
          <a:xfrm>
            <a:off x="511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7" name="CustomShape 16"/>
          <p:cNvSpPr/>
          <p:nvPr/>
        </p:nvSpPr>
        <p:spPr>
          <a:xfrm>
            <a:off x="525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8" name="CustomShape 17"/>
          <p:cNvSpPr/>
          <p:nvPr/>
        </p:nvSpPr>
        <p:spPr>
          <a:xfrm>
            <a:off x="540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9" name="CustomShape 18"/>
          <p:cNvSpPr/>
          <p:nvPr/>
        </p:nvSpPr>
        <p:spPr>
          <a:xfrm>
            <a:off x="381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0" name="CustomShape 19"/>
          <p:cNvSpPr/>
          <p:nvPr/>
        </p:nvSpPr>
        <p:spPr>
          <a:xfrm>
            <a:off x="396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1" name="CustomShape 20"/>
          <p:cNvSpPr/>
          <p:nvPr/>
        </p:nvSpPr>
        <p:spPr>
          <a:xfrm>
            <a:off x="410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2" name="CustomShape 21"/>
          <p:cNvSpPr/>
          <p:nvPr/>
        </p:nvSpPr>
        <p:spPr>
          <a:xfrm>
            <a:off x="424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3" name="CustomShape 22"/>
          <p:cNvSpPr/>
          <p:nvPr/>
        </p:nvSpPr>
        <p:spPr>
          <a:xfrm>
            <a:off x="439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4" name="CustomShape 23"/>
          <p:cNvSpPr/>
          <p:nvPr/>
        </p:nvSpPr>
        <p:spPr>
          <a:xfrm>
            <a:off x="453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5" name="CustomShape 24"/>
          <p:cNvSpPr/>
          <p:nvPr/>
        </p:nvSpPr>
        <p:spPr>
          <a:xfrm>
            <a:off x="468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6" name="CustomShape 25"/>
          <p:cNvSpPr/>
          <p:nvPr/>
        </p:nvSpPr>
        <p:spPr>
          <a:xfrm>
            <a:off x="482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7" name="CustomShape 26"/>
          <p:cNvSpPr/>
          <p:nvPr/>
        </p:nvSpPr>
        <p:spPr>
          <a:xfrm>
            <a:off x="496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8" name="CustomShape 27"/>
          <p:cNvSpPr/>
          <p:nvPr/>
        </p:nvSpPr>
        <p:spPr>
          <a:xfrm>
            <a:off x="511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29" name="CustomShape 28"/>
          <p:cNvSpPr/>
          <p:nvPr/>
        </p:nvSpPr>
        <p:spPr>
          <a:xfrm>
            <a:off x="525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0" name="CustomShape 29"/>
          <p:cNvSpPr/>
          <p:nvPr/>
        </p:nvSpPr>
        <p:spPr>
          <a:xfrm>
            <a:off x="540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1" name="CustomShape 30"/>
          <p:cNvSpPr/>
          <p:nvPr/>
        </p:nvSpPr>
        <p:spPr>
          <a:xfrm>
            <a:off x="554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2" name="CustomShape 31"/>
          <p:cNvSpPr/>
          <p:nvPr/>
        </p:nvSpPr>
        <p:spPr>
          <a:xfrm>
            <a:off x="568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3" name="CustomShape 32"/>
          <p:cNvSpPr/>
          <p:nvPr/>
        </p:nvSpPr>
        <p:spPr>
          <a:xfrm>
            <a:off x="583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4" name="CustomShape 33"/>
          <p:cNvSpPr/>
          <p:nvPr/>
        </p:nvSpPr>
        <p:spPr>
          <a:xfrm>
            <a:off x="597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5" name="CustomShape 34"/>
          <p:cNvSpPr/>
          <p:nvPr/>
        </p:nvSpPr>
        <p:spPr>
          <a:xfrm>
            <a:off x="612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36" name="TextShape 35"/>
          <p:cNvSpPr txBox="1"/>
          <p:nvPr/>
        </p:nvSpPr>
        <p:spPr>
          <a:xfrm>
            <a:off x="1224000" y="3528000"/>
            <a:ext cx="763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TCP — потоковый протокол</a:t>
            </a:r>
            <a:br/>
            <a:r>
              <a:rPr b="0" lang="ru-RU" sz="1800" spc="-1" strike="noStrike">
                <a:latin typeface="Arial"/>
              </a:rPr>
              <a:t>Как сервер определит границы сообщения в потоке байтов?</a:t>
            </a:r>
            <a:br/>
            <a:r>
              <a:rPr b="0" lang="ru-RU" sz="1800" spc="-1" strike="noStrike">
                <a:latin typeface="Arial"/>
              </a:rPr>
              <a:t>Как серверу интерпретировать полученный массив?</a:t>
            </a:r>
            <a:br/>
            <a:r>
              <a:rPr b="0" lang="ru-RU" sz="1800" spc="-1" strike="noStrike">
                <a:latin typeface="Arial"/>
              </a:rPr>
              <a:t>- Клиент и сервер договариваются об ответах на эти вопросы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Протокол 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24000" y="1872000"/>
            <a:ext cx="18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Client</a:t>
            </a:r>
            <a:br/>
            <a:r>
              <a:rPr b="0" lang="ru-RU" sz="1800" spc="-1" strike="noStrike">
                <a:latin typeface="Arial"/>
              </a:rPr>
              <a:t>ip: 1.1.1.1</a:t>
            </a:r>
            <a:br/>
            <a:r>
              <a:rPr b="0" lang="ru-RU" sz="1800" spc="-1" strike="noStrike">
                <a:latin typeface="Arial"/>
              </a:rPr>
              <a:t>port: 12345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912000" y="1800000"/>
            <a:ext cx="19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Server</a:t>
            </a:r>
            <a:br/>
            <a:r>
              <a:rPr b="0" lang="ru-RU" sz="1800" spc="-1" strike="noStrike">
                <a:latin typeface="Arial"/>
              </a:rPr>
              <a:t>ip: 2.2.2.2</a:t>
            </a:r>
            <a:br/>
            <a:r>
              <a:rPr b="0" lang="ru-RU" sz="1800" spc="-1" strike="noStrike">
                <a:latin typeface="Arial"/>
              </a:rPr>
              <a:t>port:80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0" name="Line 4"/>
          <p:cNvSpPr/>
          <p:nvPr/>
        </p:nvSpPr>
        <p:spPr>
          <a:xfrm>
            <a:off x="3096000" y="2088000"/>
            <a:ext cx="3816000" cy="0"/>
          </a:xfrm>
          <a:prstGeom prst="line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5"/>
          <p:cNvSpPr/>
          <p:nvPr/>
        </p:nvSpPr>
        <p:spPr>
          <a:xfrm flipH="1">
            <a:off x="3096000" y="2664000"/>
            <a:ext cx="3816000" cy="0"/>
          </a:xfrm>
          <a:prstGeom prst="line">
            <a:avLst/>
          </a:prstGeom>
          <a:ln w="3600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381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396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410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424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439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453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468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4824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4968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5112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5256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5400000" y="1800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4" name="CustomShape 18"/>
          <p:cNvSpPr/>
          <p:nvPr/>
        </p:nvSpPr>
        <p:spPr>
          <a:xfrm>
            <a:off x="381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5" name="CustomShape 19"/>
          <p:cNvSpPr/>
          <p:nvPr/>
        </p:nvSpPr>
        <p:spPr>
          <a:xfrm>
            <a:off x="396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6" name="CustomShape 20"/>
          <p:cNvSpPr/>
          <p:nvPr/>
        </p:nvSpPr>
        <p:spPr>
          <a:xfrm>
            <a:off x="410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7" name="CustomShape 21"/>
          <p:cNvSpPr/>
          <p:nvPr/>
        </p:nvSpPr>
        <p:spPr>
          <a:xfrm>
            <a:off x="424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8" name="CustomShape 22"/>
          <p:cNvSpPr/>
          <p:nvPr/>
        </p:nvSpPr>
        <p:spPr>
          <a:xfrm>
            <a:off x="439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59" name="CustomShape 23"/>
          <p:cNvSpPr/>
          <p:nvPr/>
        </p:nvSpPr>
        <p:spPr>
          <a:xfrm>
            <a:off x="453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0" name="CustomShape 24"/>
          <p:cNvSpPr/>
          <p:nvPr/>
        </p:nvSpPr>
        <p:spPr>
          <a:xfrm>
            <a:off x="468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1" name="CustomShape 25"/>
          <p:cNvSpPr/>
          <p:nvPr/>
        </p:nvSpPr>
        <p:spPr>
          <a:xfrm>
            <a:off x="482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2" name="CustomShape 26"/>
          <p:cNvSpPr/>
          <p:nvPr/>
        </p:nvSpPr>
        <p:spPr>
          <a:xfrm>
            <a:off x="496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3" name="CustomShape 27"/>
          <p:cNvSpPr/>
          <p:nvPr/>
        </p:nvSpPr>
        <p:spPr>
          <a:xfrm>
            <a:off x="511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4" name="CustomShape 28"/>
          <p:cNvSpPr/>
          <p:nvPr/>
        </p:nvSpPr>
        <p:spPr>
          <a:xfrm>
            <a:off x="525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5" name="CustomShape 29"/>
          <p:cNvSpPr/>
          <p:nvPr/>
        </p:nvSpPr>
        <p:spPr>
          <a:xfrm>
            <a:off x="540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6" name="CustomShape 30"/>
          <p:cNvSpPr/>
          <p:nvPr/>
        </p:nvSpPr>
        <p:spPr>
          <a:xfrm>
            <a:off x="5544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7" name="CustomShape 31"/>
          <p:cNvSpPr/>
          <p:nvPr/>
        </p:nvSpPr>
        <p:spPr>
          <a:xfrm>
            <a:off x="5688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8" name="CustomShape 32"/>
          <p:cNvSpPr/>
          <p:nvPr/>
        </p:nvSpPr>
        <p:spPr>
          <a:xfrm>
            <a:off x="5832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9" name="CustomShape 33"/>
          <p:cNvSpPr/>
          <p:nvPr/>
        </p:nvSpPr>
        <p:spPr>
          <a:xfrm>
            <a:off x="5976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0" name="CustomShape 34"/>
          <p:cNvSpPr/>
          <p:nvPr/>
        </p:nvSpPr>
        <p:spPr>
          <a:xfrm>
            <a:off x="6120000" y="2412000"/>
            <a:ext cx="144000" cy="14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300" spc="-1" strike="noStrike">
                <a:latin typeface="Arial"/>
              </a:rPr>
              <a:t>1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1" name="TextShape 35"/>
          <p:cNvSpPr txBox="1"/>
          <p:nvPr/>
        </p:nvSpPr>
        <p:spPr>
          <a:xfrm>
            <a:off x="1224000" y="3528000"/>
            <a:ext cx="763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TCP — потоковый протокол</a:t>
            </a:r>
            <a:br/>
            <a:r>
              <a:rPr b="0" lang="ru-RU" sz="1800" spc="-1" strike="noStrike">
                <a:latin typeface="Arial"/>
              </a:rPr>
              <a:t>Как сервер определит границы сообщения в потоке байтов?</a:t>
            </a:r>
            <a:br/>
            <a:r>
              <a:rPr b="0" lang="ru-RU" sz="1800" spc="-1" strike="noStrike">
                <a:latin typeface="Arial"/>
              </a:rPr>
              <a:t>Как серверу интерпретировать полученный массив?</a:t>
            </a:r>
            <a:br/>
            <a:r>
              <a:rPr b="0" lang="ru-RU" sz="1800" spc="-1" strike="noStrike">
                <a:latin typeface="Arial"/>
              </a:rPr>
              <a:t>- Клиент и сервер договариваются об ответах на эти вопросы</a:t>
            </a:r>
            <a:br/>
            <a:br/>
            <a:r>
              <a:rPr b="0" lang="ru-RU" sz="1800" spc="-1" strike="noStrike">
                <a:latin typeface="Arial"/>
              </a:rPr>
              <a:t>Вопросы и ответы составляют </a:t>
            </a:r>
            <a:r>
              <a:rPr b="1" lang="ru-RU" sz="1800" spc="-1" strike="noStrike">
                <a:latin typeface="Arial"/>
              </a:rPr>
              <a:t>протокол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2022-05-13T13:01:54Z</dcterms:created>
  <dc:creator/>
  <dc:description/>
  <dc:language>ru-RU</dc:language>
  <cp:lastModifiedBy/>
  <dcterms:modified xsi:type="dcterms:W3CDTF">2022-05-14T09:22:06Z</dcterms:modified>
  <cp:revision>51</cp:revision>
  <dc:subject/>
  <dc:title/>
</cp:coreProperties>
</file>