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Roboto Serif" charset="0"/>
      <p:regular r:id="rId17"/>
      <p:bold r:id="rId18"/>
      <p:italic r:id="rId19"/>
      <p:boldItalic r:id="rId20"/>
    </p:embeddedFont>
    <p:embeddedFont>
      <p:font typeface="Robo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7ebba9ff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7ebba9ff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7e15dcf3f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7e15dcf3f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7ebba9ff6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7ebba9ff6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7ebba9ff6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7ebba9ff6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ebba9ff6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7ebba9ff6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7ebba9ff6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7ebba9ff6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7ebba9ff6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7ebba9ff6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ebba9ff6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7ebba9ff6_0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7ebba9ff6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7ebba9ff6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 sort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Ссылка на репозиторий с кодом</a:t>
            </a:r>
            <a:endParaRPr lang="en-US"/>
          </a:p>
        </p:txBody>
      </p:sp>
      <p:sp>
        <p:nvSpPr>
          <p:cNvPr id="182" name="Google Shape;182;p22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t>https://github.com/alexirr/BucketSort.git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Принцип работы</a:t>
            </a:r>
            <a:endParaRPr lang="en-US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Сначала проверяем три случая, если массив уже отсортирован или состоит из одного элемента, то возвращаем его же, если массив состоит из двух элементов, то при необходимости меняем их местами и возвращаем массив. Сначала создается n массивов(корзин), каждая корзина может хранить в себе элементы в определенном диапазоне, причем в блоке </a:t>
            </a:r>
            <a:r>
              <a:rPr lang="en-US" i="1"/>
              <a:t>i</a:t>
            </a:r>
            <a:r>
              <a:rPr lang="en-US"/>
              <a:t> все элементы должны быть больше, чем в блоке </a:t>
            </a:r>
            <a:r>
              <a:rPr lang="en-US" i="1"/>
              <a:t>i-1</a:t>
            </a:r>
            <a:r>
              <a:rPr lang="en-US"/>
              <a:t>. Далее для вычисления диапазона находится минимальный и максимальный элемент и находится разность между ними(range). После этого происходит разложение элементов по своим блокам, для нахождения номера блока в который нужно поместить конкретный элемент из элемента вычитается минимальный элемент, разность делится на range и полученное значение умножается на максимальный номер блока. Далее для каждого сгенерированного блока рекурсивно применяется этот алгоритм. После сортировки блоков все элементы из них записываются в возвращаемый массив, так как в каждом блоке элементы отсортированы, а в блоках с большими номерами расположены большие элементы, то получим полностью отсортированный массив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работы алгоритма</a:t>
            </a:r>
            <a:endParaRPr lang="en-US"/>
          </a:p>
        </p:txBody>
      </p:sp>
      <p:sp>
        <p:nvSpPr>
          <p:cNvPr id="79" name="Google Shape;79;p15"/>
          <p:cNvSpPr/>
          <p:nvPr/>
        </p:nvSpPr>
        <p:spPr>
          <a:xfrm>
            <a:off x="1882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5"/>
          <p:cNvSpPr/>
          <p:nvPr/>
        </p:nvSpPr>
        <p:spPr>
          <a:xfrm>
            <a:off x="2644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5"/>
          <p:cNvSpPr/>
          <p:nvPr/>
        </p:nvSpPr>
        <p:spPr>
          <a:xfrm>
            <a:off x="3406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5"/>
          <p:cNvSpPr/>
          <p:nvPr/>
        </p:nvSpPr>
        <p:spPr>
          <a:xfrm>
            <a:off x="4168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5"/>
          <p:cNvSpPr/>
          <p:nvPr/>
        </p:nvSpPr>
        <p:spPr>
          <a:xfrm>
            <a:off x="4930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5"/>
          <p:cNvSpPr/>
          <p:nvPr/>
        </p:nvSpPr>
        <p:spPr>
          <a:xfrm>
            <a:off x="56926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5"/>
          <p:cNvSpPr/>
          <p:nvPr/>
        </p:nvSpPr>
        <p:spPr>
          <a:xfrm>
            <a:off x="6378450" y="945825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5"/>
          <p:cNvSpPr txBox="1"/>
          <p:nvPr/>
        </p:nvSpPr>
        <p:spPr>
          <a:xfrm>
            <a:off x="1954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716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78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240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002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027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54650" y="952875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764650" y="727150"/>
            <a:ext cx="45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min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458850" y="727150"/>
            <a:ext cx="45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max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324650" y="952875"/>
            <a:ext cx="13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range = 8-1 =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 rot="10800000">
            <a:off x="15873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5"/>
          <p:cNvSpPr/>
          <p:nvPr/>
        </p:nvSpPr>
        <p:spPr>
          <a:xfrm rot="10800000">
            <a:off x="25017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5"/>
          <p:cNvSpPr/>
          <p:nvPr/>
        </p:nvSpPr>
        <p:spPr>
          <a:xfrm rot="10800000">
            <a:off x="34161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/>
          <p:nvPr/>
        </p:nvSpPr>
        <p:spPr>
          <a:xfrm rot="10800000">
            <a:off x="42543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5"/>
          <p:cNvSpPr/>
          <p:nvPr/>
        </p:nvSpPr>
        <p:spPr>
          <a:xfrm rot="10800000">
            <a:off x="50925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5"/>
          <p:cNvSpPr/>
          <p:nvPr/>
        </p:nvSpPr>
        <p:spPr>
          <a:xfrm rot="10800000">
            <a:off x="59307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5"/>
          <p:cNvSpPr/>
          <p:nvPr/>
        </p:nvSpPr>
        <p:spPr>
          <a:xfrm rot="10800000">
            <a:off x="6845100" y="2486175"/>
            <a:ext cx="711600" cy="720600"/>
          </a:xfrm>
          <a:prstGeom prst="trapezoid">
            <a:avLst>
              <a:gd name="adj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3" name="Google Shape;103;p15"/>
          <p:cNvCxnSpPr>
            <a:stCxn id="91" idx="2"/>
            <a:endCxn id="96" idx="2"/>
          </p:cNvCxnSpPr>
          <p:nvPr/>
        </p:nvCxnSpPr>
        <p:spPr>
          <a:xfrm rot="5400000">
            <a:off x="3385200" y="-89025"/>
            <a:ext cx="1133100" cy="401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5"/>
          <p:cNvCxnSpPr>
            <a:endCxn id="97" idx="2"/>
          </p:cNvCxnSpPr>
          <p:nvPr/>
        </p:nvCxnSpPr>
        <p:spPr>
          <a:xfrm rot="5400000">
            <a:off x="2698950" y="1536825"/>
            <a:ext cx="1107900" cy="79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5"/>
          <p:cNvCxnSpPr>
            <a:endCxn id="98" idx="2"/>
          </p:cNvCxnSpPr>
          <p:nvPr/>
        </p:nvCxnSpPr>
        <p:spPr>
          <a:xfrm rot="-5400000" flipH="1">
            <a:off x="2768700" y="1482975"/>
            <a:ext cx="1125900" cy="88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5"/>
          <p:cNvCxnSpPr>
            <a:endCxn id="99" idx="2"/>
          </p:cNvCxnSpPr>
          <p:nvPr/>
        </p:nvCxnSpPr>
        <p:spPr>
          <a:xfrm>
            <a:off x="2134800" y="1360275"/>
            <a:ext cx="2475300" cy="112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>
            <a:endCxn id="100" idx="2"/>
          </p:cNvCxnSpPr>
          <p:nvPr/>
        </p:nvCxnSpPr>
        <p:spPr>
          <a:xfrm rot="-5400000" flipH="1">
            <a:off x="4741950" y="1779825"/>
            <a:ext cx="1134900" cy="277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>
            <a:endCxn id="101" idx="2"/>
          </p:cNvCxnSpPr>
          <p:nvPr/>
        </p:nvCxnSpPr>
        <p:spPr>
          <a:xfrm>
            <a:off x="4413900" y="1387275"/>
            <a:ext cx="1872600" cy="109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>
            <a:endCxn id="102" idx="2"/>
          </p:cNvCxnSpPr>
          <p:nvPr/>
        </p:nvCxnSpPr>
        <p:spPr>
          <a:xfrm rot="-5400000" flipH="1">
            <a:off x="6356850" y="1642125"/>
            <a:ext cx="1107900" cy="58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17854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6998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6142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4524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2906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1288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043250" y="32202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993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5"/>
          <p:cNvSpPr/>
          <p:nvPr/>
        </p:nvSpPr>
        <p:spPr>
          <a:xfrm>
            <a:off x="2755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5"/>
          <p:cNvSpPr/>
          <p:nvPr/>
        </p:nvSpPr>
        <p:spPr>
          <a:xfrm>
            <a:off x="3517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5"/>
          <p:cNvSpPr/>
          <p:nvPr/>
        </p:nvSpPr>
        <p:spPr>
          <a:xfrm>
            <a:off x="4279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5"/>
          <p:cNvSpPr/>
          <p:nvPr/>
        </p:nvSpPr>
        <p:spPr>
          <a:xfrm>
            <a:off x="5041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5"/>
          <p:cNvSpPr/>
          <p:nvPr/>
        </p:nvSpPr>
        <p:spPr>
          <a:xfrm>
            <a:off x="58038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5"/>
          <p:cNvSpPr/>
          <p:nvPr/>
        </p:nvSpPr>
        <p:spPr>
          <a:xfrm>
            <a:off x="6489600" y="4323050"/>
            <a:ext cx="459300" cy="41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5"/>
          <p:cNvSpPr txBox="1"/>
          <p:nvPr/>
        </p:nvSpPr>
        <p:spPr>
          <a:xfrm>
            <a:off x="2065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827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589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351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113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9139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565800" y="4330100"/>
            <a:ext cx="3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855625" y="4170650"/>
            <a:ext cx="5187600" cy="72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2" name="Google Shape;132;p15"/>
          <p:cNvCxnSpPr>
            <a:stCxn id="110" idx="0"/>
            <a:endCxn id="131" idx="0"/>
          </p:cNvCxnSpPr>
          <p:nvPr/>
        </p:nvCxnSpPr>
        <p:spPr>
          <a:xfrm rot="-5400000" flipH="1">
            <a:off x="2721000" y="2442300"/>
            <a:ext cx="950400" cy="2506200"/>
          </a:xfrm>
          <a:prstGeom prst="curvedConnector3">
            <a:avLst>
              <a:gd name="adj1" fmla="val 763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>
            <a:endCxn id="131" idx="0"/>
          </p:cNvCxnSpPr>
          <p:nvPr/>
        </p:nvCxnSpPr>
        <p:spPr>
          <a:xfrm>
            <a:off x="2864525" y="3206750"/>
            <a:ext cx="1584900" cy="96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>
            <a:stCxn id="112" idx="0"/>
            <a:endCxn id="131" idx="0"/>
          </p:cNvCxnSpPr>
          <p:nvPr/>
        </p:nvCxnSpPr>
        <p:spPr>
          <a:xfrm rot="-5400000" flipH="1">
            <a:off x="3635400" y="3356700"/>
            <a:ext cx="950400" cy="677400"/>
          </a:xfrm>
          <a:prstGeom prst="curvedConnector3">
            <a:avLst>
              <a:gd name="adj1" fmla="val 260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>
            <a:stCxn id="113" idx="0"/>
            <a:endCxn id="131" idx="0"/>
          </p:cNvCxnSpPr>
          <p:nvPr/>
        </p:nvCxnSpPr>
        <p:spPr>
          <a:xfrm rot="5400000">
            <a:off x="4054500" y="3615000"/>
            <a:ext cx="950400" cy="160800"/>
          </a:xfrm>
          <a:prstGeom prst="curvedConnector5">
            <a:avLst>
              <a:gd name="adj1" fmla="val 39347"/>
              <a:gd name="adj2" fmla="val -6810"/>
              <a:gd name="adj3" fmla="val 71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5"/>
          <p:cNvCxnSpPr>
            <a:stCxn id="114" idx="0"/>
            <a:endCxn id="131" idx="0"/>
          </p:cNvCxnSpPr>
          <p:nvPr/>
        </p:nvCxnSpPr>
        <p:spPr>
          <a:xfrm rot="5400000">
            <a:off x="4473600" y="3195900"/>
            <a:ext cx="950400" cy="999000"/>
          </a:xfrm>
          <a:prstGeom prst="curvedConnector3">
            <a:avLst>
              <a:gd name="adj1" fmla="val 772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5"/>
          <p:cNvCxnSpPr>
            <a:stCxn id="115" idx="0"/>
            <a:endCxn id="131" idx="0"/>
          </p:cNvCxnSpPr>
          <p:nvPr/>
        </p:nvCxnSpPr>
        <p:spPr>
          <a:xfrm rot="5400000">
            <a:off x="4892700" y="2776800"/>
            <a:ext cx="950400" cy="1837200"/>
          </a:xfrm>
          <a:prstGeom prst="curvedConnector3">
            <a:avLst>
              <a:gd name="adj1" fmla="val 857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5"/>
          <p:cNvCxnSpPr>
            <a:stCxn id="116" idx="0"/>
            <a:endCxn id="131" idx="0"/>
          </p:cNvCxnSpPr>
          <p:nvPr/>
        </p:nvCxnSpPr>
        <p:spPr>
          <a:xfrm rot="5400000">
            <a:off x="5349900" y="2319600"/>
            <a:ext cx="950400" cy="2751600"/>
          </a:xfrm>
          <a:prstGeom prst="curvedConnector3">
            <a:avLst>
              <a:gd name="adj1" fmla="val 886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Особенности алгоритма</a:t>
            </a:r>
            <a:endParaRPr lang="en-US"/>
          </a:p>
        </p:txBody>
      </p:sp>
      <p:sp>
        <p:nvSpPr>
          <p:cNvPr id="144" name="Google Shape;144;p1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Данный алгоритм требует равномерного распределения данных между максимальным и минимальными элементами, в случае если будет сильно неравномерное распределение, большинство данных будут в одной корзине, вследствие этого производительность алгоритмя резко упадёт.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Оценка сложности алгоритма </a:t>
            </a:r>
            <a:endParaRPr lang="en-US"/>
          </a:p>
        </p:txBody>
      </p:sp>
      <p:sp>
        <p:nvSpPr>
          <p:cNvPr id="150" name="Google Shape;150;p17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Массив состоит из n элементов. Для начальной проверки сортированности массива O(n), создание корзин займет O(n), поиск минимального и максимального элементов O(n). Дадим примерную оценку сложности рекурсивной сортировки блоков: Пусть n</a:t>
            </a:r>
            <a:r>
              <a:rPr lang="en-US" baseline="-25000"/>
              <a:t>i</a:t>
            </a:r>
            <a:r>
              <a:rPr lang="en-US"/>
              <a:t> - величина, обозначающая количество элементов в i-ом блоке, O(T(n)) - сложность всего алгоритма, тогда для сортировки элементов во всех блоках понадобится O(n*O(T(n</a:t>
            </a:r>
            <a:r>
              <a:rPr lang="en-US" baseline="-25000"/>
              <a:t>i</a:t>
            </a:r>
            <a:r>
              <a:rPr lang="en-US"/>
              <a:t>))). В случае равномерного распределения вероятностно можем принять n</a:t>
            </a:r>
            <a:r>
              <a:rPr lang="en-US" baseline="-25000"/>
              <a:t>i</a:t>
            </a:r>
            <a:r>
              <a:rPr lang="en-US"/>
              <a:t> за 1, тогда сложность всего алгоритма будет равна O(n)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Информация о входных данных</a:t>
            </a:r>
            <a:endParaRPr lang="en-US"/>
          </a:p>
        </p:txBody>
      </p:sp>
      <p:sp>
        <p:nvSpPr>
          <p:cNvPr id="156" name="Google Shape;156;p18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Array:количество элементов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1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2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3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……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Array:количество элементов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1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2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 baseline="-25000"/>
              <a:t>3</a:t>
            </a:r>
            <a:endParaRPr baseline="-2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……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 lang="en-US"/>
          </a:p>
        </p:txBody>
      </p:sp>
      <p:sp>
        <p:nvSpPr>
          <p:cNvPr id="157" name="Google Shape;157;p18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Во входном файле может быть несколько массивов, начало каждого массива обозначается с помощью строчки </a:t>
            </a:r>
            <a:r>
              <a:rPr lang="en-US" i="1"/>
              <a:t>Array:количество элементов, </a:t>
            </a:r>
            <a:r>
              <a:rPr lang="en-US"/>
              <a:t>далее идут строки с элементами массива, после этого можно записать ещё массивы таким же образом. В конце файла должна быть строка end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Графики</a:t>
            </a:r>
            <a:endParaRPr lang="en-US"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2550" y="1346875"/>
            <a:ext cx="4018250" cy="301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98650" y="1367163"/>
            <a:ext cx="3884849" cy="29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71900" y="495425"/>
            <a:ext cx="82221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Обоснование различий теоретического и фактического количества операций </a:t>
            </a:r>
            <a:endParaRPr lang="en-US"/>
          </a:p>
        </p:txBody>
      </p:sp>
      <p:sp>
        <p:nvSpPr>
          <p:cNvPr id="170" name="Google Shape;170;p20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Оба графика при сглаживании рисуют прямую, нижний график(теоретический) имеет неровности из-за того что количество элементов в каждом следующем массиве больше не на константное количество, но по сути это график y = n (где n - количество элементов в массиве). График расположенный выше(фактический) имеет больше неровностей и более тупой угол между ним и осью Ox, увеличение угла обусловлено тем, что в теоретической оценке отбрасывается константа, а неровности возникают из-за того что в каждом массиве разное распределение данных в интервале между максимальным и минимальным элементом, чем равномернее распределены данные в каждом массиве тем более ровный будет график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Преимущества и недостатки</a:t>
            </a:r>
            <a:endParaRPr lang="en-US"/>
          </a:p>
        </p:txBody>
      </p:sp>
      <p:sp>
        <p:nvSpPr>
          <p:cNvPr id="176" name="Google Shape;176;p2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 Serif"/>
                <a:ea typeface="Roboto Serif"/>
                <a:cs typeface="Roboto Serif"/>
                <a:sym typeface="Roboto Serif"/>
              </a:rPr>
              <a:t>Преимущества</a:t>
            </a:r>
            <a:r>
              <a:rPr lang="en-US" sz="1600">
                <a:latin typeface="Roboto Serif"/>
                <a:ea typeface="Roboto Serif"/>
                <a:cs typeface="Roboto Serif"/>
                <a:sym typeface="Roboto Serif"/>
              </a:rPr>
              <a:t>: относится к классу быстрых алгоритмов с линейным временем исполнения O(N) (на удачных входных данных).</a:t>
            </a: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 Serif"/>
                <a:ea typeface="Roboto Serif"/>
                <a:cs typeface="Roboto Serif"/>
                <a:sym typeface="Roboto Serif"/>
              </a:rPr>
              <a:t>Недостатки</a:t>
            </a:r>
            <a:r>
              <a:rPr lang="en-US" sz="1600">
                <a:latin typeface="Roboto Serif"/>
                <a:ea typeface="Roboto Serif"/>
                <a:cs typeface="Roboto Serif"/>
                <a:sym typeface="Roboto Serif"/>
              </a:rPr>
              <a:t>: сильно деградирует при большом количестве мало отличных элементов, или же на неудачной функции получения номера корзины по содержимому элемента. В некоторых таких случаях для строк, возникающих в реализациях основанного на сортировке строк алгоритма сжатия BWT, оказывается, что быстрая сортировка строк в версии Седжвика значительно превосходит блочную сортировку скоростью.</a:t>
            </a: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Application>WPS Presentation</Application>
  <PresentationFormat/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Roboto</vt:lpstr>
      <vt:lpstr>Thonburi</vt:lpstr>
      <vt:lpstr>Roboto Serif</vt:lpstr>
      <vt:lpstr>微软雅黑</vt:lpstr>
      <vt:lpstr>汉仪旗黑</vt:lpstr>
      <vt:lpstr>Arial Unicode MS</vt:lpstr>
      <vt:lpstr>Wingdings</vt:lpstr>
      <vt:lpstr>宋体-简</vt:lpstr>
      <vt:lpstr>Material</vt:lpstr>
      <vt:lpstr>Bucket sort</vt:lpstr>
      <vt:lpstr>Принцип работы</vt:lpstr>
      <vt:lpstr>Пример работы алгоритма</vt:lpstr>
      <vt:lpstr>Особенности алгоритма</vt:lpstr>
      <vt:lpstr>Оценка сложности алгоритма </vt:lpstr>
      <vt:lpstr>Информация о входных данных</vt:lpstr>
      <vt:lpstr>Графики</vt:lpstr>
      <vt:lpstr>Обоснование различий теоретического и фактического количества операций </vt:lpstr>
      <vt:lpstr>Преимущества и недостатки</vt:lpstr>
      <vt:lpstr>Ссылка на репозиторий с кодом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/>
  <cp:lastModifiedBy>aleksandra</cp:lastModifiedBy>
  <cp:revision>1</cp:revision>
  <dcterms:created xsi:type="dcterms:W3CDTF">2023-03-29T17:49:05Z</dcterms:created>
  <dcterms:modified xsi:type="dcterms:W3CDTF">2023-03-29T17:49:05Z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