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266"/>
    <p:restoredTop sz="94706"/>
  </p:normalViewPr>
  <p:slideViewPr>
    <p:cSldViewPr snapToGrid="0" snapToObjects="1">
      <p:cViewPr>
        <p:scale>
          <a:sx n="170" d="100"/>
          <a:sy n="170" d="100"/>
        </p:scale>
        <p:origin x="464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3DC38-3649-C449-9A09-0344D6F9C3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4A777F-2D20-5747-8BC8-B0518F3159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39BC2-F46B-C047-854D-F36B3A9B0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69950-FCE0-5343-B704-8E40E5A3CB28}" type="datetimeFigureOut">
              <a:rPr lang="en-US" smtClean="0"/>
              <a:t>3/7/20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A212F-6A40-BA4C-AEEC-DFC52710C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23636-87EC-AA44-A246-67A62C03B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170E3-B05E-3049-825D-719163B1C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229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D65CC-0246-664A-B0CF-19BF3372D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ACE98B-3A42-0541-9CE1-33106101E1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A0F179-3BF6-7E46-ADC4-F1EDD29A6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69950-FCE0-5343-B704-8E40E5A3CB28}" type="datetimeFigureOut">
              <a:rPr lang="en-US" smtClean="0"/>
              <a:t>3/7/20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2E849F-3163-B848-8453-748CD10CA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DCEA5-4445-6241-91ED-162E8D531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170E3-B05E-3049-825D-719163B1C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943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AC6390-A622-4B42-88B5-9481270E9E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A06A0A-D52F-3F48-ACE9-262BF56C6D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1514A-8C00-214F-90DD-AD596B1AF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69950-FCE0-5343-B704-8E40E5A3CB28}" type="datetimeFigureOut">
              <a:rPr lang="en-US" smtClean="0"/>
              <a:t>3/7/20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8DC75A-22D7-B244-A11A-335D56B71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A06453-1E90-B042-870F-063EA152F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170E3-B05E-3049-825D-719163B1C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564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E43FC-9E9D-714B-8890-18DA08635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61AD4-C47B-0E49-9334-26070E658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6EF2A-62EC-9142-903E-0725EA724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69950-FCE0-5343-B704-8E40E5A3CB28}" type="datetimeFigureOut">
              <a:rPr lang="en-US" smtClean="0"/>
              <a:t>3/7/20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C207A3-0E35-FD40-82CE-7A0BCB2EA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4708EE-CA59-6F49-A687-02C3944DC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170E3-B05E-3049-825D-719163B1C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950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07800-7927-4D4A-AEAB-05489DDCD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35C9EB-B6C5-DC4B-80A0-45C0514500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95038A-A4BE-D84F-95F6-8E90EC7A5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69950-FCE0-5343-B704-8E40E5A3CB28}" type="datetimeFigureOut">
              <a:rPr lang="en-US" smtClean="0"/>
              <a:t>3/7/20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A9537A-52CD-9149-ABB8-BD79BA3BE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7D5AC-1874-8A46-9764-21594DFA1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170E3-B05E-3049-825D-719163B1C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968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DE0E2-578D-A24A-9471-4803EDD89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FE0F8-8320-D14C-B10F-8CDDE36344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D4E9F6-F54D-CD49-990F-7C205CEFC5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32632D-E194-4D48-ACAD-912A54A8B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69950-FCE0-5343-B704-8E40E5A3CB28}" type="datetimeFigureOut">
              <a:rPr lang="en-US" smtClean="0"/>
              <a:t>3/7/20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9E1056-A252-B740-9791-DD6587F12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BFEBBE-9C87-5043-B19A-A74D7E74D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170E3-B05E-3049-825D-719163B1C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737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EC260-E74E-164D-A1D4-CE6BF0D95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604387-9A38-D74B-8704-3990152EC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CADCF3-E639-7644-9B00-78952F032A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2DDCB9-6411-6442-A126-6B5131238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1262CF-C0EF-8F4D-9D95-EAC8AE5E03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431BFE-50A1-D24B-AFBC-0E4BEC7B5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69950-FCE0-5343-B704-8E40E5A3CB28}" type="datetimeFigureOut">
              <a:rPr lang="en-US" smtClean="0"/>
              <a:t>3/7/20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AEEADB-3D3C-F742-954C-C457498BA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C19AF8-80A1-3C43-9A9F-D1F1700C0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170E3-B05E-3049-825D-719163B1C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981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EEE86-590D-F143-8FBF-F9764998B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115E79-F6CB-2C44-B5A7-48A265791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69950-FCE0-5343-B704-8E40E5A3CB28}" type="datetimeFigureOut">
              <a:rPr lang="en-US" smtClean="0"/>
              <a:t>3/7/20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C7358F-104D-D24B-ADAB-5A4B0A357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12B17E-8343-A740-B331-3E2DF7C65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170E3-B05E-3049-825D-719163B1C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371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DD59C-1828-F94A-86D0-55CD78C41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69950-FCE0-5343-B704-8E40E5A3CB28}" type="datetimeFigureOut">
              <a:rPr lang="en-US" smtClean="0"/>
              <a:t>3/7/20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FA083F-4AE7-C143-82F9-E10F724BC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22DAA8-809C-2044-8824-CAAE2A3E1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170E3-B05E-3049-825D-719163B1C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44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ABD38-77B8-814E-84D8-3E01BE382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241EE-B5C0-144E-A703-B058850BF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0F4FFC-5EC9-A448-B62B-71AD3F125C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189096-521D-B04E-BC8E-47EA486A6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69950-FCE0-5343-B704-8E40E5A3CB28}" type="datetimeFigureOut">
              <a:rPr lang="en-US" smtClean="0"/>
              <a:t>3/7/20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19FC4B-CDAC-A94B-9F7A-2133EB9D8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F538D-1157-7E4E-9B8F-8C9AE4A6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170E3-B05E-3049-825D-719163B1C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159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92B0A-D5A0-F341-9308-ADABE45E8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34CF9A-1AA8-B144-8611-FC9D077F60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5E9BB1-A07F-584B-8FDD-F4AFEF32FF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47BAD5-AE22-8844-82B7-DC0FBE104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69950-FCE0-5343-B704-8E40E5A3CB28}" type="datetimeFigureOut">
              <a:rPr lang="en-US" smtClean="0"/>
              <a:t>3/7/20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D06116-517E-B74A-B62B-B4BD64CA4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6FA832-438F-654E-9601-5D9B12278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170E3-B05E-3049-825D-719163B1C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287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682AE0-DF26-A248-BED9-B77255C20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AEC51D-C88B-AD4E-AD12-3AE1E5F46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5139D-9CC2-8E47-A592-925B70D048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69950-FCE0-5343-B704-8E40E5A3CB28}" type="datetimeFigureOut">
              <a:rPr lang="en-US" smtClean="0"/>
              <a:t>3/7/20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63405-8F05-014C-B6E5-D244F3E3EA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3C0A9-22EC-294B-B1C6-A7D4ED28AA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170E3-B05E-3049-825D-719163B1C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91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B4A48D8-54E3-884C-8902-96DC004A0D7A}"/>
              </a:ext>
            </a:extLst>
          </p:cNvPr>
          <p:cNvSpPr/>
          <p:nvPr/>
        </p:nvSpPr>
        <p:spPr>
          <a:xfrm>
            <a:off x="3728518" y="3455502"/>
            <a:ext cx="1124793" cy="32368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SOTU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72B5246-9B01-9D4C-8BFB-48F7E23BD802}"/>
              </a:ext>
            </a:extLst>
          </p:cNvPr>
          <p:cNvSpPr/>
          <p:nvPr/>
        </p:nvSpPr>
        <p:spPr>
          <a:xfrm>
            <a:off x="1230213" y="4693109"/>
            <a:ext cx="1124793" cy="323681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Location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AE187C0-4CF4-FF49-A439-D9EC7CDAC723}"/>
              </a:ext>
            </a:extLst>
          </p:cNvPr>
          <p:cNvSpPr/>
          <p:nvPr/>
        </p:nvSpPr>
        <p:spPr>
          <a:xfrm>
            <a:off x="6646728" y="1317930"/>
            <a:ext cx="1124793" cy="32368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U.S. President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11E15A2-66EB-734B-A328-CF2D4909C79F}"/>
              </a:ext>
            </a:extLst>
          </p:cNvPr>
          <p:cNvSpPr/>
          <p:nvPr/>
        </p:nvSpPr>
        <p:spPr>
          <a:xfrm>
            <a:off x="3584246" y="992733"/>
            <a:ext cx="1495677" cy="54081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Constitution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Article II, Section 3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A274DB7-FF4E-0346-BEFE-90EF95E18E33}"/>
              </a:ext>
            </a:extLst>
          </p:cNvPr>
          <p:cNvSpPr/>
          <p:nvPr/>
        </p:nvSpPr>
        <p:spPr>
          <a:xfrm>
            <a:off x="6184251" y="4159061"/>
            <a:ext cx="1155339" cy="13438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Television (1947)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F653625-B664-644C-B866-F1D9C0434EFD}"/>
              </a:ext>
            </a:extLst>
          </p:cNvPr>
          <p:cNvSpPr/>
          <p:nvPr/>
        </p:nvSpPr>
        <p:spPr>
          <a:xfrm>
            <a:off x="6306541" y="3968192"/>
            <a:ext cx="900089" cy="13438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Radio (1923)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98A9F43-EB8E-EB41-B651-16ADD47B12AD}"/>
              </a:ext>
            </a:extLst>
          </p:cNvPr>
          <p:cNvSpPr/>
          <p:nvPr/>
        </p:nvSpPr>
        <p:spPr>
          <a:xfrm>
            <a:off x="6225853" y="4349129"/>
            <a:ext cx="1066445" cy="13423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Internet (2002)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DD4996F4-59BD-5D45-8344-E0EBE77688D8}"/>
              </a:ext>
            </a:extLst>
          </p:cNvPr>
          <p:cNvSpPr/>
          <p:nvPr/>
        </p:nvSpPr>
        <p:spPr>
          <a:xfrm>
            <a:off x="6122757" y="3240058"/>
            <a:ext cx="1124793" cy="32368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Technology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5854AA9-BCE3-9141-AFBE-FCA7FAAE5E48}"/>
              </a:ext>
            </a:extLst>
          </p:cNvPr>
          <p:cNvCxnSpPr>
            <a:cxnSpLocks/>
            <a:stCxn id="4" idx="1"/>
            <a:endCxn id="136" idx="3"/>
          </p:cNvCxnSpPr>
          <p:nvPr/>
        </p:nvCxnSpPr>
        <p:spPr>
          <a:xfrm flipH="1">
            <a:off x="2300289" y="3617343"/>
            <a:ext cx="1428229" cy="18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1A78B8E-6FA4-8F43-A1A8-8B1FA8484AEC}"/>
              </a:ext>
            </a:extLst>
          </p:cNvPr>
          <p:cNvSpPr txBox="1"/>
          <p:nvPr/>
        </p:nvSpPr>
        <p:spPr>
          <a:xfrm>
            <a:off x="2795928" y="3416377"/>
            <a:ext cx="5838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/>
              <a:t>delivered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9727F00-4EE8-4648-A793-B348407F1DAC}"/>
              </a:ext>
            </a:extLst>
          </p:cNvPr>
          <p:cNvCxnSpPr>
            <a:cxnSpLocks/>
          </p:cNvCxnSpPr>
          <p:nvPr/>
        </p:nvCxnSpPr>
        <p:spPr>
          <a:xfrm flipV="1">
            <a:off x="4565785" y="1668773"/>
            <a:ext cx="2140254" cy="170371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7B1D554-A17F-A241-A13C-610BB8A4CFE2}"/>
              </a:ext>
            </a:extLst>
          </p:cNvPr>
          <p:cNvSpPr txBox="1"/>
          <p:nvPr/>
        </p:nvSpPr>
        <p:spPr>
          <a:xfrm>
            <a:off x="4836051" y="2507727"/>
            <a:ext cx="5325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given by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E2C2328-9076-B849-BADF-56DB4C2CACE0}"/>
              </a:ext>
            </a:extLst>
          </p:cNvPr>
          <p:cNvCxnSpPr>
            <a:cxnSpLocks/>
          </p:cNvCxnSpPr>
          <p:nvPr/>
        </p:nvCxnSpPr>
        <p:spPr>
          <a:xfrm>
            <a:off x="4289371" y="1681990"/>
            <a:ext cx="0" cy="1725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21D21B6-E50E-FD49-AEEC-5B1750C5A500}"/>
              </a:ext>
            </a:extLst>
          </p:cNvPr>
          <p:cNvSpPr txBox="1"/>
          <p:nvPr/>
        </p:nvSpPr>
        <p:spPr>
          <a:xfrm>
            <a:off x="3681548" y="1737112"/>
            <a:ext cx="6367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/>
              <a:t>authorized</a:t>
            </a:r>
          </a:p>
          <a:p>
            <a:pPr algn="ctr"/>
            <a:r>
              <a:rPr lang="en-US" sz="800" dirty="0"/>
              <a:t>by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DBB56E96-D78E-CE45-9F50-78A2C2777E39}"/>
              </a:ext>
            </a:extLst>
          </p:cNvPr>
          <p:cNvSpPr/>
          <p:nvPr/>
        </p:nvSpPr>
        <p:spPr>
          <a:xfrm>
            <a:off x="2224018" y="2370958"/>
            <a:ext cx="1124793" cy="32368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Annually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A5AD76E-247B-014E-9B96-EB9061C44ADC}"/>
              </a:ext>
            </a:extLst>
          </p:cNvPr>
          <p:cNvCxnSpPr>
            <a:cxnSpLocks/>
          </p:cNvCxnSpPr>
          <p:nvPr/>
        </p:nvCxnSpPr>
        <p:spPr>
          <a:xfrm flipH="1" flipV="1">
            <a:off x="3292979" y="2755034"/>
            <a:ext cx="558060" cy="683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7054FF6-289D-DB45-B1D5-A653F033229C}"/>
              </a:ext>
            </a:extLst>
          </p:cNvPr>
          <p:cNvSpPr txBox="1"/>
          <p:nvPr/>
        </p:nvSpPr>
        <p:spPr>
          <a:xfrm>
            <a:off x="3524682" y="2780454"/>
            <a:ext cx="4187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when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D206018-4DC1-1E46-86F4-988DED42FA0A}"/>
              </a:ext>
            </a:extLst>
          </p:cNvPr>
          <p:cNvCxnSpPr>
            <a:cxnSpLocks/>
          </p:cNvCxnSpPr>
          <p:nvPr/>
        </p:nvCxnSpPr>
        <p:spPr>
          <a:xfrm>
            <a:off x="4289371" y="3840665"/>
            <a:ext cx="15173" cy="700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3A95F1A0-578E-EC47-9947-6DE9FFBDCC8F}"/>
              </a:ext>
            </a:extLst>
          </p:cNvPr>
          <p:cNvSpPr txBox="1"/>
          <p:nvPr/>
        </p:nvSpPr>
        <p:spPr>
          <a:xfrm>
            <a:off x="4307517" y="4066120"/>
            <a:ext cx="3064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for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E8B1EC9E-8A59-B84D-90CC-32C65153B69D}"/>
              </a:ext>
            </a:extLst>
          </p:cNvPr>
          <p:cNvGrpSpPr/>
          <p:nvPr/>
        </p:nvGrpSpPr>
        <p:grpSpPr>
          <a:xfrm>
            <a:off x="3022122" y="4608351"/>
            <a:ext cx="2315671" cy="1962652"/>
            <a:chOff x="1952878" y="3835117"/>
            <a:chExt cx="2315671" cy="1962652"/>
          </a:xfrm>
          <a:noFill/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DA812BD6-C851-BF41-A3FA-389ECC3A36E2}"/>
                </a:ext>
              </a:extLst>
            </p:cNvPr>
            <p:cNvSpPr/>
            <p:nvPr/>
          </p:nvSpPr>
          <p:spPr>
            <a:xfrm>
              <a:off x="3143756" y="4655615"/>
              <a:ext cx="1124793" cy="323681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Economic Report</a:t>
              </a: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8167858F-0004-8E44-858A-554BAA0AFF65}"/>
                </a:ext>
              </a:extLst>
            </p:cNvPr>
            <p:cNvSpPr/>
            <p:nvPr/>
          </p:nvSpPr>
          <p:spPr>
            <a:xfrm>
              <a:off x="1952878" y="4655615"/>
              <a:ext cx="1124793" cy="323681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Budget Requests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D05250C-7856-3349-A855-1F4CB791EF95}"/>
                </a:ext>
              </a:extLst>
            </p:cNvPr>
            <p:cNvCxnSpPr>
              <a:cxnSpLocks/>
            </p:cNvCxnSpPr>
            <p:nvPr/>
          </p:nvCxnSpPr>
          <p:spPr>
            <a:xfrm>
              <a:off x="3266521" y="4264503"/>
              <a:ext cx="439631" cy="323681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DC9F0E78-1AA7-1C4B-8539-714C1F387CFE}"/>
                </a:ext>
              </a:extLst>
            </p:cNvPr>
            <p:cNvSpPr/>
            <p:nvPr/>
          </p:nvSpPr>
          <p:spPr>
            <a:xfrm>
              <a:off x="2621317" y="3835117"/>
              <a:ext cx="1124793" cy="323681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Consideration</a:t>
              </a:r>
            </a:p>
          </p:txBody>
        </p:sp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79CA9DB3-FD0B-BC4D-ACA0-F8AC9210D598}"/>
                </a:ext>
              </a:extLst>
            </p:cNvPr>
            <p:cNvSpPr/>
            <p:nvPr/>
          </p:nvSpPr>
          <p:spPr>
            <a:xfrm>
              <a:off x="2621317" y="5474088"/>
              <a:ext cx="1124793" cy="323681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U.S. Congress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2F1895C2-5786-6642-B977-4B7FCECF54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68297" y="4264503"/>
              <a:ext cx="426996" cy="323681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741637C-8561-3F40-939D-B7ED59BDDDE8}"/>
                </a:ext>
              </a:extLst>
            </p:cNvPr>
            <p:cNvSpPr txBox="1"/>
            <p:nvPr/>
          </p:nvSpPr>
          <p:spPr>
            <a:xfrm>
              <a:off x="2995293" y="4305974"/>
              <a:ext cx="271228" cy="21544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of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6D6BC6DF-B22C-064D-973C-A46882EFEB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66522" y="5044702"/>
              <a:ext cx="373543" cy="363980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917B413-0488-5447-86A3-12A95482D0E8}"/>
                </a:ext>
              </a:extLst>
            </p:cNvPr>
            <p:cNvSpPr txBox="1"/>
            <p:nvPr/>
          </p:nvSpPr>
          <p:spPr>
            <a:xfrm>
              <a:off x="2988079" y="5107249"/>
              <a:ext cx="285656" cy="21544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by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D73430A3-7CB6-1544-9EA6-204CBC80A49D}"/>
                </a:ext>
              </a:extLst>
            </p:cNvPr>
            <p:cNvCxnSpPr>
              <a:cxnSpLocks/>
            </p:cNvCxnSpPr>
            <p:nvPr/>
          </p:nvCxnSpPr>
          <p:spPr>
            <a:xfrm>
              <a:off x="2504363" y="5032981"/>
              <a:ext cx="481851" cy="363980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0F8FF4BB-0D31-3A4A-AF26-A64EDD75F3B9}"/>
              </a:ext>
            </a:extLst>
          </p:cNvPr>
          <p:cNvSpPr txBox="1"/>
          <p:nvPr/>
        </p:nvSpPr>
        <p:spPr>
          <a:xfrm>
            <a:off x="5174745" y="3665862"/>
            <a:ext cx="6286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influenced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4B10B401-B3A3-D04F-AEF2-FDEC8656A8C7}"/>
              </a:ext>
            </a:extLst>
          </p:cNvPr>
          <p:cNvGrpSpPr/>
          <p:nvPr/>
        </p:nvGrpSpPr>
        <p:grpSpPr>
          <a:xfrm>
            <a:off x="6487303" y="3599305"/>
            <a:ext cx="389017" cy="291658"/>
            <a:chOff x="9518282" y="2888857"/>
            <a:chExt cx="389017" cy="291658"/>
          </a:xfrm>
          <a:noFill/>
        </p:grpSpPr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F68098C0-E9F5-0741-A862-9B40EE10449E}"/>
                </a:ext>
              </a:extLst>
            </p:cNvPr>
            <p:cNvCxnSpPr>
              <a:cxnSpLocks/>
            </p:cNvCxnSpPr>
            <p:nvPr/>
          </p:nvCxnSpPr>
          <p:spPr>
            <a:xfrm>
              <a:off x="9712790" y="2888857"/>
              <a:ext cx="0" cy="286100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916C8DC1-9FD1-A543-8BB9-2EA15961F69D}"/>
                </a:ext>
              </a:extLst>
            </p:cNvPr>
            <p:cNvCxnSpPr>
              <a:cxnSpLocks/>
            </p:cNvCxnSpPr>
            <p:nvPr/>
          </p:nvCxnSpPr>
          <p:spPr>
            <a:xfrm>
              <a:off x="9710444" y="2888857"/>
              <a:ext cx="196855" cy="291658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7418CCA6-9254-FB41-AAA7-432CA0C23B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18282" y="2888857"/>
              <a:ext cx="192163" cy="274247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3EE03EFB-D081-D548-B29C-3CD34FF9BD34}"/>
              </a:ext>
            </a:extLst>
          </p:cNvPr>
          <p:cNvSpPr/>
          <p:nvPr/>
        </p:nvSpPr>
        <p:spPr>
          <a:xfrm>
            <a:off x="7951655" y="1951339"/>
            <a:ext cx="745847" cy="1482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Platform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A1C5D95-2843-E04A-BB39-157C43BE0A4C}"/>
              </a:ext>
            </a:extLst>
          </p:cNvPr>
          <p:cNvSpPr txBox="1"/>
          <p:nvPr/>
        </p:nvSpPr>
        <p:spPr>
          <a:xfrm>
            <a:off x="6258823" y="2592956"/>
            <a:ext cx="3513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into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413D1F42-5DA2-EF4C-AC2F-63DC59908D00}"/>
              </a:ext>
            </a:extLst>
          </p:cNvPr>
          <p:cNvCxnSpPr>
            <a:cxnSpLocks/>
          </p:cNvCxnSpPr>
          <p:nvPr/>
        </p:nvCxnSpPr>
        <p:spPr>
          <a:xfrm rot="10800000">
            <a:off x="7796371" y="1546516"/>
            <a:ext cx="439631" cy="323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52F51EF6-6A19-4F49-A4F9-B3C8B198898D}"/>
              </a:ext>
            </a:extLst>
          </p:cNvPr>
          <p:cNvSpPr txBox="1"/>
          <p:nvPr/>
        </p:nvSpPr>
        <p:spPr>
          <a:xfrm>
            <a:off x="7542134" y="1681990"/>
            <a:ext cx="5084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used by</a:t>
            </a:r>
          </a:p>
        </p:txBody>
      </p:sp>
      <p:sp>
        <p:nvSpPr>
          <p:cNvPr id="110" name="Freeform 109">
            <a:extLst>
              <a:ext uri="{FF2B5EF4-FFF2-40B4-BE49-F238E27FC236}">
                <a16:creationId xmlns:a16="http://schemas.microsoft.com/office/drawing/2014/main" id="{A5DA1F57-5FD1-6E42-92EB-8BB364403C72}"/>
              </a:ext>
            </a:extLst>
          </p:cNvPr>
          <p:cNvSpPr/>
          <p:nvPr/>
        </p:nvSpPr>
        <p:spPr>
          <a:xfrm>
            <a:off x="7846070" y="1128055"/>
            <a:ext cx="1663935" cy="1464901"/>
          </a:xfrm>
          <a:custGeom>
            <a:avLst/>
            <a:gdLst>
              <a:gd name="connsiteX0" fmla="*/ 0 w 1751255"/>
              <a:gd name="connsiteY0" fmla="*/ 367620 h 1325912"/>
              <a:gd name="connsiteX1" fmla="*/ 314554 w 1751255"/>
              <a:gd name="connsiteY1" fmla="*/ 45752 h 1325912"/>
              <a:gd name="connsiteX2" fmla="*/ 1148486 w 1751255"/>
              <a:gd name="connsiteY2" fmla="*/ 67697 h 1325912"/>
              <a:gd name="connsiteX3" fmla="*/ 1660550 w 1751255"/>
              <a:gd name="connsiteY3" fmla="*/ 652913 h 1325912"/>
              <a:gd name="connsiteX4" fmla="*/ 1748333 w 1751255"/>
              <a:gd name="connsiteY4" fmla="*/ 1325912 h 1325912"/>
              <a:gd name="connsiteX0" fmla="*/ 0 w 1663935"/>
              <a:gd name="connsiteY0" fmla="*/ 367620 h 1464901"/>
              <a:gd name="connsiteX1" fmla="*/ 314554 w 1663935"/>
              <a:gd name="connsiteY1" fmla="*/ 45752 h 1464901"/>
              <a:gd name="connsiteX2" fmla="*/ 1148486 w 1663935"/>
              <a:gd name="connsiteY2" fmla="*/ 67697 h 1464901"/>
              <a:gd name="connsiteX3" fmla="*/ 1660550 w 1663935"/>
              <a:gd name="connsiteY3" fmla="*/ 652913 h 1464901"/>
              <a:gd name="connsiteX4" fmla="*/ 1382573 w 1663935"/>
              <a:gd name="connsiteY4" fmla="*/ 1464901 h 1464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3935" h="1464901">
                <a:moveTo>
                  <a:pt x="0" y="367620"/>
                </a:moveTo>
                <a:cubicBezTo>
                  <a:pt x="61570" y="231679"/>
                  <a:pt x="123140" y="95739"/>
                  <a:pt x="314554" y="45752"/>
                </a:cubicBezTo>
                <a:cubicBezTo>
                  <a:pt x="505968" y="-4235"/>
                  <a:pt x="924153" y="-33496"/>
                  <a:pt x="1148486" y="67697"/>
                </a:cubicBezTo>
                <a:cubicBezTo>
                  <a:pt x="1372819" y="168890"/>
                  <a:pt x="1621536" y="420046"/>
                  <a:pt x="1660550" y="652913"/>
                </a:cubicBezTo>
                <a:cubicBezTo>
                  <a:pt x="1699564" y="885780"/>
                  <a:pt x="1388668" y="1233252"/>
                  <a:pt x="1382573" y="1464901"/>
                </a:cubicBezTo>
              </a:path>
            </a:pathLst>
          </a:custGeom>
          <a:noFill/>
          <a:ln w="6350"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7B95FE92-EE6C-1147-B949-DAA8D4201883}"/>
              </a:ext>
            </a:extLst>
          </p:cNvPr>
          <p:cNvSpPr txBox="1"/>
          <p:nvPr/>
        </p:nvSpPr>
        <p:spPr>
          <a:xfrm>
            <a:off x="9241414" y="1128055"/>
            <a:ext cx="6623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/>
              <a:t>to rally</a:t>
            </a:r>
          </a:p>
          <a:p>
            <a:pPr algn="ctr"/>
            <a:r>
              <a:rPr lang="en-US" sz="800" dirty="0"/>
              <a:t>support for</a:t>
            </a:r>
          </a:p>
        </p:txBody>
      </p:sp>
      <p:sp>
        <p:nvSpPr>
          <p:cNvPr id="112" name="Rounded Rectangle 111">
            <a:extLst>
              <a:ext uri="{FF2B5EF4-FFF2-40B4-BE49-F238E27FC236}">
                <a16:creationId xmlns:a16="http://schemas.microsoft.com/office/drawing/2014/main" id="{D7B57DB7-531C-6B40-A8BA-3D15E7076D28}"/>
              </a:ext>
            </a:extLst>
          </p:cNvPr>
          <p:cNvSpPr/>
          <p:nvPr/>
        </p:nvSpPr>
        <p:spPr>
          <a:xfrm>
            <a:off x="8312831" y="2718313"/>
            <a:ext cx="1124793" cy="323681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Policy</a:t>
            </a:r>
          </a:p>
        </p:txBody>
      </p:sp>
      <p:sp>
        <p:nvSpPr>
          <p:cNvPr id="113" name="Rounded Rectangle 112">
            <a:extLst>
              <a:ext uri="{FF2B5EF4-FFF2-40B4-BE49-F238E27FC236}">
                <a16:creationId xmlns:a16="http://schemas.microsoft.com/office/drawing/2014/main" id="{7254CEC0-F2F2-CD4C-839C-A8F518ACEDE7}"/>
              </a:ext>
            </a:extLst>
          </p:cNvPr>
          <p:cNvSpPr/>
          <p:nvPr/>
        </p:nvSpPr>
        <p:spPr>
          <a:xfrm>
            <a:off x="9597325" y="2718312"/>
            <a:ext cx="1124793" cy="323681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Initiatives</a:t>
            </a:r>
          </a:p>
        </p:txBody>
      </p:sp>
      <p:sp>
        <p:nvSpPr>
          <p:cNvPr id="114" name="Freeform 113">
            <a:extLst>
              <a:ext uri="{FF2B5EF4-FFF2-40B4-BE49-F238E27FC236}">
                <a16:creationId xmlns:a16="http://schemas.microsoft.com/office/drawing/2014/main" id="{0821D503-14DB-CD40-9158-5D48347A867B}"/>
              </a:ext>
            </a:extLst>
          </p:cNvPr>
          <p:cNvSpPr/>
          <p:nvPr/>
        </p:nvSpPr>
        <p:spPr>
          <a:xfrm>
            <a:off x="9502772" y="1858451"/>
            <a:ext cx="429271" cy="752140"/>
          </a:xfrm>
          <a:custGeom>
            <a:avLst/>
            <a:gdLst>
              <a:gd name="connsiteX0" fmla="*/ 0 w 1751255"/>
              <a:gd name="connsiteY0" fmla="*/ 367620 h 1325912"/>
              <a:gd name="connsiteX1" fmla="*/ 314554 w 1751255"/>
              <a:gd name="connsiteY1" fmla="*/ 45752 h 1325912"/>
              <a:gd name="connsiteX2" fmla="*/ 1148486 w 1751255"/>
              <a:gd name="connsiteY2" fmla="*/ 67697 h 1325912"/>
              <a:gd name="connsiteX3" fmla="*/ 1660550 w 1751255"/>
              <a:gd name="connsiteY3" fmla="*/ 652913 h 1325912"/>
              <a:gd name="connsiteX4" fmla="*/ 1748333 w 1751255"/>
              <a:gd name="connsiteY4" fmla="*/ 1325912 h 1325912"/>
              <a:gd name="connsiteX0" fmla="*/ 0 w 1663935"/>
              <a:gd name="connsiteY0" fmla="*/ 367620 h 1464901"/>
              <a:gd name="connsiteX1" fmla="*/ 314554 w 1663935"/>
              <a:gd name="connsiteY1" fmla="*/ 45752 h 1464901"/>
              <a:gd name="connsiteX2" fmla="*/ 1148486 w 1663935"/>
              <a:gd name="connsiteY2" fmla="*/ 67697 h 1464901"/>
              <a:gd name="connsiteX3" fmla="*/ 1660550 w 1663935"/>
              <a:gd name="connsiteY3" fmla="*/ 652913 h 1464901"/>
              <a:gd name="connsiteX4" fmla="*/ 1382573 w 1663935"/>
              <a:gd name="connsiteY4" fmla="*/ 1464901 h 1464901"/>
              <a:gd name="connsiteX0" fmla="*/ 0 w 1663935"/>
              <a:gd name="connsiteY0" fmla="*/ 328154 h 1425435"/>
              <a:gd name="connsiteX1" fmla="*/ 314554 w 1663935"/>
              <a:gd name="connsiteY1" fmla="*/ 6286 h 1425435"/>
              <a:gd name="connsiteX2" fmla="*/ 1660550 w 1663935"/>
              <a:gd name="connsiteY2" fmla="*/ 613447 h 1425435"/>
              <a:gd name="connsiteX3" fmla="*/ 1382573 w 1663935"/>
              <a:gd name="connsiteY3" fmla="*/ 1425435 h 1425435"/>
              <a:gd name="connsiteX0" fmla="*/ 0 w 1712717"/>
              <a:gd name="connsiteY0" fmla="*/ 57296 h 1594488"/>
              <a:gd name="connsiteX1" fmla="*/ 363336 w 1712717"/>
              <a:gd name="connsiteY1" fmla="*/ 175339 h 1594488"/>
              <a:gd name="connsiteX2" fmla="*/ 1709332 w 1712717"/>
              <a:gd name="connsiteY2" fmla="*/ 782500 h 1594488"/>
              <a:gd name="connsiteX3" fmla="*/ 1431355 w 1712717"/>
              <a:gd name="connsiteY3" fmla="*/ 1594488 h 1594488"/>
              <a:gd name="connsiteX0" fmla="*/ 0 w 1741416"/>
              <a:gd name="connsiteY0" fmla="*/ 18622 h 1555814"/>
              <a:gd name="connsiteX1" fmla="*/ 534078 w 1741416"/>
              <a:gd name="connsiteY1" fmla="*/ 652426 h 1555814"/>
              <a:gd name="connsiteX2" fmla="*/ 1709332 w 1741416"/>
              <a:gd name="connsiteY2" fmla="*/ 743826 h 1555814"/>
              <a:gd name="connsiteX3" fmla="*/ 1431355 w 1741416"/>
              <a:gd name="connsiteY3" fmla="*/ 1555814 h 1555814"/>
              <a:gd name="connsiteX0" fmla="*/ 0 w 1431355"/>
              <a:gd name="connsiteY0" fmla="*/ 22512 h 1559704"/>
              <a:gd name="connsiteX1" fmla="*/ 534078 w 1431355"/>
              <a:gd name="connsiteY1" fmla="*/ 656316 h 1559704"/>
              <a:gd name="connsiteX2" fmla="*/ 1431355 w 1431355"/>
              <a:gd name="connsiteY2" fmla="*/ 1559704 h 1559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31355" h="1559704">
                <a:moveTo>
                  <a:pt x="0" y="22512"/>
                </a:moveTo>
                <a:cubicBezTo>
                  <a:pt x="61570" y="-113429"/>
                  <a:pt x="295519" y="400117"/>
                  <a:pt x="534078" y="656316"/>
                </a:cubicBezTo>
                <a:cubicBezTo>
                  <a:pt x="772637" y="912515"/>
                  <a:pt x="1244422" y="1371498"/>
                  <a:pt x="1431355" y="1559704"/>
                </a:cubicBezTo>
              </a:path>
            </a:pathLst>
          </a:custGeom>
          <a:noFill/>
          <a:ln w="6350"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5" name="Rounded Rectangle 114">
            <a:extLst>
              <a:ext uri="{FF2B5EF4-FFF2-40B4-BE49-F238E27FC236}">
                <a16:creationId xmlns:a16="http://schemas.microsoft.com/office/drawing/2014/main" id="{1473B222-7697-DB48-9EF8-DD8BDE6AE915}"/>
              </a:ext>
            </a:extLst>
          </p:cNvPr>
          <p:cNvSpPr/>
          <p:nvPr/>
        </p:nvSpPr>
        <p:spPr>
          <a:xfrm>
            <a:off x="8504474" y="3440574"/>
            <a:ext cx="745847" cy="1482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Domestic</a:t>
            </a:r>
          </a:p>
        </p:txBody>
      </p:sp>
      <p:sp>
        <p:nvSpPr>
          <p:cNvPr id="116" name="Rounded Rectangle 115">
            <a:extLst>
              <a:ext uri="{FF2B5EF4-FFF2-40B4-BE49-F238E27FC236}">
                <a16:creationId xmlns:a16="http://schemas.microsoft.com/office/drawing/2014/main" id="{6841F6D7-86F0-5C42-BC5D-AA48A2384FB1}"/>
              </a:ext>
            </a:extLst>
          </p:cNvPr>
          <p:cNvSpPr/>
          <p:nvPr/>
        </p:nvSpPr>
        <p:spPr>
          <a:xfrm>
            <a:off x="8504473" y="3645326"/>
            <a:ext cx="745847" cy="1482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Foreign</a:t>
            </a:r>
          </a:p>
        </p:txBody>
      </p:sp>
      <p:sp>
        <p:nvSpPr>
          <p:cNvPr id="117" name="Rounded Rectangle 116">
            <a:extLst>
              <a:ext uri="{FF2B5EF4-FFF2-40B4-BE49-F238E27FC236}">
                <a16:creationId xmlns:a16="http://schemas.microsoft.com/office/drawing/2014/main" id="{E5D0ABCC-1B8B-5E49-BEFE-B97829E74BDE}"/>
              </a:ext>
            </a:extLst>
          </p:cNvPr>
          <p:cNvSpPr/>
          <p:nvPr/>
        </p:nvSpPr>
        <p:spPr>
          <a:xfrm>
            <a:off x="9553986" y="3649786"/>
            <a:ext cx="1115904" cy="12939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Disease Control</a:t>
            </a:r>
          </a:p>
        </p:txBody>
      </p:sp>
      <p:sp>
        <p:nvSpPr>
          <p:cNvPr id="118" name="Rounded Rectangle 117">
            <a:extLst>
              <a:ext uri="{FF2B5EF4-FFF2-40B4-BE49-F238E27FC236}">
                <a16:creationId xmlns:a16="http://schemas.microsoft.com/office/drawing/2014/main" id="{17A80029-DF17-7049-857E-A16C21D0A83C}"/>
              </a:ext>
            </a:extLst>
          </p:cNvPr>
          <p:cNvSpPr/>
          <p:nvPr/>
        </p:nvSpPr>
        <p:spPr>
          <a:xfrm>
            <a:off x="9667219" y="3445035"/>
            <a:ext cx="943996" cy="13686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Arms Control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448855F0-36D0-D749-8867-CBB3B744C04F}"/>
              </a:ext>
            </a:extLst>
          </p:cNvPr>
          <p:cNvCxnSpPr>
            <a:cxnSpLocks/>
          </p:cNvCxnSpPr>
          <p:nvPr/>
        </p:nvCxnSpPr>
        <p:spPr>
          <a:xfrm>
            <a:off x="8883282" y="3094229"/>
            <a:ext cx="196855" cy="291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DD9BCAE4-CB33-C344-8AF4-2772FBB0DF36}"/>
              </a:ext>
            </a:extLst>
          </p:cNvPr>
          <p:cNvCxnSpPr>
            <a:cxnSpLocks/>
          </p:cNvCxnSpPr>
          <p:nvPr/>
        </p:nvCxnSpPr>
        <p:spPr>
          <a:xfrm flipH="1">
            <a:off x="8691120" y="3094229"/>
            <a:ext cx="192163" cy="274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BD043AE2-8E68-5A40-9C27-E5A458C8E279}"/>
              </a:ext>
            </a:extLst>
          </p:cNvPr>
          <p:cNvCxnSpPr>
            <a:cxnSpLocks/>
          </p:cNvCxnSpPr>
          <p:nvPr/>
        </p:nvCxnSpPr>
        <p:spPr>
          <a:xfrm>
            <a:off x="10110041" y="3102918"/>
            <a:ext cx="196855" cy="291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7A6F3258-945A-0642-8989-214B44921B15}"/>
              </a:ext>
            </a:extLst>
          </p:cNvPr>
          <p:cNvCxnSpPr>
            <a:cxnSpLocks/>
          </p:cNvCxnSpPr>
          <p:nvPr/>
        </p:nvCxnSpPr>
        <p:spPr>
          <a:xfrm flipH="1">
            <a:off x="9917879" y="3102918"/>
            <a:ext cx="192163" cy="274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4D7087CC-D188-C044-8C9B-A556C449B79E}"/>
              </a:ext>
            </a:extLst>
          </p:cNvPr>
          <p:cNvSpPr txBox="1"/>
          <p:nvPr/>
        </p:nvSpPr>
        <p:spPr>
          <a:xfrm>
            <a:off x="8698169" y="3152028"/>
            <a:ext cx="3770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/>
              <a:t>such</a:t>
            </a:r>
          </a:p>
          <a:p>
            <a:pPr algn="ctr"/>
            <a:r>
              <a:rPr lang="en-US" sz="800" dirty="0"/>
              <a:t>as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42D078C2-0213-3145-BCE2-5E843EA55C37}"/>
              </a:ext>
            </a:extLst>
          </p:cNvPr>
          <p:cNvSpPr txBox="1"/>
          <p:nvPr/>
        </p:nvSpPr>
        <p:spPr>
          <a:xfrm>
            <a:off x="9926470" y="3149714"/>
            <a:ext cx="3770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/>
              <a:t>such</a:t>
            </a:r>
          </a:p>
          <a:p>
            <a:pPr algn="ctr"/>
            <a:r>
              <a:rPr lang="en-US" sz="800" dirty="0"/>
              <a:t>as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57146118-6D31-F04A-AF7C-11D62372620C}"/>
              </a:ext>
            </a:extLst>
          </p:cNvPr>
          <p:cNvCxnSpPr>
            <a:cxnSpLocks/>
          </p:cNvCxnSpPr>
          <p:nvPr/>
        </p:nvCxnSpPr>
        <p:spPr>
          <a:xfrm>
            <a:off x="8884338" y="3850078"/>
            <a:ext cx="481851" cy="363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25F873CA-01F9-0344-B185-BEA9C942E151}"/>
              </a:ext>
            </a:extLst>
          </p:cNvPr>
          <p:cNvCxnSpPr>
            <a:cxnSpLocks/>
          </p:cNvCxnSpPr>
          <p:nvPr/>
        </p:nvCxnSpPr>
        <p:spPr>
          <a:xfrm flipV="1">
            <a:off x="9628186" y="3840665"/>
            <a:ext cx="481851" cy="36398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A7539E3E-4257-7C48-BAE8-CFA70D87A7A9}"/>
              </a:ext>
            </a:extLst>
          </p:cNvPr>
          <p:cNvSpPr txBox="1"/>
          <p:nvPr/>
        </p:nvSpPr>
        <p:spPr>
          <a:xfrm>
            <a:off x="9292956" y="3951810"/>
            <a:ext cx="3882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from</a:t>
            </a:r>
          </a:p>
        </p:txBody>
      </p:sp>
      <p:sp>
        <p:nvSpPr>
          <p:cNvPr id="131" name="Rounded Rectangle 130">
            <a:extLst>
              <a:ext uri="{FF2B5EF4-FFF2-40B4-BE49-F238E27FC236}">
                <a16:creationId xmlns:a16="http://schemas.microsoft.com/office/drawing/2014/main" id="{224C5FE9-0E2A-3C4D-83B0-03A499F157D6}"/>
              </a:ext>
            </a:extLst>
          </p:cNvPr>
          <p:cNvSpPr/>
          <p:nvPr/>
        </p:nvSpPr>
        <p:spPr>
          <a:xfrm>
            <a:off x="8947608" y="4306377"/>
            <a:ext cx="1124793" cy="32368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U.S. Populace</a:t>
            </a:r>
          </a:p>
        </p:txBody>
      </p:sp>
      <p:sp>
        <p:nvSpPr>
          <p:cNvPr id="132" name="Rounded Rectangle 131">
            <a:extLst>
              <a:ext uri="{FF2B5EF4-FFF2-40B4-BE49-F238E27FC236}">
                <a16:creationId xmlns:a16="http://schemas.microsoft.com/office/drawing/2014/main" id="{BE597213-D768-6945-B4BD-168BEB851905}"/>
              </a:ext>
            </a:extLst>
          </p:cNvPr>
          <p:cNvSpPr/>
          <p:nvPr/>
        </p:nvSpPr>
        <p:spPr>
          <a:xfrm>
            <a:off x="8775404" y="4721133"/>
            <a:ext cx="1454736" cy="32368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Political Party Base</a:t>
            </a:r>
          </a:p>
        </p:txBody>
      </p:sp>
      <p:sp>
        <p:nvSpPr>
          <p:cNvPr id="135" name="Rounded Rectangle 134">
            <a:extLst>
              <a:ext uri="{FF2B5EF4-FFF2-40B4-BE49-F238E27FC236}">
                <a16:creationId xmlns:a16="http://schemas.microsoft.com/office/drawing/2014/main" id="{6487F259-8491-2A4A-B1CC-893F4631889D}"/>
              </a:ext>
            </a:extLst>
          </p:cNvPr>
          <p:cNvSpPr/>
          <p:nvPr/>
        </p:nvSpPr>
        <p:spPr>
          <a:xfrm>
            <a:off x="1556703" y="3811273"/>
            <a:ext cx="745847" cy="1482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Verbally</a:t>
            </a:r>
          </a:p>
        </p:txBody>
      </p:sp>
      <p:sp>
        <p:nvSpPr>
          <p:cNvPr id="136" name="Rounded Rectangle 135">
            <a:extLst>
              <a:ext uri="{FF2B5EF4-FFF2-40B4-BE49-F238E27FC236}">
                <a16:creationId xmlns:a16="http://schemas.microsoft.com/office/drawing/2014/main" id="{30275D17-C5F2-C34A-A0EF-E918756AD8DD}"/>
              </a:ext>
            </a:extLst>
          </p:cNvPr>
          <p:cNvSpPr/>
          <p:nvPr/>
        </p:nvSpPr>
        <p:spPr>
          <a:xfrm>
            <a:off x="1554442" y="3561688"/>
            <a:ext cx="745847" cy="1482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Written</a:t>
            </a: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0A70805D-8F0D-FB46-886B-600108D088E1}"/>
              </a:ext>
            </a:extLst>
          </p:cNvPr>
          <p:cNvCxnSpPr>
            <a:cxnSpLocks/>
            <a:stCxn id="18" idx="2"/>
            <a:endCxn id="135" idx="3"/>
          </p:cNvCxnSpPr>
          <p:nvPr/>
        </p:nvCxnSpPr>
        <p:spPr>
          <a:xfrm flipH="1">
            <a:off x="2302550" y="3631821"/>
            <a:ext cx="785285" cy="253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4C02D2D5-6FF6-3645-A690-2018042D5B96}"/>
              </a:ext>
            </a:extLst>
          </p:cNvPr>
          <p:cNvCxnSpPr>
            <a:cxnSpLocks/>
          </p:cNvCxnSpPr>
          <p:nvPr/>
        </p:nvCxnSpPr>
        <p:spPr>
          <a:xfrm>
            <a:off x="1792610" y="3983290"/>
            <a:ext cx="1" cy="646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A5D24706-8744-F341-8436-ECE68EDBE2D1}"/>
              </a:ext>
            </a:extLst>
          </p:cNvPr>
          <p:cNvGrpSpPr/>
          <p:nvPr/>
        </p:nvGrpSpPr>
        <p:grpSpPr>
          <a:xfrm>
            <a:off x="1598100" y="5067931"/>
            <a:ext cx="389017" cy="291658"/>
            <a:chOff x="9518282" y="2888857"/>
            <a:chExt cx="389017" cy="291658"/>
          </a:xfrm>
          <a:noFill/>
        </p:grpSpPr>
        <p:cxnSp>
          <p:nvCxnSpPr>
            <p:cNvPr id="161" name="Straight Arrow Connector 160">
              <a:extLst>
                <a:ext uri="{FF2B5EF4-FFF2-40B4-BE49-F238E27FC236}">
                  <a16:creationId xmlns:a16="http://schemas.microsoft.com/office/drawing/2014/main" id="{21CCB712-AB46-B542-ADE2-F6FCA2F40CF7}"/>
                </a:ext>
              </a:extLst>
            </p:cNvPr>
            <p:cNvCxnSpPr>
              <a:cxnSpLocks/>
            </p:cNvCxnSpPr>
            <p:nvPr/>
          </p:nvCxnSpPr>
          <p:spPr>
            <a:xfrm>
              <a:off x="9712790" y="2888857"/>
              <a:ext cx="0" cy="286100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56B63762-A0F4-E74D-922C-2028572EEA09}"/>
                </a:ext>
              </a:extLst>
            </p:cNvPr>
            <p:cNvCxnSpPr>
              <a:cxnSpLocks/>
            </p:cNvCxnSpPr>
            <p:nvPr/>
          </p:nvCxnSpPr>
          <p:spPr>
            <a:xfrm>
              <a:off x="9710444" y="2888857"/>
              <a:ext cx="196855" cy="291658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C0AC664F-38BA-8E48-9F2F-F5D0ABE6E5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18282" y="2888857"/>
              <a:ext cx="192163" cy="274247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4" name="Rounded Rectangle 163">
            <a:extLst>
              <a:ext uri="{FF2B5EF4-FFF2-40B4-BE49-F238E27FC236}">
                <a16:creationId xmlns:a16="http://schemas.microsoft.com/office/drawing/2014/main" id="{7AEE87A2-CA13-F44E-8F24-51C8F1583A6E}"/>
              </a:ext>
            </a:extLst>
          </p:cNvPr>
          <p:cNvSpPr/>
          <p:nvPr/>
        </p:nvSpPr>
        <p:spPr>
          <a:xfrm>
            <a:off x="1366264" y="5613184"/>
            <a:ext cx="871298" cy="1482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Oval Office</a:t>
            </a:r>
          </a:p>
        </p:txBody>
      </p:sp>
      <p:sp>
        <p:nvSpPr>
          <p:cNvPr id="165" name="Rounded Rectangle 164">
            <a:extLst>
              <a:ext uri="{FF2B5EF4-FFF2-40B4-BE49-F238E27FC236}">
                <a16:creationId xmlns:a16="http://schemas.microsoft.com/office/drawing/2014/main" id="{CA44560F-4102-6244-8A20-AF3FF9DEE2D5}"/>
              </a:ext>
            </a:extLst>
          </p:cNvPr>
          <p:cNvSpPr/>
          <p:nvPr/>
        </p:nvSpPr>
        <p:spPr>
          <a:xfrm>
            <a:off x="1003409" y="5416078"/>
            <a:ext cx="1573706" cy="1482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House of Representatives</a:t>
            </a:r>
          </a:p>
        </p:txBody>
      </p:sp>
      <p:sp>
        <p:nvSpPr>
          <p:cNvPr id="166" name="Rounded Rectangle 165">
            <a:extLst>
              <a:ext uri="{FF2B5EF4-FFF2-40B4-BE49-F238E27FC236}">
                <a16:creationId xmlns:a16="http://schemas.microsoft.com/office/drawing/2014/main" id="{90D85276-FBC7-A44C-9543-98D5BC129FD9}"/>
              </a:ext>
            </a:extLst>
          </p:cNvPr>
          <p:cNvSpPr/>
          <p:nvPr/>
        </p:nvSpPr>
        <p:spPr>
          <a:xfrm>
            <a:off x="1428990" y="5817936"/>
            <a:ext cx="745847" cy="1482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Internet</a:t>
            </a:r>
          </a:p>
        </p:txBody>
      </p:sp>
      <p:sp>
        <p:nvSpPr>
          <p:cNvPr id="169" name="Freeform 168">
            <a:extLst>
              <a:ext uri="{FF2B5EF4-FFF2-40B4-BE49-F238E27FC236}">
                <a16:creationId xmlns:a16="http://schemas.microsoft.com/office/drawing/2014/main" id="{F4DD2A6E-1A62-534B-894C-5A375E7475BD}"/>
              </a:ext>
            </a:extLst>
          </p:cNvPr>
          <p:cNvSpPr/>
          <p:nvPr/>
        </p:nvSpPr>
        <p:spPr>
          <a:xfrm>
            <a:off x="4860708" y="2044315"/>
            <a:ext cx="3014622" cy="1661838"/>
          </a:xfrm>
          <a:custGeom>
            <a:avLst/>
            <a:gdLst>
              <a:gd name="connsiteX0" fmla="*/ 1222398 w 3014622"/>
              <a:gd name="connsiteY0" fmla="*/ 1397204 h 1661838"/>
              <a:gd name="connsiteX1" fmla="*/ 542085 w 3014622"/>
              <a:gd name="connsiteY1" fmla="*/ 1638605 h 1661838"/>
              <a:gd name="connsiteX2" fmla="*/ 15390 w 3014622"/>
              <a:gd name="connsiteY2" fmla="*/ 1616660 h 1661838"/>
              <a:gd name="connsiteX3" fmla="*/ 307998 w 3014622"/>
              <a:gd name="connsiteY3" fmla="*/ 1324052 h 1661838"/>
              <a:gd name="connsiteX4" fmla="*/ 1917342 w 3014622"/>
              <a:gd name="connsiteY4" fmla="*/ 321869 h 1661838"/>
              <a:gd name="connsiteX5" fmla="*/ 3014622 w 3014622"/>
              <a:gd name="connsiteY5" fmla="*/ 0 h 1661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14622" h="1661838">
                <a:moveTo>
                  <a:pt x="1222398" y="1397204"/>
                </a:moveTo>
                <a:cubicBezTo>
                  <a:pt x="982825" y="1499616"/>
                  <a:pt x="743253" y="1602029"/>
                  <a:pt x="542085" y="1638605"/>
                </a:cubicBezTo>
                <a:cubicBezTo>
                  <a:pt x="340917" y="1675181"/>
                  <a:pt x="54405" y="1669086"/>
                  <a:pt x="15390" y="1616660"/>
                </a:cubicBezTo>
                <a:cubicBezTo>
                  <a:pt x="-23625" y="1564234"/>
                  <a:pt x="-8994" y="1539850"/>
                  <a:pt x="307998" y="1324052"/>
                </a:cubicBezTo>
                <a:cubicBezTo>
                  <a:pt x="624990" y="1108254"/>
                  <a:pt x="1466238" y="542544"/>
                  <a:pt x="1917342" y="321869"/>
                </a:cubicBezTo>
                <a:cubicBezTo>
                  <a:pt x="2368446" y="101194"/>
                  <a:pt x="2691534" y="50597"/>
                  <a:pt x="3014622" y="0"/>
                </a:cubicBezTo>
              </a:path>
            </a:pathLst>
          </a:custGeom>
          <a:noFill/>
          <a:ln w="6350"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7C1EF421-9770-6D4E-9386-375D10C73B00}"/>
              </a:ext>
            </a:extLst>
          </p:cNvPr>
          <p:cNvCxnSpPr>
            <a:cxnSpLocks/>
          </p:cNvCxnSpPr>
          <p:nvPr/>
        </p:nvCxnSpPr>
        <p:spPr>
          <a:xfrm rot="16200000" flipH="1">
            <a:off x="4884850" y="3671962"/>
            <a:ext cx="62727" cy="34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2C26D072-007D-3B48-B113-56BF09D24D0C}"/>
              </a:ext>
            </a:extLst>
          </p:cNvPr>
          <p:cNvSpPr txBox="1"/>
          <p:nvPr/>
        </p:nvSpPr>
        <p:spPr>
          <a:xfrm>
            <a:off x="3555471" y="116261"/>
            <a:ext cx="5759654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31750"/>
          </a:effectLst>
        </p:spPr>
        <p:txBody>
          <a:bodyPr wrap="none" rtlCol="0">
            <a:spAutoFit/>
          </a:bodyPr>
          <a:lstStyle/>
          <a:p>
            <a:r>
              <a:rPr lang="en-US" sz="2400" b="1" dirty="0"/>
              <a:t>ONTOLOGY: U.S. State of the Union Address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B92949DE-5AFD-0C40-8F94-0670D3368F3D}"/>
              </a:ext>
            </a:extLst>
          </p:cNvPr>
          <p:cNvSpPr/>
          <p:nvPr/>
        </p:nvSpPr>
        <p:spPr>
          <a:xfrm>
            <a:off x="5680455" y="4906090"/>
            <a:ext cx="1124793" cy="32368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Foremost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Topics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77D1624C-0423-4140-9BCE-C06430C95C56}"/>
              </a:ext>
            </a:extLst>
          </p:cNvPr>
          <p:cNvCxnSpPr>
            <a:cxnSpLocks/>
          </p:cNvCxnSpPr>
          <p:nvPr/>
        </p:nvCxnSpPr>
        <p:spPr>
          <a:xfrm rot="16200000">
            <a:off x="6511774" y="5755896"/>
            <a:ext cx="196855" cy="291658"/>
          </a:xfrm>
          <a:prstGeom prst="straightConnector1">
            <a:avLst/>
          </a:prstGeom>
          <a:noFill/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290FF2C5-BD9C-3640-B8BB-F3F39EDFB1D2}"/>
              </a:ext>
            </a:extLst>
          </p:cNvPr>
          <p:cNvCxnSpPr>
            <a:cxnSpLocks/>
          </p:cNvCxnSpPr>
          <p:nvPr/>
        </p:nvCxnSpPr>
        <p:spPr>
          <a:xfrm rot="16200000" flipH="1">
            <a:off x="6514119" y="5958883"/>
            <a:ext cx="192163" cy="274247"/>
          </a:xfrm>
          <a:prstGeom prst="straightConnector1">
            <a:avLst/>
          </a:prstGeom>
          <a:noFill/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4D5311A4-8F80-EE4F-AFB9-882696CBAF2B}"/>
              </a:ext>
            </a:extLst>
          </p:cNvPr>
          <p:cNvSpPr/>
          <p:nvPr/>
        </p:nvSpPr>
        <p:spPr>
          <a:xfrm>
            <a:off x="6881236" y="5921936"/>
            <a:ext cx="745847" cy="1482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Power</a:t>
            </a:r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492F667A-4D58-1240-B866-11F310A46C19}"/>
              </a:ext>
            </a:extLst>
          </p:cNvPr>
          <p:cNvSpPr/>
          <p:nvPr/>
        </p:nvSpPr>
        <p:spPr>
          <a:xfrm>
            <a:off x="6881236" y="5717184"/>
            <a:ext cx="745847" cy="1482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Peace</a:t>
            </a:r>
          </a:p>
        </p:txBody>
      </p: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CE760245-7D1A-A848-8C5C-67BECAA03A40}"/>
              </a:ext>
            </a:extLst>
          </p:cNvPr>
          <p:cNvSpPr/>
          <p:nvPr/>
        </p:nvSpPr>
        <p:spPr>
          <a:xfrm>
            <a:off x="6881235" y="6126688"/>
            <a:ext cx="745847" cy="1482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Interest</a:t>
            </a:r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C8DC1602-7F78-334F-B45C-F5E82990560E}"/>
              </a:ext>
            </a:extLst>
          </p:cNvPr>
          <p:cNvSpPr/>
          <p:nvPr/>
        </p:nvSpPr>
        <p:spPr>
          <a:xfrm>
            <a:off x="7692490" y="5921936"/>
            <a:ext cx="745847" cy="1482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Progress</a:t>
            </a:r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0668B550-3793-904C-9D80-C0006EBEE3A8}"/>
              </a:ext>
            </a:extLst>
          </p:cNvPr>
          <p:cNvSpPr/>
          <p:nvPr/>
        </p:nvSpPr>
        <p:spPr>
          <a:xfrm>
            <a:off x="7692490" y="5717184"/>
            <a:ext cx="745847" cy="1482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Security</a:t>
            </a:r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B0F3A6D2-98BD-424E-AA96-9ABD380A7078}"/>
              </a:ext>
            </a:extLst>
          </p:cNvPr>
          <p:cNvSpPr/>
          <p:nvPr/>
        </p:nvSpPr>
        <p:spPr>
          <a:xfrm>
            <a:off x="7692489" y="6126688"/>
            <a:ext cx="745847" cy="1482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Citizen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17040BC8-AC2A-C541-9861-154BD677CD60}"/>
              </a:ext>
            </a:extLst>
          </p:cNvPr>
          <p:cNvCxnSpPr>
            <a:cxnSpLocks/>
          </p:cNvCxnSpPr>
          <p:nvPr/>
        </p:nvCxnSpPr>
        <p:spPr>
          <a:xfrm>
            <a:off x="4780365" y="3817106"/>
            <a:ext cx="900090" cy="1065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752BA050-10B9-1F4E-BF6D-57E9CD9F2357}"/>
              </a:ext>
            </a:extLst>
          </p:cNvPr>
          <p:cNvSpPr txBox="1"/>
          <p:nvPr/>
        </p:nvSpPr>
        <p:spPr>
          <a:xfrm>
            <a:off x="5149784" y="4169501"/>
            <a:ext cx="7152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/>
              <a:t>incorporates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E2489F5-1D17-424E-AE1A-6D511873C151}"/>
              </a:ext>
            </a:extLst>
          </p:cNvPr>
          <p:cNvSpPr/>
          <p:nvPr/>
        </p:nvSpPr>
        <p:spPr>
          <a:xfrm>
            <a:off x="6844375" y="2182389"/>
            <a:ext cx="1367942" cy="2896819"/>
          </a:xfrm>
          <a:custGeom>
            <a:avLst/>
            <a:gdLst>
              <a:gd name="connsiteX0" fmla="*/ 0 w 1367942"/>
              <a:gd name="connsiteY0" fmla="*/ 2896819 h 2896819"/>
              <a:gd name="connsiteX1" fmla="*/ 665683 w 1367942"/>
              <a:gd name="connsiteY1" fmla="*/ 2406701 h 2896819"/>
              <a:gd name="connsiteX2" fmla="*/ 987552 w 1367942"/>
              <a:gd name="connsiteY2" fmla="*/ 1419149 h 2896819"/>
              <a:gd name="connsiteX3" fmla="*/ 797356 w 1367942"/>
              <a:gd name="connsiteY3" fmla="*/ 636422 h 2896819"/>
              <a:gd name="connsiteX4" fmla="*/ 943660 w 1367942"/>
              <a:gd name="connsiteY4" fmla="*/ 321869 h 2896819"/>
              <a:gd name="connsiteX5" fmla="*/ 1367942 w 1367942"/>
              <a:gd name="connsiteY5" fmla="*/ 0 h 2896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7942" h="2896819">
                <a:moveTo>
                  <a:pt x="0" y="2896819"/>
                </a:moveTo>
                <a:cubicBezTo>
                  <a:pt x="250545" y="2774899"/>
                  <a:pt x="501091" y="2652979"/>
                  <a:pt x="665683" y="2406701"/>
                </a:cubicBezTo>
                <a:cubicBezTo>
                  <a:pt x="830275" y="2160423"/>
                  <a:pt x="965607" y="1714195"/>
                  <a:pt x="987552" y="1419149"/>
                </a:cubicBezTo>
                <a:cubicBezTo>
                  <a:pt x="1009497" y="1124103"/>
                  <a:pt x="804671" y="819302"/>
                  <a:pt x="797356" y="636422"/>
                </a:cubicBezTo>
                <a:cubicBezTo>
                  <a:pt x="790041" y="453542"/>
                  <a:pt x="848562" y="427939"/>
                  <a:pt x="943660" y="321869"/>
                </a:cubicBezTo>
                <a:cubicBezTo>
                  <a:pt x="1038758" y="215799"/>
                  <a:pt x="1203350" y="107899"/>
                  <a:pt x="1367942" y="0"/>
                </a:cubicBezTo>
              </a:path>
            </a:pathLst>
          </a:custGeom>
          <a:noFill/>
          <a:ln w="6350"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A77FA33-7E77-BE4A-8EBE-35F2C238E35D}"/>
              </a:ext>
            </a:extLst>
          </p:cNvPr>
          <p:cNvSpPr txBox="1"/>
          <p:nvPr/>
        </p:nvSpPr>
        <p:spPr>
          <a:xfrm>
            <a:off x="7603703" y="4173842"/>
            <a:ext cx="466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/>
              <a:t>as</a:t>
            </a:r>
          </a:p>
          <a:p>
            <a:pPr algn="ctr"/>
            <a:r>
              <a:rPr lang="en-US" sz="800" dirty="0"/>
              <a:t>part of</a:t>
            </a:r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19861F16-7734-8E45-A79D-7606C8D0A06E}"/>
              </a:ext>
            </a:extLst>
          </p:cNvPr>
          <p:cNvCxnSpPr>
            <a:stCxn id="78" idx="2"/>
          </p:cNvCxnSpPr>
          <p:nvPr/>
        </p:nvCxnSpPr>
        <p:spPr>
          <a:xfrm rot="16200000" flipH="1">
            <a:off x="6114641" y="5357981"/>
            <a:ext cx="770155" cy="513733"/>
          </a:xfrm>
          <a:prstGeom prst="bentConnector3">
            <a:avLst>
              <a:gd name="adj1" fmla="val 1003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B1421A38-AFC8-1D4D-B1C5-792A42AE444D}"/>
              </a:ext>
            </a:extLst>
          </p:cNvPr>
          <p:cNvSpPr txBox="1"/>
          <p:nvPr/>
        </p:nvSpPr>
        <p:spPr>
          <a:xfrm>
            <a:off x="6276602" y="5549612"/>
            <a:ext cx="3770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/>
              <a:t>such</a:t>
            </a:r>
          </a:p>
          <a:p>
            <a:pPr algn="ctr"/>
            <a:r>
              <a:rPr lang="en-US" sz="800" dirty="0"/>
              <a:t>as</a:t>
            </a:r>
          </a:p>
        </p:txBody>
      </p:sp>
      <p:sp>
        <p:nvSpPr>
          <p:cNvPr id="102" name="Rounded Rectangle 101">
            <a:extLst>
              <a:ext uri="{FF2B5EF4-FFF2-40B4-BE49-F238E27FC236}">
                <a16:creationId xmlns:a16="http://schemas.microsoft.com/office/drawing/2014/main" id="{E0172FFB-4BAA-E44B-945A-75D99BB12045}"/>
              </a:ext>
            </a:extLst>
          </p:cNvPr>
          <p:cNvSpPr/>
          <p:nvPr/>
        </p:nvSpPr>
        <p:spPr>
          <a:xfrm>
            <a:off x="8495567" y="5921936"/>
            <a:ext cx="745847" cy="1482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Economy</a:t>
            </a:r>
          </a:p>
        </p:txBody>
      </p: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C5C8CAE9-95A6-1B40-87C2-4BB8E9760D08}"/>
              </a:ext>
            </a:extLst>
          </p:cNvPr>
          <p:cNvSpPr/>
          <p:nvPr/>
        </p:nvSpPr>
        <p:spPr>
          <a:xfrm>
            <a:off x="8495567" y="5717184"/>
            <a:ext cx="745847" cy="1482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Present</a:t>
            </a: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052A4664-569F-DD43-B842-AD61C0A005AF}"/>
              </a:ext>
            </a:extLst>
          </p:cNvPr>
          <p:cNvSpPr/>
          <p:nvPr/>
        </p:nvSpPr>
        <p:spPr>
          <a:xfrm>
            <a:off x="8495566" y="6126688"/>
            <a:ext cx="745847" cy="1482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Force</a:t>
            </a:r>
          </a:p>
        </p:txBody>
      </p:sp>
      <p:sp>
        <p:nvSpPr>
          <p:cNvPr id="105" name="Rounded Rectangle 104">
            <a:extLst>
              <a:ext uri="{FF2B5EF4-FFF2-40B4-BE49-F238E27FC236}">
                <a16:creationId xmlns:a16="http://schemas.microsoft.com/office/drawing/2014/main" id="{E29132A6-CCE6-1C45-B6F4-16E70D934FB1}"/>
              </a:ext>
            </a:extLst>
          </p:cNvPr>
          <p:cNvSpPr/>
          <p:nvPr/>
        </p:nvSpPr>
        <p:spPr>
          <a:xfrm>
            <a:off x="9306821" y="5921936"/>
            <a:ext cx="745847" cy="1482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Million</a:t>
            </a:r>
          </a:p>
        </p:txBody>
      </p: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0585954B-6110-5946-87A8-71101E4B594C}"/>
              </a:ext>
            </a:extLst>
          </p:cNvPr>
          <p:cNvSpPr/>
          <p:nvPr/>
        </p:nvSpPr>
        <p:spPr>
          <a:xfrm>
            <a:off x="9306821" y="5717184"/>
            <a:ext cx="745847" cy="1482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Future</a:t>
            </a:r>
          </a:p>
        </p:txBody>
      </p: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7B47AA49-C986-6342-846D-EFC61C74843C}"/>
              </a:ext>
            </a:extLst>
          </p:cNvPr>
          <p:cNvSpPr/>
          <p:nvPr/>
        </p:nvSpPr>
        <p:spPr>
          <a:xfrm>
            <a:off x="9306820" y="6126688"/>
            <a:ext cx="745847" cy="1482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Military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1484824-0874-794A-B290-31CCC05DE187}"/>
              </a:ext>
            </a:extLst>
          </p:cNvPr>
          <p:cNvSpPr txBox="1"/>
          <p:nvPr/>
        </p:nvSpPr>
        <p:spPr>
          <a:xfrm>
            <a:off x="10942524" y="5768181"/>
            <a:ext cx="466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/>
              <a:t>to</a:t>
            </a:r>
          </a:p>
          <a:p>
            <a:pPr algn="ctr"/>
            <a:r>
              <a:rPr lang="en-US" sz="800" dirty="0"/>
              <a:t>inform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E9216734-C193-9243-851C-6DA63ABBD533}"/>
              </a:ext>
            </a:extLst>
          </p:cNvPr>
          <p:cNvCxnSpPr>
            <a:cxnSpLocks/>
          </p:cNvCxnSpPr>
          <p:nvPr/>
        </p:nvCxnSpPr>
        <p:spPr>
          <a:xfrm flipH="1">
            <a:off x="10111789" y="5996067"/>
            <a:ext cx="499426" cy="212538"/>
          </a:xfrm>
          <a:prstGeom prst="straightConnector1">
            <a:avLst/>
          </a:prstGeom>
          <a:noFill/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07A9B7F8-1743-A440-85CC-300FEB5FC697}"/>
              </a:ext>
            </a:extLst>
          </p:cNvPr>
          <p:cNvCxnSpPr>
            <a:cxnSpLocks/>
          </p:cNvCxnSpPr>
          <p:nvPr/>
        </p:nvCxnSpPr>
        <p:spPr>
          <a:xfrm flipH="1" flipV="1">
            <a:off x="10116940" y="5811178"/>
            <a:ext cx="494275" cy="184889"/>
          </a:xfrm>
          <a:prstGeom prst="straightConnector1">
            <a:avLst/>
          </a:prstGeom>
          <a:noFill/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9AB6374E-6C57-B04D-8101-584AF345A3F0}"/>
              </a:ext>
            </a:extLst>
          </p:cNvPr>
          <p:cNvCxnSpPr>
            <a:cxnSpLocks/>
          </p:cNvCxnSpPr>
          <p:nvPr/>
        </p:nvCxnSpPr>
        <p:spPr>
          <a:xfrm rot="10800000" flipV="1">
            <a:off x="4860708" y="5996066"/>
            <a:ext cx="5277100" cy="413095"/>
          </a:xfrm>
          <a:prstGeom prst="bentConnector3">
            <a:avLst>
              <a:gd name="adj1" fmla="val -13905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1F411054-4B21-0D4E-9814-61EBD9BB9B80}"/>
              </a:ext>
            </a:extLst>
          </p:cNvPr>
          <p:cNvCxnSpPr>
            <a:cxnSpLocks/>
          </p:cNvCxnSpPr>
          <p:nvPr/>
        </p:nvCxnSpPr>
        <p:spPr>
          <a:xfrm rot="16200000" flipV="1">
            <a:off x="9747958" y="4873217"/>
            <a:ext cx="1512702" cy="733002"/>
          </a:xfrm>
          <a:prstGeom prst="bentConnector3">
            <a:avLst>
              <a:gd name="adj1" fmla="val 99809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1791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117</Words>
  <Application>Microsoft Macintosh PowerPoint</Application>
  <PresentationFormat>Widescreen</PresentationFormat>
  <Paragraphs>68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mitchellthompson12@gmail.com</dc:creator>
  <cp:lastModifiedBy>mitchellthompson12@gmail.com</cp:lastModifiedBy>
  <cp:revision>17</cp:revision>
  <dcterms:created xsi:type="dcterms:W3CDTF">2020-03-07T01:40:04Z</dcterms:created>
  <dcterms:modified xsi:type="dcterms:W3CDTF">2020-03-07T18:57:20Z</dcterms:modified>
</cp:coreProperties>
</file>