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Scout IT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Kriti Sen Sharma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3300" y="1504950"/>
            <a:ext cx="3326489" cy="674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8600" y="1504950"/>
            <a:ext cx="3316242" cy="674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6600" y="1496431"/>
            <a:ext cx="3316242" cy="6760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9615" y="1505440"/>
            <a:ext cx="3316242" cy="674272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473927" y="7645399"/>
            <a:ext cx="2349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Global projection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3414085" y="7645399"/>
            <a:ext cx="27934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Truncated projection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7344152" y="7645399"/>
            <a:ext cx="175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Edge-Gauss</a:t>
            </a:r>
          </a:p>
        </p:txBody>
      </p:sp>
      <p:sp>
        <p:nvSpPr>
          <p:cNvPr id="129" name="Shape 129"/>
          <p:cNvSpPr/>
          <p:nvPr/>
        </p:nvSpPr>
        <p:spPr>
          <a:xfrm>
            <a:off x="10963536" y="7645399"/>
            <a:ext cx="11860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Scout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6650" y="1257300"/>
            <a:ext cx="6515100" cy="651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4718138" y="6870700"/>
            <a:ext cx="44321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>
                <a:solidFill>
                  <a:srgbClr val="FFFFFF"/>
                </a:solidFill>
              </a:defRPr>
            </a:pPr>
            <a:r>
              <a:t>Convex hull of phantom</a:t>
            </a:r>
          </a:p>
          <a:p>
            <a:pPr>
              <a:defRPr sz="2300">
                <a:solidFill>
                  <a:srgbClr val="FFFFFF"/>
                </a:solidFill>
              </a:defRPr>
            </a:pPr>
            <a:r>
              <a:t>- Convex hull of estimated ellipse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50" y="387350"/>
            <a:ext cx="8699500" cy="868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3735336" y="4140199"/>
            <a:ext cx="1266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Phantom</a:t>
            </a:r>
          </a:p>
        </p:txBody>
      </p:sp>
      <p:sp>
        <p:nvSpPr>
          <p:cNvPr id="136" name="Shape 136"/>
          <p:cNvSpPr/>
          <p:nvPr/>
        </p:nvSpPr>
        <p:spPr>
          <a:xfrm>
            <a:off x="7369702" y="4140199"/>
            <a:ext cx="25325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Fan-beam (global)</a:t>
            </a:r>
          </a:p>
        </p:txBody>
      </p:sp>
      <p:sp>
        <p:nvSpPr>
          <p:cNvPr id="137" name="Shape 137"/>
          <p:cNvSpPr/>
          <p:nvPr/>
        </p:nvSpPr>
        <p:spPr>
          <a:xfrm>
            <a:off x="3415817" y="8534399"/>
            <a:ext cx="1753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Edge-Gauss</a:t>
            </a:r>
          </a:p>
        </p:txBody>
      </p:sp>
      <p:sp>
        <p:nvSpPr>
          <p:cNvPr id="138" name="Shape 138"/>
          <p:cNvSpPr/>
          <p:nvPr/>
        </p:nvSpPr>
        <p:spPr>
          <a:xfrm>
            <a:off x="7966792" y="8534399"/>
            <a:ext cx="11860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Scout IT</a:t>
            </a:r>
          </a:p>
        </p:txBody>
      </p:sp>
      <p:sp>
        <p:nvSpPr>
          <p:cNvPr id="139" name="Shape 139"/>
          <p:cNvSpPr/>
          <p:nvPr/>
        </p:nvSpPr>
        <p:spPr>
          <a:xfrm>
            <a:off x="3162300" y="6045200"/>
            <a:ext cx="2260600" cy="0"/>
          </a:xfrm>
          <a:prstGeom prst="line">
            <a:avLst/>
          </a:prstGeom>
          <a:ln w="12700">
            <a:solidFill>
              <a:srgbClr val="1A931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17750" y="376766"/>
            <a:ext cx="4431990" cy="443199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4718138" y="6870700"/>
            <a:ext cx="44321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>
                <a:solidFill>
                  <a:srgbClr val="FFFFFF"/>
                </a:solidFill>
              </a:defRPr>
            </a:pPr>
            <a:r>
              <a:t>Convex hull of phantom</a:t>
            </a:r>
          </a:p>
          <a:p>
            <a:pPr>
              <a:defRPr sz="2300">
                <a:solidFill>
                  <a:srgbClr val="FFFFFF"/>
                </a:solidFill>
              </a:defRPr>
            </a:pPr>
            <a:r>
              <a:t>- Convex hull of estimated ellipse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50" y="387350"/>
            <a:ext cx="8699500" cy="868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3735336" y="4140199"/>
            <a:ext cx="1266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Phantom</a:t>
            </a:r>
          </a:p>
        </p:txBody>
      </p:sp>
      <p:sp>
        <p:nvSpPr>
          <p:cNvPr id="145" name="Shape 145"/>
          <p:cNvSpPr/>
          <p:nvPr/>
        </p:nvSpPr>
        <p:spPr>
          <a:xfrm>
            <a:off x="7369702" y="4140199"/>
            <a:ext cx="25325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Fan-beam (global)</a:t>
            </a:r>
          </a:p>
        </p:txBody>
      </p:sp>
      <p:sp>
        <p:nvSpPr>
          <p:cNvPr id="146" name="Shape 146"/>
          <p:cNvSpPr/>
          <p:nvPr/>
        </p:nvSpPr>
        <p:spPr>
          <a:xfrm>
            <a:off x="3415817" y="8534399"/>
            <a:ext cx="1753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Edge-Gauss</a:t>
            </a:r>
          </a:p>
        </p:txBody>
      </p:sp>
      <p:sp>
        <p:nvSpPr>
          <p:cNvPr id="147" name="Shape 147"/>
          <p:cNvSpPr/>
          <p:nvPr/>
        </p:nvSpPr>
        <p:spPr>
          <a:xfrm>
            <a:off x="7966792" y="8534399"/>
            <a:ext cx="11860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Scout IT</a:t>
            </a:r>
          </a:p>
        </p:txBody>
      </p:sp>
      <p:sp>
        <p:nvSpPr>
          <p:cNvPr id="148" name="Shape 148"/>
          <p:cNvSpPr/>
          <p:nvPr/>
        </p:nvSpPr>
        <p:spPr>
          <a:xfrm>
            <a:off x="3162300" y="6045200"/>
            <a:ext cx="2260600" cy="0"/>
          </a:xfrm>
          <a:prstGeom prst="line">
            <a:avLst/>
          </a:prstGeom>
          <a:ln w="12700">
            <a:solidFill>
              <a:srgbClr val="1A931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850" y="2565400"/>
            <a:ext cx="11087100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50" y="1212850"/>
            <a:ext cx="8648700" cy="7327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10382567" y="1168400"/>
            <a:ext cx="11550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AP orig</a:t>
            </a:r>
          </a:p>
        </p:txBody>
      </p:sp>
      <p:sp>
        <p:nvSpPr>
          <p:cNvPr id="154" name="Shape 154"/>
          <p:cNvSpPr/>
          <p:nvPr/>
        </p:nvSpPr>
        <p:spPr>
          <a:xfrm>
            <a:off x="10338435" y="1498600"/>
            <a:ext cx="12433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AP mod</a:t>
            </a:r>
          </a:p>
        </p:txBody>
      </p:sp>
      <p:sp>
        <p:nvSpPr>
          <p:cNvPr id="155" name="Shape 155"/>
          <p:cNvSpPr/>
          <p:nvPr/>
        </p:nvSpPr>
        <p:spPr>
          <a:xfrm>
            <a:off x="10390346" y="1803400"/>
            <a:ext cx="55530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