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CEA81-79F1-4302-AB26-84136598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914E0B-201B-4912-82CA-2D9E616A9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72EFD-E949-4614-AD40-9A4106B8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2A416-14C2-4BA2-B65D-7AF2379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1E0C7-3932-4A18-B001-13CC6AB8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5BBF-4711-47A0-9417-E855396F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E9989-7B15-4B01-A4CF-CA9440F1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EDC38-FE69-44FA-AC19-8D3D9F2E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A8D0E-DC37-4AE1-8042-C1F7EF5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4D49E-0A5B-47AB-86FD-AF9F446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B1D293-DEA6-4E7A-91C8-5EDA99D90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A317AC-1947-4A61-9659-070338F2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F8B72-92BB-4429-8248-1B87A7D2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4644F-B906-4514-8288-D57745A3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8C27B-FAA4-48AF-8DFD-519E9C1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9AF0-89DC-4E91-8D95-2A94F4E1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3E575-6564-413F-A8FD-ED8435D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0D26B-FD1A-4CB3-82AF-BFEF61DC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364F5-2D5E-4E45-9723-29FB0D8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270B2-6214-43AD-8327-68A59E3C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53AD8-6C1F-4E82-BD04-90F0B31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177BE-7F75-4B63-8C6A-41A5E371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1533F-D3B9-4291-BB81-32B05E7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9DEF2-539C-4A4D-8510-B27D5060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88DBD-DD3D-40E9-AF0F-B05AD671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7A7A-FDC8-4E99-9921-D36ED636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7C024-9982-4BFF-817E-90E76408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BA56FB-2039-4D4F-AA0C-D0B96916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2E92A-CC00-4A81-87A0-FD64AF44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0A72E8-9DD6-4870-8BA2-D22C1F71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6C0ADD-71EF-4FE7-992C-7B43C4A7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44A9D-43F7-4DA8-B3A4-EF50639B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AC302-945D-4669-A057-360CF711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CDCEEC-53A8-4F45-9614-6C32B93F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47E226-E9D6-49B8-80B2-08B277673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3DD11-0E06-4D27-A064-B6869947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31D2AB-F1DF-419D-B01A-54175147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D1134B-D250-4BBF-9BFC-6F89B0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17B993-EE9B-4531-9739-FC6830E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C4CE-00DD-4D70-915D-99EE9C4F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B2AB44-B3DF-47A4-A991-9C504353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FB136B-C186-4044-A94F-3D1F7AF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7F7E7-1904-49C3-9771-A0559FBB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30B0E-28FD-4B01-B0F5-930D9819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9DCED-3B95-4CD9-93CC-B322BF26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8FC08-0D8A-4167-94F5-4882BFAE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1B1B-E420-45C1-8513-D4CB4C42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3B524-DDD4-4995-9659-2101F484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C2AD6-1453-4EE6-8103-887DC4DC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DE294-7326-4E78-B915-EE670F3D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BCDF4-2211-434F-B252-CDA8DD8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FBFB5-D4BB-4C68-99D1-600449C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13D3-0B0B-4AF4-AC86-09A9FD44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AD6FD3-17F3-414F-9D84-ADC49A2B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677DF-B3D8-442C-BB68-78BC0B116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B5BB6-3AD8-47DE-8D64-76D6FC83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BF06EC-E18A-416C-A84E-9202B52B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A16D4C-6250-430F-8A82-812D244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2ED65-20C5-44F3-AABB-DFEFD542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668AD-B19C-412B-9892-4DEF4764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8ED83E-DED6-44B9-BC2B-CCA2727A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1706-C601-41D1-962F-A5F4BD46A10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090B4-0E56-420D-A3D9-473E75D65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0FF3C-54D9-4FF0-969D-646737E9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DE33-4583-4C65-B1E5-1D7F4C936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F332-7ECD-4630-96D0-45D006CEE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CAOS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9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192FF-73CF-4193-AAB2-260EEF9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alignment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1E23F6-87A3-4FDD-9FAE-D2B9BE3D83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6" y="1690689"/>
            <a:ext cx="5069088" cy="4241482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E89A9BB6-75D2-4EB1-B97F-A0B03EF54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Blocks that have lengths divisible to machine word length are more convenient for CPU</a:t>
            </a:r>
          </a:p>
          <a:p>
            <a:r>
              <a:rPr lang="en-US" dirty="0"/>
              <a:t>Fields in structs (and classes) aligned to borders</a:t>
            </a:r>
          </a:p>
        </p:txBody>
      </p:sp>
    </p:spTree>
    <p:extLst>
      <p:ext uri="{BB962C8B-B14F-4D97-AF65-F5344CB8AC3E}">
        <p14:creationId xmlns:p14="http://schemas.microsoft.com/office/powerpoint/2010/main" val="39616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7D68A-EA6C-448C-A0C4-97075C7C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BE3C09-768B-4722-8E52-49FC3426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  <a:p>
            <a:r>
              <a:rPr lang="en-US" dirty="0"/>
              <a:t>Signed integers – no standard in C, however most processor use two’s complement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6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AAB30B3-FA87-4158-A0C7-7FF44DE8C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84703"/>
              </p:ext>
            </p:extLst>
          </p:nvPr>
        </p:nvGraphicFramePr>
        <p:xfrm>
          <a:off x="429370" y="1176793"/>
          <a:ext cx="11378317" cy="3986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108">
                  <a:extLst>
                    <a:ext uri="{9D8B030D-6E8A-4147-A177-3AD203B41FA5}">
                      <a16:colId xmlns:a16="http://schemas.microsoft.com/office/drawing/2014/main" val="1409979769"/>
                    </a:ext>
                  </a:extLst>
                </a:gridCol>
                <a:gridCol w="2731108">
                  <a:extLst>
                    <a:ext uri="{9D8B030D-6E8A-4147-A177-3AD203B41FA5}">
                      <a16:colId xmlns:a16="http://schemas.microsoft.com/office/drawing/2014/main" val="5317344"/>
                    </a:ext>
                  </a:extLst>
                </a:gridCol>
                <a:gridCol w="2731108">
                  <a:extLst>
                    <a:ext uri="{9D8B030D-6E8A-4147-A177-3AD203B41FA5}">
                      <a16:colId xmlns:a16="http://schemas.microsoft.com/office/drawing/2014/main" val="3366494945"/>
                    </a:ext>
                  </a:extLst>
                </a:gridCol>
                <a:gridCol w="3184993">
                  <a:extLst>
                    <a:ext uri="{9D8B030D-6E8A-4147-A177-3AD203B41FA5}">
                      <a16:colId xmlns:a16="http://schemas.microsoft.com/office/drawing/2014/main" val="2107110230"/>
                    </a:ext>
                  </a:extLst>
                </a:gridCol>
              </a:tblGrid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Unsigned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Direct encoding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Complement encoding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40609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29509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47083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43121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375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20193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36618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4322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8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2C840-9FBA-4759-86D5-114C1F74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err="1"/>
              <a:t>oveflow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5136C-7BB0-4A58-867F-E4634899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+ Y – sum(X, Y) =: C &gt; 0 -overflow</a:t>
            </a:r>
          </a:p>
          <a:p>
            <a:r>
              <a:rPr lang="en-US" dirty="0"/>
              <a:t>C = 0 </a:t>
            </a:r>
            <a:r>
              <a:rPr lang="en-US" dirty="0" err="1"/>
              <a:t>iff</a:t>
            </a:r>
            <a:r>
              <a:rPr lang="en-US" dirty="0"/>
              <a:t> sum(X, Y) &gt; X &amp;&amp; sum(X, Y) &gt; Y</a:t>
            </a:r>
          </a:p>
          <a:p>
            <a:pPr marL="0" indent="0">
              <a:buNone/>
            </a:pPr>
            <a:r>
              <a:rPr lang="en-US" dirty="0"/>
              <a:t>CPU can catch overflow (OF)</a:t>
            </a:r>
          </a:p>
          <a:p>
            <a:pPr marL="0" indent="0">
              <a:buNone/>
            </a:pPr>
            <a:r>
              <a:rPr lang="en-US" dirty="0"/>
              <a:t>However C can’t check it explicitly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89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DCE6-A9C1-40A0-BCC3-1D9E937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761B2-F1A2-4B71-9F64-4F7349EC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– 7 bit for Latin</a:t>
            </a:r>
          </a:p>
          <a:p>
            <a:r>
              <a:rPr lang="en-US" dirty="0"/>
              <a:t>[128, 255] for national characters</a:t>
            </a:r>
          </a:p>
          <a:p>
            <a:r>
              <a:rPr lang="en-US" dirty="0"/>
              <a:t>Universal UTF8 encoding with variable code length</a:t>
            </a:r>
          </a:p>
          <a:p>
            <a:r>
              <a:rPr lang="en-US" dirty="0"/>
              <a:t>2 or 4 bytes per symbol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59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44B0-42DD-4442-B8B7-9E42380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7 utf8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909B6-FAF7-40F7-8F57-5633D4DA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0x00000000 - 0x0000007F: 0xxxxxxx</a:t>
            </a:r>
          </a:p>
          <a:p>
            <a:r>
              <a:rPr lang="en-US" dirty="0"/>
              <a:t>0x00000080 - 0x000007FF: 110xxxxx 10xxxxxx</a:t>
            </a:r>
          </a:p>
          <a:p>
            <a:r>
              <a:rPr lang="en-US" dirty="0"/>
              <a:t>0x00000800 - 0x0000FFFF: 1110xxxx 10xxxxxx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0x00010000 - 0x001FFFFF: 11110xxx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0x00200000 - 0x03FFFFFF: 111110xx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0x04000000 - 0x7FFFFFFF: 1111110x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6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616D2-7E09-4D10-97F5-C2F72B2C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wchar_t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4C1D8-ACE1-4647-8534-7D9E637A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sizeof</a:t>
            </a:r>
            <a:r>
              <a:rPr lang="ru-RU" dirty="0"/>
              <a:t>(</a:t>
            </a:r>
            <a:r>
              <a:rPr lang="ru-RU" dirty="0" err="1"/>
              <a:t>wchar_t</a:t>
            </a:r>
            <a:r>
              <a:rPr lang="ru-RU" dirty="0"/>
              <a:t>)==4 </a:t>
            </a:r>
            <a:r>
              <a:rPr lang="en-US" dirty="0"/>
              <a:t>(</a:t>
            </a:r>
            <a:r>
              <a:rPr lang="ru-RU" dirty="0" err="1"/>
              <a:t>Unix</a:t>
            </a:r>
            <a:r>
              <a:rPr lang="ru-RU" dirty="0"/>
              <a:t>) </a:t>
            </a:r>
            <a:r>
              <a:rPr lang="en-US" dirty="0"/>
              <a:t>or</a:t>
            </a:r>
            <a:r>
              <a:rPr lang="ru-RU" dirty="0"/>
              <a:t> 2 (MSVC) </a:t>
            </a:r>
            <a:endParaRPr lang="en-US" dirty="0"/>
          </a:p>
          <a:p>
            <a:r>
              <a:rPr lang="ru-RU" dirty="0" err="1"/>
              <a:t>wchar_t</a:t>
            </a:r>
            <a:r>
              <a:rPr lang="ru-RU" dirty="0"/>
              <a:t> </a:t>
            </a:r>
            <a:r>
              <a:rPr lang="en-US" dirty="0"/>
              <a:t>usage guarantees correct [] indexing</a:t>
            </a:r>
          </a:p>
          <a:p>
            <a:r>
              <a:rPr lang="en-US" dirty="0"/>
              <a:t>Utf8 is good only for sequential 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4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D0A1D-9DC9-4C59-BCBB-F4C1961F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representation (IEEE 754)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19865-02C9-40B3-B733-D2480E08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14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EB154-0A90-4151-BEA5-3550AED1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signal -&gt; Digital signal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B00A45-36DF-42FB-9DFE-3974DEB1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2" y="1668752"/>
            <a:ext cx="7146759" cy="51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6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8C98C9-F6B4-4896-980A-7D075932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states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019B6F-95A6-4BAE-901E-5CB978121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1690688"/>
            <a:ext cx="3145638" cy="5062648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795CEE09-2C33-492F-9EDE-25AB93D3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6340" y="1825625"/>
            <a:ext cx="6347460" cy="4351338"/>
          </a:xfrm>
        </p:spPr>
        <p:txBody>
          <a:bodyPr/>
          <a:lstStyle/>
          <a:p>
            <a:r>
              <a:rPr lang="en-US" dirty="0"/>
              <a:t>“0” – voltage &lt; threshold_0 (~0.7 V)</a:t>
            </a:r>
          </a:p>
          <a:p>
            <a:r>
              <a:rPr lang="en-US" dirty="0"/>
              <a:t>“1” – voltage &gt; threshold_1 (~2 V)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High impedance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1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3DB19-D6E1-4BA0-B8C5-7063D6BD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organization</a:t>
            </a:r>
            <a:endParaRPr lang="ru-RU" dirty="0"/>
          </a:p>
        </p:txBody>
      </p:sp>
      <p:pic>
        <p:nvPicPr>
          <p:cNvPr id="7" name="Объект 6" descr="Изображение выглядит как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301CCF84-2E1A-4E69-B744-A0D01611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2707005" y="1545731"/>
            <a:ext cx="6777990" cy="5312269"/>
          </a:xfrm>
        </p:spPr>
      </p:pic>
    </p:spTree>
    <p:extLst>
      <p:ext uri="{BB962C8B-B14F-4D97-AF65-F5344CB8AC3E}">
        <p14:creationId xmlns:p14="http://schemas.microsoft.com/office/powerpoint/2010/main" val="280776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ABF7F-A04F-4AE3-9D14-3599AA59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8080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5030F02-8F7B-4699-AAA5-1AFF190B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94" y="1544796"/>
            <a:ext cx="6857790" cy="5046403"/>
          </a:xfrm>
        </p:spPr>
      </p:pic>
    </p:spTree>
    <p:extLst>
      <p:ext uri="{BB962C8B-B14F-4D97-AF65-F5344CB8AC3E}">
        <p14:creationId xmlns:p14="http://schemas.microsoft.com/office/powerpoint/2010/main" val="22748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AEB9F-BC8D-4DD9-8523-CCB2CC32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8085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AC1A083-890D-480B-A8CE-DB482398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80" y="1275991"/>
            <a:ext cx="6394851" cy="5475000"/>
          </a:xfrm>
        </p:spPr>
      </p:pic>
    </p:spTree>
    <p:extLst>
      <p:ext uri="{BB962C8B-B14F-4D97-AF65-F5344CB8AC3E}">
        <p14:creationId xmlns:p14="http://schemas.microsoft.com/office/powerpoint/2010/main" val="312487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4BF42-7795-4558-A881-D5F01E56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3DDC5-FA7B-41DE-B868-A239478D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architecture  – same address space for instructions and data (Almost every processor)</a:t>
            </a:r>
          </a:p>
          <a:p>
            <a:r>
              <a:rPr lang="en-US" dirty="0"/>
              <a:t>Harvard architecture – separate address space for instructions and data (microcontrollers)</a:t>
            </a:r>
          </a:p>
          <a:p>
            <a:r>
              <a:rPr lang="en-US" dirty="0"/>
              <a:t>Modified Harvard architecture – less separated memory, but still concurrent buses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D0F19-D029-4139-82DD-C5DDE0A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ABD70-0AE1-4659-9F13-667EADD1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byte – minimal addressable memory unit</a:t>
            </a:r>
          </a:p>
          <a:p>
            <a:r>
              <a:rPr lang="en-US" dirty="0"/>
              <a:t>CPU can read 1 machine word per clock tick</a:t>
            </a:r>
          </a:p>
          <a:p>
            <a:r>
              <a:rPr lang="en-US" dirty="0"/>
              <a:t>Bit order depends on processor</a:t>
            </a:r>
          </a:p>
          <a:p>
            <a:r>
              <a:rPr lang="en-US" dirty="0"/>
              <a:t>Byte order (inside a word) also depends on processor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1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E10DC-96F6-4474-BC28-C0DAE46A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vs 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4AD5D-DF1B-4C75-92AD-771BC51C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BigEndian</a:t>
            </a:r>
            <a:r>
              <a:rPr lang="en-US" dirty="0"/>
              <a:t> – natural order of bytes: most significant bytes first. (Standard for networking)</a:t>
            </a:r>
          </a:p>
          <a:p>
            <a:r>
              <a:rPr lang="en-US" dirty="0" err="1"/>
              <a:t>LittleEndian</a:t>
            </a:r>
            <a:r>
              <a:rPr lang="en-US" dirty="0"/>
              <a:t> – byte order in x86: less significant bytes first. Common for x86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A0AE6-8D82-44F0-888A-BE807484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311162"/>
            <a:ext cx="3451860" cy="3082018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D8155EC2-79DB-4297-AFCA-68E0A2907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0" y="3423421"/>
            <a:ext cx="3326130" cy="29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01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418</Words>
  <Application>Microsoft Office PowerPoint</Application>
  <PresentationFormat>Широкоэкранный</PresentationFormat>
  <Paragraphs>87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Data representation</vt:lpstr>
      <vt:lpstr>Analog signal -&gt; Digital signal</vt:lpstr>
      <vt:lpstr>Inputs/Outputs states</vt:lpstr>
      <vt:lpstr>PC organization</vt:lpstr>
      <vt:lpstr>Intel 8080</vt:lpstr>
      <vt:lpstr>Intel 8085</vt:lpstr>
      <vt:lpstr>System architecture</vt:lpstr>
      <vt:lpstr>Data encoding</vt:lpstr>
      <vt:lpstr>BE vs LE</vt:lpstr>
      <vt:lpstr>Structs alignment</vt:lpstr>
      <vt:lpstr>Data representation</vt:lpstr>
      <vt:lpstr>Презентация PowerPoint</vt:lpstr>
      <vt:lpstr>Integer oveflow</vt:lpstr>
      <vt:lpstr>String representation</vt:lpstr>
      <vt:lpstr>man 7 utf8</vt:lpstr>
      <vt:lpstr>wchar_t</vt:lpstr>
      <vt:lpstr>Float representation (IEEE 754)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Kseniya Leontyeva</dc:creator>
  <cp:lastModifiedBy>Kseniya Leontyeva</cp:lastModifiedBy>
  <cp:revision>13</cp:revision>
  <dcterms:created xsi:type="dcterms:W3CDTF">2019-09-16T20:19:06Z</dcterms:created>
  <dcterms:modified xsi:type="dcterms:W3CDTF">2019-09-17T05:54:07Z</dcterms:modified>
</cp:coreProperties>
</file>