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gerralizz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Областная олимпиада по программированию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bg1"/>
                </a:solidFill>
              </a:rPr>
              <a:t>Разбор задач</a:t>
            </a:r>
          </a:p>
          <a:p>
            <a:pPr algn="l"/>
            <a:r>
              <a:rPr lang="ru-RU" sz="2800" dirty="0" smtClean="0">
                <a:solidFill>
                  <a:schemeClr val="bg1"/>
                </a:solidFill>
              </a:rPr>
              <a:t>8-9 января, 2013</a:t>
            </a:r>
          </a:p>
          <a:p>
            <a:pPr algn="l"/>
            <a:endParaRPr lang="ru-RU" sz="2800" dirty="0" smtClean="0">
              <a:solidFill>
                <a:schemeClr val="bg1"/>
              </a:solidFill>
            </a:endParaRPr>
          </a:p>
          <a:p>
            <a:pPr algn="l"/>
            <a:r>
              <a:rPr lang="ru-RU" sz="2800" dirty="0" smtClean="0">
                <a:solidFill>
                  <a:schemeClr val="bg1"/>
                </a:solidFill>
              </a:rPr>
              <a:t>г.Петропавловск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Стандартная задача на восстановление номера по объекту.</a:t>
            </a:r>
          </a:p>
          <a:p>
            <a:r>
              <a:rPr lang="ru-RU" dirty="0" smtClean="0"/>
              <a:t>Рассмотрим суть решения. Пусть текущее число перестановки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 Очевидно, что к ответу нужно прибавить все перестановки вида </a:t>
            </a:r>
            <a:r>
              <a:rPr lang="en-US" dirty="0" smtClean="0"/>
              <a:t>(a[0], a[1], a[2]…a[i-1], b)</a:t>
            </a:r>
            <a:r>
              <a:rPr lang="ru-RU" dirty="0" smtClean="0"/>
              <a:t>, где </a:t>
            </a:r>
            <a:r>
              <a:rPr lang="en-US" dirty="0" smtClean="0"/>
              <a:t>b &lt; a[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и среди </a:t>
            </a:r>
            <a:r>
              <a:rPr lang="en-US" dirty="0" smtClean="0"/>
              <a:t>a[o]..a[i-1] </a:t>
            </a:r>
            <a:r>
              <a:rPr lang="ru-RU" dirty="0" smtClean="0"/>
              <a:t>нет чисел, равных </a:t>
            </a:r>
            <a:r>
              <a:rPr lang="en-US" dirty="0" smtClean="0"/>
              <a:t>b. </a:t>
            </a:r>
            <a:r>
              <a:rPr lang="ru-RU" dirty="0" smtClean="0"/>
              <a:t>Пусть количество возможных </a:t>
            </a:r>
            <a:r>
              <a:rPr lang="en-US" dirty="0" smtClean="0"/>
              <a:t>b = </a:t>
            </a:r>
            <a:r>
              <a:rPr lang="en-US" dirty="0" err="1" smtClean="0"/>
              <a:t>cnt</a:t>
            </a:r>
            <a:r>
              <a:rPr lang="en-US" dirty="0" smtClean="0"/>
              <a:t>, </a:t>
            </a:r>
            <a:r>
              <a:rPr lang="ru-RU" dirty="0" smtClean="0"/>
              <a:t>тогда к ответу нужно прибавить </a:t>
            </a:r>
            <a:r>
              <a:rPr lang="en-US" dirty="0" smtClean="0"/>
              <a:t>(n – </a:t>
            </a:r>
            <a:r>
              <a:rPr lang="en-US" dirty="0" err="1" smtClean="0"/>
              <a:t>i</a:t>
            </a:r>
            <a:r>
              <a:rPr lang="en-US" dirty="0" smtClean="0"/>
              <a:t> - 1)! *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r>
              <a:rPr lang="ru-RU" dirty="0" smtClean="0"/>
              <a:t> Научимся определять </a:t>
            </a:r>
            <a:r>
              <a:rPr lang="en-US" dirty="0" err="1" smtClean="0"/>
              <a:t>cnt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Решение за </a:t>
            </a:r>
            <a:r>
              <a:rPr lang="en-US" dirty="0" smtClean="0">
                <a:solidFill>
                  <a:schemeClr val="tx1"/>
                </a:solidFill>
              </a:rPr>
              <a:t>O(n*n)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Заведем массив </a:t>
            </a:r>
            <a:r>
              <a:rPr lang="en-US" dirty="0" smtClean="0"/>
              <a:t>u[]</a:t>
            </a:r>
            <a:r>
              <a:rPr lang="ru-RU" dirty="0" smtClean="0"/>
              <a:t>, где будем отмечать числа, которые мы уже использовали.</a:t>
            </a:r>
          </a:p>
          <a:p>
            <a:r>
              <a:rPr lang="ru-RU" dirty="0" smtClean="0"/>
              <a:t>Тогда для определения </a:t>
            </a:r>
            <a:r>
              <a:rPr lang="en-US" dirty="0" err="1" smtClean="0"/>
              <a:t>cnt</a:t>
            </a:r>
            <a:r>
              <a:rPr lang="ru-RU" dirty="0" smtClean="0"/>
              <a:t> можно пройтись по массиву до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и посчитать это количество.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Решение за </a:t>
            </a:r>
            <a:r>
              <a:rPr lang="en-US" dirty="0" smtClean="0">
                <a:solidFill>
                  <a:schemeClr val="tx1"/>
                </a:solidFill>
              </a:rPr>
              <a:t>O(</a:t>
            </a:r>
            <a:r>
              <a:rPr lang="en-US" dirty="0" err="1" smtClean="0">
                <a:solidFill>
                  <a:schemeClr val="tx1"/>
                </a:solidFill>
              </a:rPr>
              <a:t>nlogn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Воспользуемся предыдущей идеей, но для хранения массива </a:t>
            </a:r>
            <a:r>
              <a:rPr lang="en-US" dirty="0" smtClean="0"/>
              <a:t>u[]</a:t>
            </a:r>
            <a:r>
              <a:rPr lang="ru-RU" dirty="0" smtClean="0"/>
              <a:t> заведем, например, дерево </a:t>
            </a:r>
            <a:r>
              <a:rPr lang="ru-RU" dirty="0" err="1" smtClean="0"/>
              <a:t>Фенвика</a:t>
            </a:r>
            <a:r>
              <a:rPr lang="ru-RU" dirty="0" smtClean="0"/>
              <a:t>(или дерево отрезков).</a:t>
            </a:r>
            <a:endParaRPr lang="en-US" dirty="0" smtClean="0"/>
          </a:p>
          <a:p>
            <a:r>
              <a:rPr lang="ru-RU" dirty="0" smtClean="0"/>
              <a:t>Тогда чтобы отметить то, что число использовалось нужно вызвать </a:t>
            </a:r>
            <a:r>
              <a:rPr lang="en-US" dirty="0" smtClean="0"/>
              <a:t>update(a[</a:t>
            </a:r>
            <a:r>
              <a:rPr lang="en-US" dirty="0" err="1" smtClean="0"/>
              <a:t>i</a:t>
            </a:r>
            <a:r>
              <a:rPr lang="en-US" dirty="0" smtClean="0"/>
              <a:t>], +1), </a:t>
            </a:r>
            <a:r>
              <a:rPr lang="ru-RU" dirty="0" smtClean="0"/>
              <a:t>а чтобы получить количество тех, которые можно использовать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- get(</a:t>
            </a:r>
            <a:r>
              <a:rPr lang="ru-RU" dirty="0" smtClean="0"/>
              <a:t>1,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6000" dirty="0" smtClean="0">
                <a:solidFill>
                  <a:schemeClr val="tx1"/>
                </a:solidFill>
                <a:latin typeface="DejaVu Sans"/>
              </a:rPr>
              <a:t>D</a:t>
            </a:r>
            <a:br>
              <a:rPr lang="en-US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Стоянка</a:t>
            </a:r>
            <a:endParaRPr lang="ru-RU" sz="6000" dirty="0"/>
          </a:p>
        </p:txBody>
      </p:sp>
      <p:pic>
        <p:nvPicPr>
          <p:cNvPr id="4" name="Содержимое 3" descr="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9052" y="2468563"/>
            <a:ext cx="6425896" cy="4008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стоянка, на которой </a:t>
            </a:r>
            <a:r>
              <a:rPr lang="en-US" dirty="0" smtClean="0"/>
              <a:t>n </a:t>
            </a:r>
            <a:r>
              <a:rPr lang="ru-RU" dirty="0" smtClean="0"/>
              <a:t>мест и </a:t>
            </a:r>
            <a:r>
              <a:rPr lang="en-US" dirty="0" smtClean="0"/>
              <a:t>n </a:t>
            </a:r>
            <a:r>
              <a:rPr lang="ru-RU" dirty="0" smtClean="0"/>
              <a:t>машин</a:t>
            </a:r>
          </a:p>
          <a:p>
            <a:r>
              <a:rPr lang="ru-RU" dirty="0" smtClean="0"/>
              <a:t>Для каждой машины известно сколько стоит для нее каждое место</a:t>
            </a:r>
          </a:p>
          <a:p>
            <a:r>
              <a:rPr lang="ru-RU" dirty="0" smtClean="0"/>
              <a:t>Стоянка разбита на 2 части, в первой части </a:t>
            </a:r>
            <a:r>
              <a:rPr lang="en-US" dirty="0" smtClean="0"/>
              <a:t>m</a:t>
            </a:r>
            <a:r>
              <a:rPr lang="ru-RU" dirty="0" smtClean="0"/>
              <a:t> мест</a:t>
            </a:r>
          </a:p>
          <a:p>
            <a:r>
              <a:rPr lang="ru-RU" dirty="0" smtClean="0"/>
              <a:t>Приезжают машины и занимают первое свободное место либо в первой части, либо во второй</a:t>
            </a:r>
          </a:p>
          <a:p>
            <a:r>
              <a:rPr lang="ru-RU" dirty="0" smtClean="0"/>
              <a:t>Увеличить прибыль стоянки, то есть распределить машины так, чтобы сумма, которую суммарно они заплатят будет максимальной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решение методом динамического программирования.</a:t>
            </a:r>
          </a:p>
          <a:p>
            <a:r>
              <a:rPr lang="ru-RU" dirty="0" smtClean="0"/>
              <a:t>Пусть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 – </a:t>
            </a:r>
            <a:r>
              <a:rPr lang="ru-RU" dirty="0" smtClean="0"/>
              <a:t>максимальная сумма, чтобы расставить первые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машин так, чтобы в первой части было занято </a:t>
            </a:r>
            <a:r>
              <a:rPr lang="en-US" dirty="0" smtClean="0"/>
              <a:t>j</a:t>
            </a:r>
            <a:r>
              <a:rPr lang="ru-RU" dirty="0" smtClean="0"/>
              <a:t>, во второй </a:t>
            </a:r>
            <a:r>
              <a:rPr lang="en-US" dirty="0" smtClean="0"/>
              <a:t>k </a:t>
            </a:r>
            <a:r>
              <a:rPr lang="ru-RU" dirty="0" smtClean="0"/>
              <a:t>мест.</a:t>
            </a:r>
          </a:p>
          <a:p>
            <a:r>
              <a:rPr lang="ru-RU" dirty="0" smtClean="0"/>
              <a:t>Но заметим, что тогда общее количество состояний </a:t>
            </a:r>
            <a:r>
              <a:rPr lang="en-US" dirty="0" smtClean="0"/>
              <a:t>n*n*n</a:t>
            </a:r>
            <a:r>
              <a:rPr lang="ru-RU" dirty="0" smtClean="0"/>
              <a:t>, что для данной задачи много.</a:t>
            </a:r>
          </a:p>
          <a:p>
            <a:r>
              <a:rPr lang="ru-RU" dirty="0" smtClean="0"/>
              <a:t>Также заметим, что если мы знаем 2 из этих параметра, то третий мы можем восстановить из соотношения </a:t>
            </a:r>
            <a:r>
              <a:rPr lang="en-US" dirty="0" err="1" smtClean="0"/>
              <a:t>j+k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Оставим первые 2 параметра: количество расставленных машин и количество занятых мест в первой части.</a:t>
            </a:r>
          </a:p>
          <a:p>
            <a:r>
              <a:rPr lang="ru-RU" dirty="0" smtClean="0"/>
              <a:t>Разберем переходы:</a:t>
            </a:r>
            <a:endParaRPr lang="en-US" dirty="0" smtClean="0"/>
          </a:p>
          <a:p>
            <a:pPr lvl="1"/>
            <a:r>
              <a:rPr lang="ru-RU" dirty="0" smtClean="0"/>
              <a:t>Ставим 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ую</a:t>
            </a:r>
            <a:r>
              <a:rPr lang="ru-RU" dirty="0" smtClean="0"/>
              <a:t> машину в первую часть: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max(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 - 1][j - 1] + cost[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 lvl="1"/>
            <a:r>
              <a:rPr lang="ru-RU" dirty="0" smtClean="0"/>
              <a:t>Ставим 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ую</a:t>
            </a:r>
            <a:r>
              <a:rPr lang="ru-RU" dirty="0" smtClean="0"/>
              <a:t> машину во вторую часть: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max(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 - 1][j] + cost[</a:t>
            </a:r>
            <a:r>
              <a:rPr lang="en-US" dirty="0" err="1" smtClean="0"/>
              <a:t>i</a:t>
            </a:r>
            <a:r>
              <a:rPr lang="en-US" dirty="0" smtClean="0"/>
              <a:t>][m + </a:t>
            </a:r>
            <a:r>
              <a:rPr lang="ru-RU" dirty="0" smtClean="0"/>
              <a:t>1 + </a:t>
            </a:r>
            <a:r>
              <a:rPr lang="en-US" dirty="0" err="1" smtClean="0"/>
              <a:t>i</a:t>
            </a:r>
            <a:r>
              <a:rPr lang="en-US" dirty="0" smtClean="0"/>
              <a:t> - j]);</a:t>
            </a:r>
          </a:p>
          <a:p>
            <a:r>
              <a:rPr lang="ru-RU" dirty="0" smtClean="0"/>
              <a:t>Ответ находится в </a:t>
            </a:r>
            <a:r>
              <a:rPr lang="en-US" dirty="0" err="1" smtClean="0"/>
              <a:t>dp</a:t>
            </a:r>
            <a:r>
              <a:rPr lang="en-US" dirty="0" smtClean="0"/>
              <a:t>[n][m]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6000" dirty="0" smtClean="0">
                <a:solidFill>
                  <a:schemeClr val="tx1"/>
                </a:solidFill>
                <a:latin typeface="DejaVu Sans"/>
              </a:rPr>
              <a:t>E</a:t>
            </a:r>
            <a:br>
              <a:rPr lang="en-US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Лампочки</a:t>
            </a:r>
            <a:endParaRPr lang="ru-RU" sz="6000" dirty="0"/>
          </a:p>
        </p:txBody>
      </p:sp>
      <p:pic>
        <p:nvPicPr>
          <p:cNvPr id="4" name="Содержимое 3" descr="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8875" y="2566194"/>
            <a:ext cx="4286250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Даны 2 типа лампочек: обычная и энергосберегающая</a:t>
            </a:r>
          </a:p>
          <a:p>
            <a:r>
              <a:rPr lang="ru-RU" dirty="0" smtClean="0"/>
              <a:t>Каждая лампочка задается тремя параметрами: её цена, сколько за нее платить в месяц, срок её службы в месяцах.</a:t>
            </a:r>
          </a:p>
          <a:p>
            <a:r>
              <a:rPr lang="ru-RU" dirty="0" smtClean="0"/>
              <a:t>В комнате должно висеть </a:t>
            </a:r>
            <a:r>
              <a:rPr lang="en-US" dirty="0" smtClean="0"/>
              <a:t>n </a:t>
            </a:r>
            <a:r>
              <a:rPr lang="ru-RU" dirty="0" smtClean="0"/>
              <a:t>лампочек в течение </a:t>
            </a:r>
            <a:r>
              <a:rPr lang="en-US" dirty="0" smtClean="0"/>
              <a:t>m </a:t>
            </a:r>
            <a:r>
              <a:rPr lang="ru-RU" dirty="0" smtClean="0"/>
              <a:t>месяцев. </a:t>
            </a:r>
          </a:p>
          <a:p>
            <a:r>
              <a:rPr lang="ru-RU" dirty="0" smtClean="0"/>
              <a:t>Если какая-то лампочка перегорает, ее меняют на такую же.</a:t>
            </a:r>
          </a:p>
          <a:p>
            <a:r>
              <a:rPr lang="ru-RU" dirty="0" smtClean="0"/>
              <a:t>Определить сколько денег уйдет на освещение помещения и сколько каждого типа лампочек нужно купить. При равных ценах вывести тот вариант, где обычных меньше.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Оптимальное решение: либо все простые лампочки, либо все энергосберегающие.</a:t>
            </a:r>
          </a:p>
          <a:p>
            <a:r>
              <a:rPr lang="ru-RU" dirty="0" smtClean="0"/>
              <a:t>Доказательство: предположим, что это не так. То есть по крайней мере одну лампочку одного типа выгодно заменить на другой тип. Но тогда и остальные лампочки первого типа выгодно заменить на второй тип.</a:t>
            </a:r>
          </a:p>
          <a:p>
            <a:r>
              <a:rPr lang="ru-RU" dirty="0" smtClean="0"/>
              <a:t>Выберем оптимальное из двух решений.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  <a:cs typeface="Times New Roman" pitchFamily="18" charset="0"/>
              </a:rPr>
              <a:t>Задача А</a:t>
            </a:r>
            <a:br>
              <a:rPr lang="ru-RU" sz="6000" dirty="0" smtClean="0">
                <a:solidFill>
                  <a:schemeClr val="tx1"/>
                </a:solidFill>
                <a:latin typeface="DejaVu Sans"/>
                <a:cs typeface="Times New Roman" pitchFamily="18" charset="0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  <a:cs typeface="Times New Roman" pitchFamily="18" charset="0"/>
              </a:rPr>
              <a:t>Очередь в кассу</a:t>
            </a:r>
            <a:endParaRPr lang="ru-RU" sz="6000" dirty="0">
              <a:solidFill>
                <a:schemeClr val="tx1"/>
              </a:solidFill>
              <a:latin typeface="DejaVu Sans"/>
              <a:cs typeface="Times New Roman" pitchFamily="18" charset="0"/>
            </a:endParaRPr>
          </a:p>
        </p:txBody>
      </p:sp>
      <p:pic>
        <p:nvPicPr>
          <p:cNvPr id="4" name="Содержимое 3" descr="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8608" y="2468563"/>
            <a:ext cx="5242983" cy="3932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5400" dirty="0" smtClean="0">
                <a:solidFill>
                  <a:schemeClr val="tx1"/>
                </a:solidFill>
                <a:latin typeface="DejaVu Sans"/>
              </a:rPr>
              <a:t>F</a:t>
            </a:r>
            <a:br>
              <a:rPr lang="en-US" sz="54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5400" dirty="0" smtClean="0">
                <a:solidFill>
                  <a:schemeClr val="tx1"/>
                </a:solidFill>
                <a:latin typeface="DejaVu Sans"/>
              </a:rPr>
              <a:t>Паук </a:t>
            </a:r>
            <a:r>
              <a:rPr lang="ru-RU" sz="5400" dirty="0" err="1" smtClean="0">
                <a:solidFill>
                  <a:schemeClr val="tx1"/>
                </a:solidFill>
                <a:latin typeface="DejaVu Sans"/>
              </a:rPr>
              <a:t>Паркер</a:t>
            </a:r>
            <a:endParaRPr lang="ru-RU" dirty="0"/>
          </a:p>
        </p:txBody>
      </p:sp>
      <p:pic>
        <p:nvPicPr>
          <p:cNvPr id="4" name="Содержимое 3" descr="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250" y="2661444"/>
            <a:ext cx="5905500" cy="3333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Дано </a:t>
            </a:r>
            <a:r>
              <a:rPr lang="en-US" dirty="0" smtClean="0"/>
              <a:t>n</a:t>
            </a:r>
            <a:r>
              <a:rPr lang="ru-RU" dirty="0" smtClean="0"/>
              <a:t> точек.</a:t>
            </a:r>
          </a:p>
          <a:p>
            <a:r>
              <a:rPr lang="ru-RU" dirty="0" smtClean="0"/>
              <a:t>Посчитать сумму манхэттенских расстояний между каждой </a:t>
            </a:r>
            <a:r>
              <a:rPr lang="ru-RU" smtClean="0"/>
              <a:t>парой точек(такое расстояние </a:t>
            </a:r>
            <a:r>
              <a:rPr lang="ru-RU" dirty="0" smtClean="0"/>
              <a:t>считается по формуле:</a:t>
            </a:r>
            <a:r>
              <a:rPr lang="en-US" dirty="0" smtClean="0"/>
              <a:t> |x2-x1|+|y2-y1|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Решение за </a:t>
            </a:r>
            <a:r>
              <a:rPr lang="en-US" dirty="0" smtClean="0"/>
              <a:t>O(n*n) </a:t>
            </a:r>
            <a:r>
              <a:rPr lang="ru-RU" dirty="0" smtClean="0"/>
              <a:t> - перебрать каждую пару точек.</a:t>
            </a:r>
          </a:p>
          <a:p>
            <a:r>
              <a:rPr lang="ru-RU" dirty="0" smtClean="0"/>
              <a:t>Нужно более быстрое решение.</a:t>
            </a:r>
          </a:p>
          <a:p>
            <a:r>
              <a:rPr lang="ru-RU" dirty="0" smtClean="0"/>
              <a:t>Посчитаем отдельно для </a:t>
            </a:r>
            <a:r>
              <a:rPr lang="en-US" dirty="0" smtClean="0"/>
              <a:t>X</a:t>
            </a:r>
            <a:r>
              <a:rPr lang="ru-RU" dirty="0" smtClean="0"/>
              <a:t> и отдельно для </a:t>
            </a:r>
            <a:r>
              <a:rPr lang="en-US" dirty="0" smtClean="0"/>
              <a:t>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Пусть в массиве </a:t>
            </a:r>
            <a:r>
              <a:rPr lang="en-US" dirty="0" smtClean="0"/>
              <a:t>a[] </a:t>
            </a:r>
            <a:r>
              <a:rPr lang="ru-RU" dirty="0" smtClean="0"/>
              <a:t>лежат значения соответствующей координаты. Отсортируем его.</a:t>
            </a:r>
          </a:p>
          <a:p>
            <a:r>
              <a:rPr lang="ru-RU" dirty="0" smtClean="0"/>
              <a:t>Теперь для каждого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нужно найти сумму 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]-a[0])+(a[</a:t>
            </a:r>
            <a:r>
              <a:rPr lang="en-US" dirty="0" err="1" smtClean="0"/>
              <a:t>i</a:t>
            </a:r>
            <a:r>
              <a:rPr lang="en-US" dirty="0" smtClean="0"/>
              <a:t>]-a[1])+…+(a[</a:t>
            </a:r>
            <a:r>
              <a:rPr lang="en-US" dirty="0" err="1" smtClean="0"/>
              <a:t>i</a:t>
            </a:r>
            <a:r>
              <a:rPr lang="en-US" dirty="0" smtClean="0"/>
              <a:t>]-a[i-1])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Преобразуем в: </a:t>
            </a:r>
            <a:r>
              <a:rPr lang="en-US" dirty="0" err="1" smtClean="0"/>
              <a:t>i</a:t>
            </a:r>
            <a:r>
              <a:rPr lang="en-US" dirty="0" smtClean="0"/>
              <a:t>*a[</a:t>
            </a:r>
            <a:r>
              <a:rPr lang="en-US" dirty="0" err="1" smtClean="0"/>
              <a:t>i</a:t>
            </a:r>
            <a:r>
              <a:rPr lang="en-US" dirty="0" smtClean="0"/>
              <a:t>]-(a[0]+a[1]+…+a[i-1])</a:t>
            </a:r>
            <a:endParaRPr lang="ru-RU" dirty="0" smtClean="0"/>
          </a:p>
          <a:p>
            <a:r>
              <a:rPr lang="ru-RU" dirty="0" smtClean="0"/>
              <a:t>Для быстрого подсчета второго слагаемого будем в переменной </a:t>
            </a:r>
            <a:r>
              <a:rPr lang="en-US" dirty="0" smtClean="0"/>
              <a:t>cur</a:t>
            </a:r>
            <a:r>
              <a:rPr lang="ru-RU" dirty="0" smtClean="0"/>
              <a:t> поддерживать сумму всех элементов от </a:t>
            </a:r>
            <a:r>
              <a:rPr lang="en-US" dirty="0" smtClean="0"/>
              <a:t>(</a:t>
            </a:r>
            <a:r>
              <a:rPr lang="ru-RU" dirty="0" smtClean="0"/>
              <a:t>0 до </a:t>
            </a:r>
            <a:r>
              <a:rPr lang="en-US" dirty="0" smtClean="0"/>
              <a:t>i-1). </a:t>
            </a:r>
          </a:p>
          <a:p>
            <a:r>
              <a:rPr lang="ru-RU" dirty="0" smtClean="0"/>
              <a:t>Ответ на задачу – сумма ответов для </a:t>
            </a:r>
            <a:r>
              <a:rPr lang="en-US" dirty="0" smtClean="0"/>
              <a:t>X 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  <a:r>
              <a:rPr lang="ru-RU" dirty="0" smtClean="0"/>
              <a:t>, сложность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6000" dirty="0" smtClean="0">
                <a:solidFill>
                  <a:schemeClr val="tx1"/>
                </a:solidFill>
                <a:latin typeface="DejaVu Sans"/>
              </a:rPr>
              <a:t>G</a:t>
            </a:r>
            <a:br>
              <a:rPr lang="en-US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err="1" smtClean="0">
                <a:solidFill>
                  <a:schemeClr val="tx1"/>
                </a:solidFill>
                <a:latin typeface="DejaVu Sans"/>
              </a:rPr>
              <a:t>Поклейка</a:t>
            </a: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 обоев</a:t>
            </a:r>
            <a:endParaRPr lang="ru-RU" sz="6000" dirty="0"/>
          </a:p>
        </p:txBody>
      </p:sp>
      <p:pic>
        <p:nvPicPr>
          <p:cNvPr id="4" name="Содержимое 3" descr="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2590800"/>
            <a:ext cx="4622800" cy="3467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Даны 2 массива строк.</a:t>
            </a:r>
          </a:p>
          <a:p>
            <a:r>
              <a:rPr lang="ru-RU" dirty="0" smtClean="0"/>
              <a:t>В каждом массиве </a:t>
            </a:r>
            <a:r>
              <a:rPr lang="en-US" dirty="0" smtClean="0"/>
              <a:t>n</a:t>
            </a:r>
            <a:r>
              <a:rPr lang="ru-RU" dirty="0" smtClean="0"/>
              <a:t> строк по </a:t>
            </a:r>
            <a:r>
              <a:rPr lang="en-US" dirty="0" smtClean="0"/>
              <a:t>m </a:t>
            </a:r>
            <a:r>
              <a:rPr lang="ru-RU" dirty="0" smtClean="0"/>
              <a:t>символов.</a:t>
            </a:r>
          </a:p>
          <a:p>
            <a:r>
              <a:rPr lang="ru-RU" dirty="0" smtClean="0"/>
              <a:t>Найти наименьший циклический сдвиг второго массива, чтобы превратить его в первый(при одном циклическом сдвиге все строки второго массива сдвигаются вправо, последний элементы становятся первыми).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Будем перебирать все сдвиги, пока массивы не совпадут.</a:t>
            </a:r>
          </a:p>
          <a:p>
            <a:r>
              <a:rPr lang="ru-RU" dirty="0" smtClean="0"/>
              <a:t>Сравнение строк происходит за </a:t>
            </a:r>
            <a:r>
              <a:rPr lang="en-US" dirty="0" smtClean="0"/>
              <a:t>m </a:t>
            </a:r>
            <a:r>
              <a:rPr lang="ru-RU" dirty="0" smtClean="0"/>
              <a:t>действий, общая асимптотика </a:t>
            </a:r>
            <a:r>
              <a:rPr lang="en-US" dirty="0" smtClean="0"/>
              <a:t>O(n*m*m), </a:t>
            </a:r>
            <a:r>
              <a:rPr lang="ru-RU" dirty="0" smtClean="0"/>
              <a:t>что для данных ограничений получит </a:t>
            </a:r>
            <a:r>
              <a:rPr lang="en-US" dirty="0" smtClean="0"/>
              <a:t>TL.</a:t>
            </a:r>
          </a:p>
          <a:p>
            <a:r>
              <a:rPr lang="ru-RU" dirty="0" smtClean="0"/>
              <a:t>Чтобы этого избежать можно воспользоваться КМП или </a:t>
            </a:r>
            <a:r>
              <a:rPr lang="ru-RU" dirty="0" err="1" smtClean="0"/>
              <a:t>хешами</a:t>
            </a:r>
            <a:r>
              <a:rPr lang="ru-RU" dirty="0" smtClean="0"/>
              <a:t>, причем для удобства все строки второго массива можно удвоить(то есть если есть </a:t>
            </a:r>
            <a:r>
              <a:rPr lang="en-US" dirty="0" err="1" smtClean="0"/>
              <a:t>ab</a:t>
            </a:r>
            <a:r>
              <a:rPr lang="ru-RU" dirty="0" smtClean="0"/>
              <a:t>, то станет </a:t>
            </a:r>
            <a:r>
              <a:rPr lang="en-US" dirty="0" err="1" smtClean="0"/>
              <a:t>abab</a:t>
            </a:r>
            <a:r>
              <a:rPr lang="ru-RU" smtClean="0"/>
              <a:t>).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6000" dirty="0" smtClean="0">
                <a:solidFill>
                  <a:schemeClr val="tx1"/>
                </a:solidFill>
                <a:latin typeface="DejaVu Sans"/>
              </a:rPr>
              <a:t>H</a:t>
            </a:r>
            <a:br>
              <a:rPr lang="en-US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Счастливые цифры</a:t>
            </a:r>
            <a:endParaRPr lang="ru-RU" sz="6000" dirty="0"/>
          </a:p>
        </p:txBody>
      </p:sp>
      <p:pic>
        <p:nvPicPr>
          <p:cNvPr id="4" name="Содержимое 3" descr="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9994" y="2514600"/>
            <a:ext cx="3064011" cy="4084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цифры от 0 до 9 вывести сколько раз она встречается на счастливых билетах длины </a:t>
            </a:r>
            <a:r>
              <a:rPr lang="en-US" dirty="0" smtClean="0"/>
              <a:t>2n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Воспользуемся методом динамического программирования</a:t>
            </a:r>
          </a:p>
          <a:p>
            <a:r>
              <a:rPr lang="ru-RU" dirty="0" smtClean="0"/>
              <a:t>Будет представлено 2 решения, 1 из которых работает на максимальном тесте около 20 секунд, но используя его можно </a:t>
            </a:r>
            <a:r>
              <a:rPr lang="ru-RU" dirty="0" err="1" smtClean="0"/>
              <a:t>предпросчитать</a:t>
            </a:r>
            <a:r>
              <a:rPr lang="ru-RU" dirty="0" smtClean="0"/>
              <a:t> все ответы в виду маленького </a:t>
            </a:r>
            <a:r>
              <a:rPr lang="en-US" dirty="0" smtClean="0"/>
              <a:t>n</a:t>
            </a:r>
            <a:r>
              <a:rPr lang="ru-RU" dirty="0" smtClean="0"/>
              <a:t>, второе решение асимптотически будет лучше, поэтому можно обойтись без </a:t>
            </a:r>
            <a:r>
              <a:rPr lang="ru-RU" dirty="0" err="1" smtClean="0"/>
              <a:t>предпросчета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Решение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][j][k][z] – </a:t>
            </a:r>
            <a:r>
              <a:rPr lang="ru-RU" dirty="0" smtClean="0"/>
              <a:t>количество таких чисел длины </a:t>
            </a:r>
            <a:r>
              <a:rPr lang="en-US" dirty="0" err="1" smtClean="0"/>
              <a:t>i</a:t>
            </a:r>
            <a:r>
              <a:rPr lang="ru-RU" dirty="0" smtClean="0"/>
              <a:t>, что сумма цифр в нем </a:t>
            </a:r>
            <a:r>
              <a:rPr lang="en-US" dirty="0" smtClean="0"/>
              <a:t>j</a:t>
            </a:r>
            <a:r>
              <a:rPr lang="ru-RU" dirty="0" smtClean="0"/>
              <a:t> и цифра </a:t>
            </a:r>
            <a:r>
              <a:rPr lang="en-US" dirty="0" smtClean="0"/>
              <a:t>k </a:t>
            </a:r>
            <a:r>
              <a:rPr lang="ru-RU" dirty="0" smtClean="0"/>
              <a:t>встречается </a:t>
            </a:r>
            <a:r>
              <a:rPr lang="en-US" dirty="0" smtClean="0"/>
              <a:t>z</a:t>
            </a:r>
            <a:r>
              <a:rPr lang="ru-RU" dirty="0" smtClean="0"/>
              <a:t> раз.</a:t>
            </a:r>
          </a:p>
          <a:p>
            <a:r>
              <a:rPr lang="ru-RU" dirty="0" smtClean="0"/>
              <a:t>Рассмотрим переходы для состояний</a:t>
            </a:r>
          </a:p>
          <a:p>
            <a:r>
              <a:rPr lang="ru-RU" dirty="0" smtClean="0"/>
              <a:t>Переберем цифру, которую хотим поставить на позицию </a:t>
            </a:r>
            <a:r>
              <a:rPr lang="en-US" dirty="0" err="1" smtClean="0"/>
              <a:t>i</a:t>
            </a:r>
            <a:r>
              <a:rPr lang="ru-RU" dirty="0" smtClean="0"/>
              <a:t>. Пусть она равна </a:t>
            </a:r>
            <a:r>
              <a:rPr lang="en-US" dirty="0" smtClean="0"/>
              <a:t>d</a:t>
            </a:r>
            <a:r>
              <a:rPr lang="ru-RU" dirty="0" smtClean="0"/>
              <a:t>. 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d = k: </a:t>
            </a:r>
            <a:endParaRPr lang="ru-RU" dirty="0" smtClean="0"/>
          </a:p>
          <a:p>
            <a:pPr lvl="2">
              <a:buNone/>
            </a:pPr>
            <a:r>
              <a:rPr lang="en-US" sz="2400" dirty="0" err="1" smtClean="0"/>
              <a:t>dp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][j][k][z] += </a:t>
            </a:r>
            <a:r>
              <a:rPr lang="en-US" sz="2400" dirty="0" err="1" smtClean="0"/>
              <a:t>dp</a:t>
            </a:r>
            <a:r>
              <a:rPr lang="en-US" sz="2400" dirty="0" smtClean="0"/>
              <a:t>[i-1][j-d][k][z-1]</a:t>
            </a:r>
          </a:p>
          <a:p>
            <a:pPr lvl="1"/>
            <a:r>
              <a:rPr lang="ru-RU" dirty="0" smtClean="0"/>
              <a:t>Иначе: 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][j][k][z] += </a:t>
            </a:r>
            <a:r>
              <a:rPr lang="en-US" dirty="0" err="1" smtClean="0"/>
              <a:t>dp</a:t>
            </a:r>
            <a:r>
              <a:rPr lang="en-US" dirty="0" smtClean="0"/>
              <a:t>[i-1][j-d][k][z]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Восстановление ответа для цифры: переберем все суммы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s;</a:t>
            </a:r>
            <a:r>
              <a:rPr lang="ru-RU" dirty="0" smtClean="0"/>
              <a:t>  количество раз, которое эта цифра встречается в билете в левой части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L,</a:t>
            </a:r>
            <a:r>
              <a:rPr lang="ru-RU" dirty="0" smtClean="0"/>
              <a:t> и в правой части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R, </a:t>
            </a:r>
            <a:r>
              <a:rPr lang="ru-RU" dirty="0" smtClean="0"/>
              <a:t>тогда  </a:t>
            </a:r>
            <a:r>
              <a:rPr lang="en-US" dirty="0" err="1" smtClean="0"/>
              <a:t>ans</a:t>
            </a:r>
            <a:r>
              <a:rPr lang="en-US" dirty="0" smtClean="0"/>
              <a:t>[digit] += (L+R)*</a:t>
            </a:r>
            <a:r>
              <a:rPr lang="en-US" dirty="0" err="1" smtClean="0"/>
              <a:t>dp</a:t>
            </a:r>
            <a:r>
              <a:rPr lang="en-US" dirty="0" smtClean="0"/>
              <a:t>[n][s][digit][L]*</a:t>
            </a:r>
            <a:r>
              <a:rPr lang="en-US" dirty="0" err="1" smtClean="0"/>
              <a:t>dp</a:t>
            </a:r>
            <a:r>
              <a:rPr lang="en-US" dirty="0" smtClean="0"/>
              <a:t>[n][s][digit][R].</a:t>
            </a:r>
          </a:p>
          <a:p>
            <a:r>
              <a:rPr lang="ru-RU" dirty="0" smtClean="0"/>
              <a:t>Количество состояний </a:t>
            </a:r>
            <a:r>
              <a:rPr lang="en-US" dirty="0" smtClean="0"/>
              <a:t>n*9n*10*n, </a:t>
            </a:r>
            <a:r>
              <a:rPr lang="ru-RU" dirty="0" smtClean="0"/>
              <a:t>каждое из которых считается за 10 действий. То есть общая асимптотика </a:t>
            </a:r>
            <a:r>
              <a:rPr lang="en-US" dirty="0" smtClean="0"/>
              <a:t>O(900*n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Есть очередь из </a:t>
            </a:r>
            <a:r>
              <a:rPr lang="en-US" dirty="0" smtClean="0"/>
              <a:t>n </a:t>
            </a:r>
            <a:r>
              <a:rPr lang="ru-RU" dirty="0" smtClean="0"/>
              <a:t>человек и одна касса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Каждую минуту в каждой кассе обслуживается 1 человек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Каждые </a:t>
            </a:r>
            <a:r>
              <a:rPr lang="en-US" dirty="0" smtClean="0"/>
              <a:t>m</a:t>
            </a:r>
            <a:r>
              <a:rPr lang="ru-RU" dirty="0" smtClean="0"/>
              <a:t> минут открывается новая касса и из последней в нее переходит половина людей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Через сколько минут уйдет последний человек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62000"/>
          </a:xfrm>
        </p:spPr>
        <p:txBody>
          <a:bodyPr>
            <a:normAutofit/>
          </a:bodyPr>
          <a:lstStyle/>
          <a:p>
            <a:r>
              <a:rPr lang="ru-RU" sz="4500" dirty="0" smtClean="0">
                <a:solidFill>
                  <a:schemeClr val="tx1"/>
                </a:solidFill>
              </a:rPr>
              <a:t>Решение </a:t>
            </a:r>
            <a:r>
              <a:rPr lang="en-US" sz="4500" dirty="0" smtClean="0">
                <a:solidFill>
                  <a:schemeClr val="tx1"/>
                </a:solidFill>
              </a:rPr>
              <a:t>2</a:t>
            </a:r>
            <a:endParaRPr lang="ru-RU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81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Посчитаем 2 динамики: </a:t>
            </a:r>
          </a:p>
          <a:p>
            <a:pPr lvl="1"/>
            <a:r>
              <a:rPr lang="en-US" sz="2000" dirty="0" smtClean="0"/>
              <a:t>dp1[</a:t>
            </a:r>
            <a:r>
              <a:rPr lang="en-US" sz="2000" dirty="0" err="1" smtClean="0"/>
              <a:t>i</a:t>
            </a:r>
            <a:r>
              <a:rPr lang="en-US" sz="2000" dirty="0" smtClean="0"/>
              <a:t>][j] – </a:t>
            </a:r>
            <a:r>
              <a:rPr lang="ru-RU" sz="2000" dirty="0" smtClean="0"/>
              <a:t>количество чисел длины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и суммой цифр </a:t>
            </a:r>
            <a:r>
              <a:rPr lang="en-US" sz="2000" dirty="0" smtClean="0"/>
              <a:t>j</a:t>
            </a:r>
          </a:p>
          <a:p>
            <a:pPr lvl="1"/>
            <a:r>
              <a:rPr lang="en-US" sz="2000" dirty="0" smtClean="0"/>
              <a:t>dp2[</a:t>
            </a:r>
            <a:r>
              <a:rPr lang="en-US" sz="2000" dirty="0" err="1" smtClean="0"/>
              <a:t>i</a:t>
            </a:r>
            <a:r>
              <a:rPr lang="en-US" sz="2000" dirty="0" smtClean="0"/>
              <a:t>][j][k] – </a:t>
            </a:r>
            <a:r>
              <a:rPr lang="ru-RU" sz="2000" dirty="0" smtClean="0"/>
              <a:t>количество раз, которое цифра </a:t>
            </a:r>
            <a:r>
              <a:rPr lang="en-US" sz="2000" dirty="0" smtClean="0"/>
              <a:t>k </a:t>
            </a:r>
            <a:r>
              <a:rPr lang="ru-RU" sz="2000" dirty="0" smtClean="0"/>
              <a:t>встречается в числах длины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с суммой цифр </a:t>
            </a:r>
            <a:r>
              <a:rPr lang="en-US" sz="2000" dirty="0" smtClean="0"/>
              <a:t>j</a:t>
            </a:r>
            <a:endParaRPr lang="ru-RU" sz="2000" dirty="0" smtClean="0"/>
          </a:p>
          <a:p>
            <a:r>
              <a:rPr lang="ru-RU" sz="2000" dirty="0" smtClean="0"/>
              <a:t>Переходы:</a:t>
            </a:r>
            <a:endParaRPr lang="en-US" sz="2000" dirty="0" smtClean="0"/>
          </a:p>
          <a:p>
            <a:pPr lvl="1"/>
            <a:r>
              <a:rPr lang="ru-RU" sz="2000" dirty="0" smtClean="0"/>
              <a:t>Переберем цифру </a:t>
            </a:r>
            <a:r>
              <a:rPr lang="en-US" sz="2000" dirty="0" smtClean="0"/>
              <a:t>d</a:t>
            </a:r>
            <a:r>
              <a:rPr lang="ru-RU" sz="2000" dirty="0" smtClean="0"/>
              <a:t>, которую поставим на позицию </a:t>
            </a:r>
            <a:r>
              <a:rPr lang="en-US" sz="2000" dirty="0" err="1" smtClean="0"/>
              <a:t>i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/>
              <a:t>	dp1[</a:t>
            </a:r>
            <a:r>
              <a:rPr lang="en-US" sz="2000" dirty="0" err="1" smtClean="0"/>
              <a:t>i</a:t>
            </a:r>
            <a:r>
              <a:rPr lang="en-US" sz="2000" dirty="0" smtClean="0"/>
              <a:t>][j] += dp1[i-1][j-d]</a:t>
            </a:r>
          </a:p>
          <a:p>
            <a:pPr lvl="1"/>
            <a:r>
              <a:rPr lang="ru-RU" sz="2000" dirty="0" smtClean="0"/>
              <a:t>Научимся пересчитывать </a:t>
            </a:r>
            <a:r>
              <a:rPr lang="en-US" sz="2000" dirty="0" smtClean="0"/>
              <a:t>dp2[</a:t>
            </a:r>
            <a:r>
              <a:rPr lang="en-US" sz="2000" dirty="0" err="1" smtClean="0"/>
              <a:t>i</a:t>
            </a:r>
            <a:r>
              <a:rPr lang="en-US" sz="2000" dirty="0" smtClean="0"/>
              <a:t>][j][k].</a:t>
            </a:r>
          </a:p>
          <a:p>
            <a:pPr lvl="1">
              <a:buNone/>
            </a:pPr>
            <a:r>
              <a:rPr lang="ru-RU" sz="2000" dirty="0" smtClean="0"/>
              <a:t>	Очевидно, что цифра </a:t>
            </a:r>
            <a:r>
              <a:rPr lang="en-US" sz="2000" dirty="0" smtClean="0"/>
              <a:t>k </a:t>
            </a:r>
            <a:r>
              <a:rPr lang="ru-RU" sz="2000" dirty="0" smtClean="0"/>
              <a:t>добавится ко всем числам длиной </a:t>
            </a:r>
            <a:r>
              <a:rPr lang="en-US" sz="2000" dirty="0" smtClean="0"/>
              <a:t>i-1</a:t>
            </a:r>
            <a:r>
              <a:rPr lang="ru-RU" sz="2000" dirty="0" smtClean="0"/>
              <a:t> и суммой цифр </a:t>
            </a:r>
            <a:r>
              <a:rPr lang="en-US" sz="2000" dirty="0" smtClean="0"/>
              <a:t>j-k</a:t>
            </a:r>
            <a:r>
              <a:rPr lang="ru-RU" sz="2000" dirty="0" smtClean="0"/>
              <a:t>, то есть </a:t>
            </a:r>
            <a:r>
              <a:rPr lang="en-US" sz="2000" dirty="0" smtClean="0"/>
              <a:t>dp2[</a:t>
            </a:r>
            <a:r>
              <a:rPr lang="en-US" sz="2000" dirty="0" err="1" smtClean="0"/>
              <a:t>i</a:t>
            </a:r>
            <a:r>
              <a:rPr lang="en-US" sz="2000" dirty="0" smtClean="0"/>
              <a:t>][j][k] += dp1[i-1][j-k]</a:t>
            </a:r>
          </a:p>
          <a:p>
            <a:pPr lvl="1">
              <a:buNone/>
            </a:pPr>
            <a:r>
              <a:rPr lang="ru-RU" sz="2000" dirty="0" smtClean="0"/>
              <a:t>	Теперь нужно учесть все остальные вхождения этой цифры в нужные нам числа.</a:t>
            </a:r>
          </a:p>
          <a:p>
            <a:pPr lvl="2">
              <a:buNone/>
            </a:pPr>
            <a:r>
              <a:rPr lang="ru-RU" sz="2000" dirty="0" smtClean="0"/>
              <a:t>Переберем цифру </a:t>
            </a:r>
            <a:r>
              <a:rPr lang="en-US" sz="2000" dirty="0" smtClean="0"/>
              <a:t>d</a:t>
            </a:r>
            <a:r>
              <a:rPr lang="ru-RU" sz="2000" dirty="0" smtClean="0"/>
              <a:t>, которую поставим на позицию </a:t>
            </a:r>
            <a:r>
              <a:rPr lang="en-US" sz="2000" dirty="0" err="1" smtClean="0"/>
              <a:t>i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dp2[</a:t>
            </a:r>
            <a:r>
              <a:rPr lang="en-US" sz="2000" dirty="0" err="1" smtClean="0"/>
              <a:t>i</a:t>
            </a:r>
            <a:r>
              <a:rPr lang="en-US" sz="2000" dirty="0" smtClean="0"/>
              <a:t>][j][k] += dp2[i-1][j-d][k]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80288"/>
          </a:xfrm>
        </p:spPr>
        <p:txBody>
          <a:bodyPr>
            <a:normAutofit/>
          </a:bodyPr>
          <a:lstStyle/>
          <a:p>
            <a:r>
              <a:rPr lang="ru-RU" sz="4500" dirty="0" smtClean="0">
                <a:solidFill>
                  <a:schemeClr val="tx1"/>
                </a:solidFill>
              </a:rPr>
              <a:t>Решение </a:t>
            </a:r>
            <a:r>
              <a:rPr lang="en-US" sz="4500" dirty="0" smtClean="0">
                <a:solidFill>
                  <a:schemeClr val="tx1"/>
                </a:solidFill>
              </a:rPr>
              <a:t>2</a:t>
            </a:r>
            <a:r>
              <a:rPr lang="ru-RU" sz="4500" dirty="0" smtClean="0">
                <a:solidFill>
                  <a:schemeClr val="tx1"/>
                </a:solidFill>
              </a:rPr>
              <a:t>(продолжение)</a:t>
            </a:r>
            <a:endParaRPr lang="ru-RU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Восстановление ответа для цифры </a:t>
            </a:r>
            <a:r>
              <a:rPr lang="en-US" dirty="0" smtClean="0"/>
              <a:t>digit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Переберем сумму цифр в числе </a:t>
            </a:r>
            <a:r>
              <a:rPr lang="en-US" dirty="0" smtClean="0"/>
              <a:t>s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К каждому числу левой части, у которых общее количество цифры </a:t>
            </a:r>
            <a:r>
              <a:rPr lang="en-US" dirty="0" smtClean="0"/>
              <a:t>digit </a:t>
            </a:r>
            <a:r>
              <a:rPr lang="ru-RU" dirty="0" smtClean="0"/>
              <a:t>равно </a:t>
            </a:r>
            <a:r>
              <a:rPr lang="en-US" dirty="0" smtClean="0"/>
              <a:t>dp2[n][s][digit] </a:t>
            </a:r>
            <a:r>
              <a:rPr lang="ru-RU" dirty="0" smtClean="0"/>
              <a:t>мы дописываем все числа с суммой цифр </a:t>
            </a:r>
            <a:r>
              <a:rPr lang="en-US" dirty="0" smtClean="0"/>
              <a:t>s</a:t>
            </a:r>
            <a:r>
              <a:rPr lang="ru-RU" dirty="0" smtClean="0"/>
              <a:t>, их количество </a:t>
            </a:r>
            <a:r>
              <a:rPr lang="en-US" dirty="0" smtClean="0"/>
              <a:t>dp1[n][s]. </a:t>
            </a:r>
            <a:r>
              <a:rPr lang="ru-RU" dirty="0" smtClean="0"/>
              <a:t>Аналогично для правой части, то есть: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[digit] += </a:t>
            </a:r>
            <a:r>
              <a:rPr lang="ru-RU" dirty="0" smtClean="0"/>
              <a:t>2 * </a:t>
            </a:r>
            <a:r>
              <a:rPr lang="en-US" dirty="0" smtClean="0"/>
              <a:t>dp1[n][s] * dp2[n][s][digit]</a:t>
            </a:r>
            <a:endParaRPr lang="ru-RU" dirty="0" smtClean="0"/>
          </a:p>
          <a:p>
            <a:r>
              <a:rPr lang="ru-RU" dirty="0" smtClean="0"/>
              <a:t>Понятно, что асимптотика складывается только из второй динамики, общее количество состояний в ней: </a:t>
            </a:r>
            <a:r>
              <a:rPr lang="en-US" dirty="0" smtClean="0"/>
              <a:t>n*9n*10, </a:t>
            </a:r>
            <a:r>
              <a:rPr lang="ru-RU" dirty="0" smtClean="0"/>
              <a:t>пересчет каждого из них производится за 10 действий, то есть общая асимптотика </a:t>
            </a:r>
            <a:r>
              <a:rPr lang="en-US" smtClean="0"/>
              <a:t>O(900*n</a:t>
            </a:r>
            <a:r>
              <a:rPr lang="en-US" baseline="3000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, что укладывается в 2 секунды.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Разбор: </a:t>
            </a:r>
            <a:r>
              <a:rPr lang="ru-RU" dirty="0" err="1" smtClean="0"/>
              <a:t>Бережко</a:t>
            </a:r>
            <a:r>
              <a:rPr lang="ru-RU" dirty="0" smtClean="0"/>
              <a:t> Герман</a:t>
            </a:r>
          </a:p>
          <a:p>
            <a:pPr>
              <a:buNone/>
            </a:pPr>
            <a:r>
              <a:rPr lang="ru-RU" dirty="0" smtClean="0"/>
              <a:t>Авторы решений: </a:t>
            </a:r>
            <a:r>
              <a:rPr lang="ru-RU" dirty="0" err="1" smtClean="0"/>
              <a:t>Бережко</a:t>
            </a:r>
            <a:r>
              <a:rPr lang="ru-RU" dirty="0" smtClean="0"/>
              <a:t> Герман(задачи </a:t>
            </a:r>
            <a:r>
              <a:rPr lang="en-US" dirty="0" smtClean="0"/>
              <a:t>A-H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		           </a:t>
            </a:r>
            <a:r>
              <a:rPr lang="ru-RU" dirty="0" err="1" smtClean="0"/>
              <a:t>Ергожин</a:t>
            </a:r>
            <a:r>
              <a:rPr lang="ru-RU" dirty="0" smtClean="0"/>
              <a:t> </a:t>
            </a:r>
            <a:r>
              <a:rPr lang="ru-RU" dirty="0" err="1" smtClean="0"/>
              <a:t>Нуржан</a:t>
            </a:r>
            <a:r>
              <a:rPr lang="ru-RU" dirty="0" smtClean="0"/>
              <a:t>(второе решение </a:t>
            </a:r>
            <a:r>
              <a:rPr lang="en-US" dirty="0" smtClean="0"/>
              <a:t>		       </a:t>
            </a:r>
            <a:r>
              <a:rPr lang="ru-RU" dirty="0" smtClean="0"/>
              <a:t>    задачи </a:t>
            </a:r>
            <a:r>
              <a:rPr lang="en-US" dirty="0" smtClean="0"/>
              <a:t>H</a:t>
            </a:r>
            <a:r>
              <a:rPr lang="ru-RU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6600" dirty="0" smtClean="0"/>
              <a:t>Спасибо за внимание! </a:t>
            </a:r>
          </a:p>
          <a:p>
            <a:pPr algn="r">
              <a:buNone/>
            </a:pPr>
            <a:r>
              <a:rPr lang="ru-RU" sz="6600" dirty="0" smtClean="0"/>
              <a:t>Вопросы?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gerralizza@gmail.com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cur – </a:t>
            </a:r>
            <a:r>
              <a:rPr lang="ru-RU" dirty="0" smtClean="0"/>
              <a:t>количество людей в последней очереди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m &gt;= cur</a:t>
            </a:r>
            <a:r>
              <a:rPr lang="ru-RU" dirty="0" smtClean="0"/>
              <a:t>, то новая касса откроется после ухода последнего клиента. </a:t>
            </a:r>
            <a:r>
              <a:rPr lang="en-US" dirty="0" smtClean="0"/>
              <a:t>res += cur.</a:t>
            </a:r>
          </a:p>
          <a:p>
            <a:r>
              <a:rPr lang="ru-RU" dirty="0" smtClean="0"/>
              <a:t>Иначе до открытия новой кассы уйдет </a:t>
            </a:r>
            <a:r>
              <a:rPr lang="en-US" dirty="0" smtClean="0"/>
              <a:t>m</a:t>
            </a:r>
            <a:r>
              <a:rPr lang="ru-RU" dirty="0" smtClean="0"/>
              <a:t> человек. </a:t>
            </a:r>
            <a:r>
              <a:rPr lang="en-US" dirty="0" smtClean="0"/>
              <a:t>res += m, cur -= m, cur /= 2</a:t>
            </a:r>
            <a:r>
              <a:rPr lang="ru-RU" dirty="0" smtClean="0"/>
              <a:t>. Но очевидно, что если в очереди остался 1 человек, действие </a:t>
            </a:r>
            <a:r>
              <a:rPr lang="en-US" dirty="0" smtClean="0"/>
              <a:t>cur /= 2</a:t>
            </a:r>
            <a:r>
              <a:rPr lang="ru-RU" dirty="0" smtClean="0"/>
              <a:t> не нужно. Поэтому этот случай стоит проверить отдельно.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</a:t>
            </a:r>
            <a:r>
              <a:rPr lang="en-US" sz="6000" dirty="0" smtClean="0">
                <a:solidFill>
                  <a:schemeClr val="tx1"/>
                </a:solidFill>
                <a:latin typeface="DejaVu Sans"/>
              </a:rPr>
              <a:t>B</a:t>
            </a: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/>
            </a:r>
            <a:br>
              <a:rPr lang="ru-RU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Покраска дорог</a:t>
            </a:r>
            <a:endParaRPr lang="ru-RU" sz="6000" dirty="0">
              <a:solidFill>
                <a:schemeClr val="tx1"/>
              </a:solidFill>
              <a:latin typeface="DejaVu Sans"/>
            </a:endParaRPr>
          </a:p>
        </p:txBody>
      </p:sp>
      <p:pic>
        <p:nvPicPr>
          <p:cNvPr id="4" name="Содержимое 3" descr="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5364692" cy="4023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граф, в каждую вершину которого входит ровно одно ребро.</a:t>
            </a:r>
          </a:p>
          <a:p>
            <a:r>
              <a:rPr lang="ru-RU" dirty="0" smtClean="0"/>
              <a:t>Сколько потребуется цветов для раскраски ребер, чтобы ребра одинакового цвета не пересекались в вершинах.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решать?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данном графе компонента сильной связности либо вершина, либо цикл.</a:t>
            </a:r>
          </a:p>
          <a:p>
            <a:r>
              <a:rPr lang="ru-RU" dirty="0" smtClean="0"/>
              <a:t>Доказательство: очевидно, что в обратном графе КСС не поменяются. По ребрам обратного графа из каждой вершины мы можем ходить только в одну вершину. Значит, если мы можем из какой-то вершины </a:t>
            </a:r>
            <a:r>
              <a:rPr lang="en-US" dirty="0" smtClean="0"/>
              <a:t>A</a:t>
            </a:r>
            <a:r>
              <a:rPr lang="ru-RU" dirty="0" smtClean="0"/>
              <a:t> прийти в вершину </a:t>
            </a:r>
            <a:r>
              <a:rPr lang="en-US" dirty="0" smtClean="0"/>
              <a:t>B</a:t>
            </a:r>
            <a:r>
              <a:rPr lang="ru-RU" dirty="0" smtClean="0"/>
              <a:t> и из </a:t>
            </a:r>
            <a:r>
              <a:rPr lang="en-US" dirty="0" smtClean="0"/>
              <a:t>B </a:t>
            </a:r>
            <a:r>
              <a:rPr lang="ru-RU" dirty="0" smtClean="0"/>
              <a:t>в </a:t>
            </a:r>
            <a:r>
              <a:rPr lang="en-US" dirty="0" smtClean="0"/>
              <a:t>A</a:t>
            </a:r>
            <a:r>
              <a:rPr lang="ru-RU" dirty="0" smtClean="0"/>
              <a:t>, то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лежат на цикле.</a:t>
            </a:r>
          </a:p>
          <a:p>
            <a:r>
              <a:rPr lang="ru-RU" dirty="0" smtClean="0"/>
              <a:t>Для цикла нечетной длины понадобится 3 цвета.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ru-RU" dirty="0" smtClean="0"/>
              <a:t>степень вершины </a:t>
            </a:r>
            <a:r>
              <a:rPr lang="en-US" dirty="0" err="1" smtClean="0"/>
              <a:t>i</a:t>
            </a:r>
            <a:r>
              <a:rPr lang="ru-RU" dirty="0" smtClean="0"/>
              <a:t>, тогда ответом будет </a:t>
            </a:r>
            <a:r>
              <a:rPr lang="en-US" dirty="0" smtClean="0"/>
              <a:t>max(d[1],…,d[n], (3, </a:t>
            </a:r>
            <a:r>
              <a:rPr lang="ru-RU" dirty="0" smtClean="0"/>
              <a:t>если есть цикл нечетной длины</a:t>
            </a:r>
            <a:r>
              <a:rPr lang="en-US" dirty="0" smtClean="0"/>
              <a:t>))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Задача С</a:t>
            </a:r>
            <a:br>
              <a:rPr lang="ru-RU" sz="6000" dirty="0" smtClean="0">
                <a:solidFill>
                  <a:schemeClr val="tx1"/>
                </a:solidFill>
                <a:latin typeface="DejaVu Sans"/>
              </a:rPr>
            </a:br>
            <a:r>
              <a:rPr lang="ru-RU" sz="6000" dirty="0" smtClean="0">
                <a:solidFill>
                  <a:schemeClr val="tx1"/>
                </a:solidFill>
                <a:latin typeface="DejaVu Sans"/>
              </a:rPr>
              <a:t>Номер перестановки</a:t>
            </a:r>
            <a:endParaRPr lang="ru-RU" sz="6000" dirty="0"/>
          </a:p>
        </p:txBody>
      </p:sp>
      <p:pic>
        <p:nvPicPr>
          <p:cNvPr id="4" name="Содержимое 3" descr="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514600"/>
            <a:ext cx="7047803" cy="4160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Дана перестановка чисел от 1 до 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Определить ее номер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">
      <a:dk1>
        <a:sysClr val="windowText" lastClr="000000"/>
      </a:dk1>
      <a:lt1>
        <a:sysClr val="window" lastClr="FFFFFF"/>
      </a:lt1>
      <a:dk2>
        <a:srgbClr val="FFFFFF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381</TotalTime>
  <Words>1227</Words>
  <Application>Microsoft Office PowerPoint</Application>
  <PresentationFormat>Экран (4:3)</PresentationFormat>
  <Paragraphs>131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Поток</vt:lpstr>
      <vt:lpstr>Областная олимпиада по программированию</vt:lpstr>
      <vt:lpstr>Задача А Очередь в кассу</vt:lpstr>
      <vt:lpstr>Постановка задачи</vt:lpstr>
      <vt:lpstr>Как решать?</vt:lpstr>
      <vt:lpstr>Задача B Покраска дорог</vt:lpstr>
      <vt:lpstr>Постановка задачи</vt:lpstr>
      <vt:lpstr>Как решать?</vt:lpstr>
      <vt:lpstr>Задача С Номер перестановки</vt:lpstr>
      <vt:lpstr>Постановка задачи</vt:lpstr>
      <vt:lpstr>Как решать?</vt:lpstr>
      <vt:lpstr>Решение за O(n*n)</vt:lpstr>
      <vt:lpstr>Решение за O(nlogn)</vt:lpstr>
      <vt:lpstr>Задача D Стоянка</vt:lpstr>
      <vt:lpstr>Постановка задачи</vt:lpstr>
      <vt:lpstr>Как решать?</vt:lpstr>
      <vt:lpstr>Как решать?(продолжение)</vt:lpstr>
      <vt:lpstr>Задача E Лампочки</vt:lpstr>
      <vt:lpstr>Постановка задачи</vt:lpstr>
      <vt:lpstr>Как решать?</vt:lpstr>
      <vt:lpstr>Задача F Паук Паркер</vt:lpstr>
      <vt:lpstr>Постановка задачи</vt:lpstr>
      <vt:lpstr>Как решать?</vt:lpstr>
      <vt:lpstr>Задача G Поклейка обоев</vt:lpstr>
      <vt:lpstr>Постановка задачи</vt:lpstr>
      <vt:lpstr>Как решать?</vt:lpstr>
      <vt:lpstr>Задача H Счастливые цифры</vt:lpstr>
      <vt:lpstr>Постановка задачи</vt:lpstr>
      <vt:lpstr>Как решать?</vt:lpstr>
      <vt:lpstr>Решение 1</vt:lpstr>
      <vt:lpstr>Решение 2</vt:lpstr>
      <vt:lpstr>Решение 2(продолжение)</vt:lpstr>
      <vt:lpstr>Слайд 32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Областная олимпиада по программированию</dc:title>
  <dc:creator>LogyCom</dc:creator>
  <cp:lastModifiedBy>LogyCom</cp:lastModifiedBy>
  <cp:revision>60</cp:revision>
  <dcterms:created xsi:type="dcterms:W3CDTF">2013-01-12T08:42:39Z</dcterms:created>
  <dcterms:modified xsi:type="dcterms:W3CDTF">2013-01-13T11:47:11Z</dcterms:modified>
</cp:coreProperties>
</file>