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Изображение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Изображение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Изображение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Изображение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1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kaggle.com/c/imaterialist-fashion-2020-fgvc7/overview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ергеев Кирилл CSC Novosibirsk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 Сергеев Кирилл CSC Novosibirsk</a:t>
            </a:r>
          </a:p>
        </p:txBody>
      </p:sp>
      <p:sp>
        <p:nvSpPr>
          <p:cNvPr id="152" name="Курсовая работа по D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Курсовая работа по DL</a:t>
            </a:r>
          </a:p>
        </p:txBody>
      </p:sp>
      <p:sp>
        <p:nvSpPr>
          <p:cNvPr id="153" name="iMaterialist (Fashion) 2020 at FGVC7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61188">
              <a:defRPr b="0" sz="3950"/>
            </a:pPr>
            <a:r>
              <a:t>iMaterialist (Fashion) 2020 at FGVC7</a:t>
            </a:r>
          </a:p>
          <a:p>
            <a:pPr defTabSz="361188">
              <a:defRPr b="0" sz="3950"/>
            </a:pPr>
            <a:r>
              <a:t>Fine-grained segmentation task for fashion and apparel</a:t>
            </a:r>
          </a:p>
          <a:p>
            <a:pPr defTabSz="361188">
              <a:defRPr b="0" sz="3950">
                <a:solidFill>
                  <a:srgbClr val="0433FF">
                    <a:alpha val="68071"/>
                  </a:srgbClr>
                </a:solidFill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https://www.kaggle.com/c/imaterialist-fashion-2020-fgvc7/overview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Mixed precision for faster training on NVIDIA GPU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Mixed precision for faster training on NVIDIA GPUs</a:t>
            </a:r>
          </a:p>
        </p:txBody>
      </p:sp>
      <p:sp>
        <p:nvSpPr>
          <p:cNvPr id="186" name="Большинство фреймворков глубокого обучения, включая PyTorch, по умолчанию обучают с 32-битной арифметикой с плавающей точкой (FP32). Однако это не является необходимым для достижения полной точности для многих моделей глубокого обучения. В 2017 году иссл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340805">
              <a:spcBef>
                <a:spcPts val="4300"/>
              </a:spcBef>
              <a:buSzTx/>
              <a:buNone/>
              <a:defRPr sz="4608"/>
            </a:pPr>
            <a:r>
              <a:t>Большинство фреймворков глубокого обучения, включая PyTorch, по умолчанию обучают с 32-битной арифметикой с плавающей точкой (FP32). Однако это не является необходимым для достижения полной точности для многих моделей глубокого обучения. В 2017 году исследователи NVIDIA разработали методику обучения со смешанной точностью, которая сочетает формат одинарной точности (FP32) с форматом половинной точности (например, FP16) при обучении сети, и достигает такой же точности, как и обучение с FP32, используя те же гиперпараметры, с дополнительными преимуществами в производительности на графических процессорах NVIDIA:</a:t>
            </a:r>
          </a:p>
          <a:p>
            <a:pPr marL="585215" indent="-585215" defTabSz="2340805">
              <a:spcBef>
                <a:spcPts val="4300"/>
              </a:spcBef>
              <a:defRPr sz="4608"/>
            </a:pPr>
            <a:r>
              <a:t>Более короткое время обучения</a:t>
            </a:r>
          </a:p>
          <a:p>
            <a:pPr marL="585215" indent="-585215" defTabSz="2340805">
              <a:spcBef>
                <a:spcPts val="4300"/>
              </a:spcBef>
              <a:defRPr sz="4608"/>
            </a:pPr>
            <a:r>
              <a:t>Меньшие требования к памяти</a:t>
            </a:r>
          </a:p>
        </p:txBody>
      </p:sp>
      <p:sp>
        <p:nvSpPr>
          <p:cNvPr id="187" name="Оптимизация обучения №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Оптимизация обучения №2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До:"/>
          <p:cNvSpPr txBox="1"/>
          <p:nvPr>
            <p:ph type="body" idx="21"/>
          </p:nvPr>
        </p:nvSpPr>
        <p:spPr>
          <a:xfrm>
            <a:off x="14568676" y="376894"/>
            <a:ext cx="9779001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r>
              <a:t>До:</a:t>
            </a:r>
          </a:p>
        </p:txBody>
      </p:sp>
      <p:pic>
        <p:nvPicPr>
          <p:cNvPr id="190" name="time_good.png" descr="time_good.png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13388" y="7956267"/>
            <a:ext cx="18522642" cy="4804974"/>
          </a:xfrm>
          <a:prstGeom prst="rect">
            <a:avLst/>
          </a:prstGeom>
        </p:spPr>
      </p:pic>
      <p:sp>
        <p:nvSpPr>
          <p:cNvPr id="191" name="Результат"/>
          <p:cNvSpPr txBox="1"/>
          <p:nvPr>
            <p:ph type="title"/>
          </p:nvPr>
        </p:nvSpPr>
        <p:spPr>
          <a:xfrm>
            <a:off x="-1773372" y="1074605"/>
            <a:ext cx="9779001" cy="14351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Результат</a:t>
            </a:r>
          </a:p>
        </p:txBody>
      </p:sp>
      <p:pic>
        <p:nvPicPr>
          <p:cNvPr id="192" name="time_bad.png" descr="time_bad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516955" y="1702643"/>
            <a:ext cx="18449357" cy="4804993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После:"/>
          <p:cNvSpPr txBox="1"/>
          <p:nvPr/>
        </p:nvSpPr>
        <p:spPr>
          <a:xfrm>
            <a:off x="406733" y="6390610"/>
            <a:ext cx="9779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После: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Некоторые особенности и параметр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Некоторые особенности и параметры</a:t>
            </a:r>
          </a:p>
        </p:txBody>
      </p:sp>
      <p:sp>
        <p:nvSpPr>
          <p:cNvPr id="196" name="Сеть обучалась 4 эпохи более одних суток…"/>
          <p:cNvSpPr txBox="1"/>
          <p:nvPr>
            <p:ph type="body" sz="half" idx="1"/>
          </p:nvPr>
        </p:nvSpPr>
        <p:spPr>
          <a:xfrm>
            <a:off x="1206500" y="2729994"/>
            <a:ext cx="21971000" cy="4902514"/>
          </a:xfrm>
          <a:prstGeom prst="rect">
            <a:avLst/>
          </a:prstGeom>
        </p:spPr>
        <p:txBody>
          <a:bodyPr/>
          <a:lstStyle/>
          <a:p>
            <a:pPr/>
            <a:r>
              <a:t>Сеть обучалась 4 эпохи более одних суток</a:t>
            </a:r>
          </a:p>
          <a:p>
            <a:pPr/>
            <a:r>
              <a:t>Размер батча — 2</a:t>
            </a:r>
          </a:p>
          <a:p>
            <a:pPr/>
            <a:r>
              <a:t>Размер входного изображения — (256, 256, 3)</a:t>
            </a:r>
          </a:p>
          <a:p>
            <a:pPr/>
            <a:r>
              <a:t>Число скрытых слоев в Mask-RCNN — 512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Результаты сегментац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Результаты сегментации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dataset_example.jpeg" descr="dataset_example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440" r="0" b="37718"/>
          <a:stretch>
            <a:fillRect/>
          </a:stretch>
        </p:blipFill>
        <p:spPr>
          <a:xfrm>
            <a:off x="11244021" y="605234"/>
            <a:ext cx="12785445" cy="12505465"/>
          </a:xfrm>
          <a:prstGeom prst="rect">
            <a:avLst/>
          </a:prstGeom>
        </p:spPr>
      </p:pic>
      <p:sp>
        <p:nvSpPr>
          <p:cNvPr id="156" name="Описание конкурса"/>
          <p:cNvSpPr txBox="1"/>
          <p:nvPr>
            <p:ph type="title"/>
          </p:nvPr>
        </p:nvSpPr>
        <p:spPr>
          <a:xfrm>
            <a:off x="1206500" y="-1549919"/>
            <a:ext cx="9779000" cy="5882274"/>
          </a:xfrm>
          <a:prstGeom prst="rect">
            <a:avLst/>
          </a:prstGeom>
        </p:spPr>
        <p:txBody>
          <a:bodyPr/>
          <a:lstStyle/>
          <a:p>
            <a:pPr/>
            <a:r>
              <a:t>Описание конкурса</a:t>
            </a:r>
          </a:p>
        </p:txBody>
      </p:sp>
      <p:sp>
        <p:nvSpPr>
          <p:cNvPr id="157" name="Дизайнеры знают, что они создают, но что и как люди носят на самом деле? Какие комбинации продуктов используют люди?"/>
          <p:cNvSpPr txBox="1"/>
          <p:nvPr/>
        </p:nvSpPr>
        <p:spPr>
          <a:xfrm>
            <a:off x="1206500" y="5173548"/>
            <a:ext cx="9779000" cy="5882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1926287">
              <a:lnSpc>
                <a:spcPct val="80000"/>
              </a:lnSpc>
              <a:defRPr b="1" spc="-134" sz="6715">
                <a:solidFill>
                  <a:srgbClr val="000000"/>
                </a:solidFill>
              </a:defRPr>
            </a:lvl1pPr>
          </a:lstStyle>
          <a:p>
            <a:pPr/>
            <a:r>
              <a:t>Дизайнеры знают, что они создают, но что и как люди носят на самом деле? Какие комбинации продуктов используют люди?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Описание конкурс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Описание конкурса</a:t>
            </a:r>
          </a:p>
        </p:txBody>
      </p:sp>
      <p:sp>
        <p:nvSpPr>
          <p:cNvPr id="160" name="В этом конкурсе предлагается разработать алгоритмы, которые помогут сделать важный шаг на пути к автоматическому распознаванию продуктов - точно сегментировать и расставить атрибутивные метки для изображений людей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 этом конкурсе предлагается разработать алгоритмы, которые помогут сделать важный шаг на пути к автоматическому распознаванию продуктов - точно сегментировать и расставить атрибутивные метки для изображений людей.</a:t>
            </a:r>
          </a:p>
          <a:p>
            <a:pPr/>
            <a:r>
              <a:t>Визуальный анализ одежды - тема, которой в последние годы уделяется все больше внимания. Способность распознавать изделия одежды и связанные с ними атрибуты по изображениям может улучшить опыт покупок для потребителей и повысить эффективность работы профессионалов в области моды.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Немного о датасет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Немного о датасете</a:t>
            </a:r>
          </a:p>
        </p:txBody>
      </p:sp>
      <p:sp>
        <p:nvSpPr>
          <p:cNvPr id="163" name="Во-первых датасет содержит 46 объектов одежды (27 основных предметов одежды и 19 деталей одежды) и 294 связанных с ними атрибута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Во-первых датасет содержит 46 объектов одежды (27 основных предметов одежды и 19 деталей одежды) и 294 связанных с ними атрибута.</a:t>
            </a:r>
          </a:p>
          <a:p>
            <a:pPr/>
            <a:r>
              <a:t>Во-вторых, в общей сложности мы имеем 50 тысяч изображений одежды (с масками сегментации и мелкими атрибутами) из повседневной жизни, с мероприятий знаменитостей и интернет-магазинов</a:t>
            </a:r>
          </a:p>
          <a:p>
            <a:pPr/>
            <a:r>
              <a:t>Изображения были размечены как экспертами в данной области, так и толпой для более тонкой сегментации.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mask-rcnn.png" descr="mask-rcnn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6087" t="0" r="2179" b="3310"/>
          <a:stretch>
            <a:fillRect/>
          </a:stretch>
        </p:blipFill>
        <p:spPr>
          <a:xfrm>
            <a:off x="11313120" y="2207067"/>
            <a:ext cx="12647242" cy="9301685"/>
          </a:xfrm>
          <a:prstGeom prst="rect">
            <a:avLst/>
          </a:prstGeom>
        </p:spPr>
      </p:pic>
      <p:sp>
        <p:nvSpPr>
          <p:cNvPr id="166" name="Подход к решению задач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Подход к решению задачи</a:t>
            </a:r>
          </a:p>
        </p:txBody>
      </p:sp>
      <p:sp>
        <p:nvSpPr>
          <p:cNvPr id="167" name="Mask-RCN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Mask-RCNN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Mask-RCN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Mask-RCNN</a:t>
            </a:r>
          </a:p>
        </p:txBody>
      </p:sp>
      <p:sp>
        <p:nvSpPr>
          <p:cNvPr id="170" name="Mask R-CNN развивает архитектуру Faster R-CNN путём добавления ещё одной ветки, которая предсказывает положение маски, покрывающей найденный объект, и, таким образом решает уже задачу instance segment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>
                <a:solidFill>
                  <a:srgbClr val="222222"/>
                </a:solidFill>
              </a:defRPr>
            </a:pPr>
            <a:r>
              <a:t>Mask R-CNN развивает архитектуру Faster R-CNN путём добавления ещё одной ветки, которая предсказывает положение маски, покрывающей найденный объект, и, таким образом решает уже задачу instance segmentation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>
                <a:solidFill>
                  <a:srgbClr val="222222"/>
                </a:solidFill>
              </a:defRPr>
            </a:pPr>
            <a:r>
              <a:t>Маска представляет собой просто прямоугольную матрицу, в которой 1 на некоторой позиции означает принадлежность соответствующего пикселя объекту заданного класса, 0 — что пиксель объекту не принадлежит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Проблемы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Проблемы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Оптимизация обучения №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Оптимизация обучения №1</a:t>
            </a:r>
          </a:p>
        </p:txBody>
      </p:sp>
      <p:sp>
        <p:nvSpPr>
          <p:cNvPr id="175" name="LR-warmup-schedule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LR-warmup-scheduler</a:t>
            </a:r>
          </a:p>
        </p:txBody>
      </p:sp>
      <p:pic>
        <p:nvPicPr>
          <p:cNvPr id="176" name="warmup_code.png" descr="warmup_code.png"/>
          <p:cNvPicPr>
            <a:picLocks noChangeAspect="1"/>
          </p:cNvPicPr>
          <p:nvPr/>
        </p:nvPicPr>
        <p:blipFill>
          <a:blip r:embed="rId2">
            <a:extLst/>
          </a:blip>
          <a:srcRect l="6952" t="0" r="5178" b="0"/>
          <a:stretch>
            <a:fillRect/>
          </a:stretch>
        </p:blipFill>
        <p:spPr>
          <a:xfrm>
            <a:off x="1206500" y="9195956"/>
            <a:ext cx="21971196" cy="2661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warmup_code.png" descr="warmup_code.png"/>
          <p:cNvPicPr>
            <a:picLocks noChangeAspect="1"/>
          </p:cNvPicPr>
          <p:nvPr/>
        </p:nvPicPr>
        <p:blipFill>
          <a:blip r:embed="rId3">
            <a:extLst/>
          </a:blip>
          <a:srcRect l="4" t="0" r="4" b="0"/>
          <a:stretch>
            <a:fillRect/>
          </a:stretch>
        </p:blipFill>
        <p:spPr>
          <a:xfrm>
            <a:off x="1200672" y="3850711"/>
            <a:ext cx="21970824" cy="3787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До:"/>
          <p:cNvSpPr txBox="1"/>
          <p:nvPr>
            <p:ph type="body" idx="21"/>
          </p:nvPr>
        </p:nvSpPr>
        <p:spPr>
          <a:xfrm>
            <a:off x="14568676" y="376894"/>
            <a:ext cx="9779001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r>
              <a:t>До:</a:t>
            </a:r>
          </a:p>
        </p:txBody>
      </p:sp>
      <p:pic>
        <p:nvPicPr>
          <p:cNvPr id="180" name="train_with_warmup.png" descr="train_with_warmup.png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13387" y="7536877"/>
            <a:ext cx="18321062" cy="5699225"/>
          </a:xfrm>
          <a:prstGeom prst="rect">
            <a:avLst/>
          </a:prstGeom>
        </p:spPr>
      </p:pic>
      <p:sp>
        <p:nvSpPr>
          <p:cNvPr id="181" name="Результат"/>
          <p:cNvSpPr txBox="1"/>
          <p:nvPr>
            <p:ph type="title"/>
          </p:nvPr>
        </p:nvSpPr>
        <p:spPr>
          <a:xfrm>
            <a:off x="-1773372" y="1074605"/>
            <a:ext cx="9779001" cy="14351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Результат</a:t>
            </a:r>
          </a:p>
        </p:txBody>
      </p:sp>
      <p:pic>
        <p:nvPicPr>
          <p:cNvPr id="182" name="without_warmup.png" descr="without_warmu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59632" y="1466142"/>
            <a:ext cx="16964003" cy="5277995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После:"/>
          <p:cNvSpPr txBox="1"/>
          <p:nvPr/>
        </p:nvSpPr>
        <p:spPr>
          <a:xfrm>
            <a:off x="406733" y="6390610"/>
            <a:ext cx="9779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После: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