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527" r:id="rId48"/>
    <p:sldId id="547" r:id="rId49"/>
    <p:sldId id="548" r:id="rId50"/>
    <p:sldId id="549" r:id="rId51"/>
    <p:sldId id="550" r:id="rId52"/>
    <p:sldId id="4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EF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 autoAdjust="0"/>
    <p:restoredTop sz="86257" autoAdjust="0"/>
  </p:normalViewPr>
  <p:slideViewPr>
    <p:cSldViewPr snapToGrid="0">
      <p:cViewPr varScale="1">
        <p:scale>
          <a:sx n="119" d="100"/>
          <a:sy n="119" d="100"/>
        </p:scale>
        <p:origin x="739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20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22/9/2025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ray-airplane-white-airplane-at-airport-during-nighttime-landscape-wallpaper-qey/download/5120x2880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n airplane on a runway at night&#10;&#10;AI-generated content may be incorrect.">
            <a:extLst>
              <a:ext uri="{FF2B5EF4-FFF2-40B4-BE49-F238E27FC236}">
                <a16:creationId xmlns:a16="http://schemas.microsoft.com/office/drawing/2014/main" id="{0940E028-C56A-EF71-1F0C-4BEFF88A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867401-2478-6A11-9FC0-0896C9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Technical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3D0EF-890C-9A28-3751-0C1AD3F9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22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54AE4-3FF7-C18B-160A-E84D68A3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848C-9D5D-2028-9339-D4910AA9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CDR&gt;RL&gt;CDR Return&gt;Alert&gt;Approve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DDD4-02F8-C323-E507-9510E1446F2A}"/>
              </a:ext>
            </a:extLst>
          </p:cNvPr>
          <p:cNvSpPr/>
          <p:nvPr/>
        </p:nvSpPr>
        <p:spPr>
          <a:xfrm>
            <a:off x="449688" y="1290510"/>
            <a:ext cx="3161763" cy="265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/>
              <a:t>CDR Request Form</a:t>
            </a:r>
          </a:p>
          <a:p>
            <a:r>
              <a:rPr lang="en-US" sz="1400" b="1" u="sng" dirty="0"/>
              <a:t>[Active][Draft]</a:t>
            </a:r>
          </a:p>
          <a:p>
            <a:r>
              <a:rPr lang="en-US" sz="1400" dirty="0"/>
              <a:t>ID</a:t>
            </a:r>
          </a:p>
          <a:p>
            <a:r>
              <a:rPr lang="en-US" sz="1400" dirty="0"/>
              <a:t>*TOI     Fields   Telco</a:t>
            </a:r>
          </a:p>
          <a:p>
            <a:r>
              <a:rPr lang="en-US" sz="1400" dirty="0"/>
              <a:t>Period</a:t>
            </a:r>
          </a:p>
          <a:p>
            <a:r>
              <a:rPr lang="en-US" sz="1400" dirty="0"/>
              <a:t>Normal/Urgent</a:t>
            </a:r>
          </a:p>
          <a:p>
            <a:r>
              <a:rPr lang="en-US" sz="1400" dirty="0"/>
              <a:t>Normal to Urgent</a:t>
            </a:r>
          </a:p>
          <a:p>
            <a:r>
              <a:rPr lang="en-US" sz="1400" dirty="0"/>
              <a:t>Status: New | In-Progress | Completed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[Cancel][Save][Save as Draft][Confirm Urgent &amp; Generate]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D1AF9-CF5F-92D3-CA8E-E6BF8C61CC29}"/>
              </a:ext>
            </a:extLst>
          </p:cNvPr>
          <p:cNvSpPr/>
          <p:nvPr/>
        </p:nvSpPr>
        <p:spPr>
          <a:xfrm>
            <a:off x="4658486" y="1290510"/>
            <a:ext cx="2090448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Urgent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F91845-4BE1-4110-D2F0-6F6B71AF11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1451" y="2074735"/>
            <a:ext cx="1047035" cy="54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24C38D-4022-7BB6-B730-79FA30E27107}"/>
              </a:ext>
            </a:extLst>
          </p:cNvPr>
          <p:cNvSpPr txBox="1"/>
          <p:nvPr/>
        </p:nvSpPr>
        <p:spPr>
          <a:xfrm rot="16200000">
            <a:off x="3565876" y="2917900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Urgent?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01F6E5-FCFA-ADE7-54AD-FEDC8651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636" y="1788221"/>
            <a:ext cx="247489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Routine List View</a:t>
            </a:r>
          </a:p>
          <a:p>
            <a:pPr marL="0" indent="0">
              <a:buNone/>
            </a:pPr>
            <a:r>
              <a:rPr lang="en-US" sz="1400" dirty="0"/>
              <a:t>Filter</a:t>
            </a:r>
            <a:br>
              <a:rPr lang="en-US" sz="1400" b="1" u="sng" dirty="0"/>
            </a:br>
            <a:r>
              <a:rPr lang="en-US" sz="1400" dirty="0"/>
              <a:t>*Request ID</a:t>
            </a:r>
            <a:br>
              <a:rPr lang="en-US" sz="1400" b="1" dirty="0"/>
            </a:br>
            <a:r>
              <a:rPr lang="en-US" sz="1400" b="1" dirty="0"/>
              <a:t>   *</a:t>
            </a:r>
            <a:r>
              <a:rPr lang="en-US" sz="1400" dirty="0"/>
              <a:t>TOI Period Status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[Confirm]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A89559-6AFF-3D2D-1CC5-3FDF890B7969}"/>
              </a:ext>
            </a:extLst>
          </p:cNvPr>
          <p:cNvSpPr/>
          <p:nvPr/>
        </p:nvSpPr>
        <p:spPr>
          <a:xfrm>
            <a:off x="6928834" y="1290510"/>
            <a:ext cx="1817802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Normal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  <a:p>
            <a:pPr algn="ctr"/>
            <a:endParaRPr lang="en-US" sz="1400" b="1" u="sn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7602C3-0F18-8B37-ED3E-ED819618790D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rot="10800000">
            <a:off x="8746636" y="2074735"/>
            <a:ext cx="817000" cy="675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B7529-085F-30C3-B509-A96592322C57}"/>
              </a:ext>
            </a:extLst>
          </p:cNvPr>
          <p:cNvSpPr txBox="1"/>
          <p:nvPr/>
        </p:nvSpPr>
        <p:spPr>
          <a:xfrm rot="16200000">
            <a:off x="8561269" y="2274175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1C6E93-C894-2BC4-D984-6A66D5BB59D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11451" y="2858960"/>
            <a:ext cx="4226284" cy="83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586B08-6DFB-E78B-B51C-170B784F98C0}"/>
              </a:ext>
            </a:extLst>
          </p:cNvPr>
          <p:cNvSpPr txBox="1"/>
          <p:nvPr/>
        </p:nvSpPr>
        <p:spPr>
          <a:xfrm>
            <a:off x="5866328" y="3652700"/>
            <a:ext cx="15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 to Urgent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079566-AC06-FBE3-2772-9DF2251D33D7}"/>
              </a:ext>
            </a:extLst>
          </p:cNvPr>
          <p:cNvSpPr/>
          <p:nvPr/>
        </p:nvSpPr>
        <p:spPr>
          <a:xfrm>
            <a:off x="9623156" y="4343004"/>
            <a:ext cx="235585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u="sng" dirty="0"/>
          </a:p>
          <a:p>
            <a:r>
              <a:rPr lang="en-US" sz="1600" u="sng" dirty="0"/>
              <a:t>CDR Return Zip File List</a:t>
            </a:r>
          </a:p>
          <a:p>
            <a:r>
              <a:rPr lang="en-US" sz="1600" u="sng" dirty="0"/>
              <a:t>[New][List]</a:t>
            </a:r>
          </a:p>
          <a:p>
            <a:r>
              <a:rPr lang="en-US" sz="1600" dirty="0"/>
              <a:t>Prompt Password</a:t>
            </a:r>
          </a:p>
          <a:p>
            <a:r>
              <a:rPr lang="en-US" sz="1600" dirty="0"/>
              <a:t>Processing in background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[Process] [Reupload]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5C127C-1865-9252-5286-F587743EF3DF}"/>
              </a:ext>
            </a:extLst>
          </p:cNvPr>
          <p:cNvSpPr/>
          <p:nvPr/>
        </p:nvSpPr>
        <p:spPr>
          <a:xfrm>
            <a:off x="5110093" y="5289549"/>
            <a:ext cx="2160031" cy="1304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Reports</a:t>
            </a:r>
          </a:p>
          <a:p>
            <a:pPr algn="ctr"/>
            <a:r>
              <a:rPr lang="en-US" sz="1400" dirty="0"/>
              <a:t>Extra Fields</a:t>
            </a:r>
          </a:p>
          <a:p>
            <a:pPr algn="ctr"/>
            <a:r>
              <a:rPr lang="en-US" sz="1400" dirty="0"/>
              <a:t>Status: Errors</a:t>
            </a:r>
          </a:p>
          <a:p>
            <a:pPr algn="ctr"/>
            <a:r>
              <a:rPr lang="en-US" sz="1400" dirty="0"/>
              <a:t>Remarks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[Escalate]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73A06-E7EE-BFB4-3276-DAEB531BCAFC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7270124" y="5941766"/>
            <a:ext cx="23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45D5E1-98DF-870B-064D-B3DF153E82F7}"/>
              </a:ext>
            </a:extLst>
          </p:cNvPr>
          <p:cNvSpPr txBox="1"/>
          <p:nvPr/>
        </p:nvSpPr>
        <p:spPr>
          <a:xfrm>
            <a:off x="8081844" y="5466396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78556E-049F-6FB3-7A1A-8C43CC68AE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222178" y="2871845"/>
            <a:ext cx="1400978" cy="24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C3842E-1AC6-7B0D-A142-7CD1A03615A2}"/>
              </a:ext>
            </a:extLst>
          </p:cNvPr>
          <p:cNvSpPr txBox="1"/>
          <p:nvPr/>
        </p:nvSpPr>
        <p:spPr>
          <a:xfrm>
            <a:off x="8589345" y="4460550"/>
            <a:ext cx="6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5EBDE1-CC21-13CE-8E4B-AB015C618F01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flipH="1" flipV="1">
            <a:off x="5703710" y="2858960"/>
            <a:ext cx="3919446" cy="24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05531E2-899D-4C35-F2A9-A627A6038139}"/>
              </a:ext>
            </a:extLst>
          </p:cNvPr>
          <p:cNvSpPr/>
          <p:nvPr/>
        </p:nvSpPr>
        <p:spPr>
          <a:xfrm>
            <a:off x="2189408" y="5358147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Designer’s Inbox</a:t>
            </a:r>
          </a:p>
          <a:p>
            <a:pPr algn="ctr"/>
            <a:r>
              <a:rPr lang="en-US" sz="1400" dirty="0"/>
              <a:t>*Title Date </a:t>
            </a:r>
            <a:r>
              <a:rPr lang="en-US" sz="1400" dirty="0" err="1"/>
              <a:t>RequestID</a:t>
            </a:r>
            <a:r>
              <a:rPr lang="en-US" sz="1400" dirty="0"/>
              <a:t> Action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556E27-F1ED-887D-9722-F38FDFA47034}"/>
              </a:ext>
            </a:extLst>
          </p:cNvPr>
          <p:cNvCxnSpPr>
            <a:cxnSpLocks/>
            <a:stCxn id="30" idx="1"/>
            <a:endCxn id="56" idx="3"/>
          </p:cNvCxnSpPr>
          <p:nvPr/>
        </p:nvCxnSpPr>
        <p:spPr>
          <a:xfrm flipH="1">
            <a:off x="4594939" y="5941766"/>
            <a:ext cx="515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0ACED7-6B05-5767-DF55-E9599BEDF4B0}"/>
              </a:ext>
            </a:extLst>
          </p:cNvPr>
          <p:cNvSpPr/>
          <p:nvPr/>
        </p:nvSpPr>
        <p:spPr>
          <a:xfrm>
            <a:off x="2189407" y="4038059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User’s Inbox</a:t>
            </a:r>
          </a:p>
          <a:p>
            <a:pPr algn="ctr"/>
            <a:r>
              <a:rPr lang="en-US" sz="1400" dirty="0"/>
              <a:t>*Title Date Message Action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17F060-1703-7A90-04FF-B4E1F098A759}"/>
              </a:ext>
            </a:extLst>
          </p:cNvPr>
          <p:cNvCxnSpPr>
            <a:stCxn id="29" idx="1"/>
            <a:endCxn id="64" idx="3"/>
          </p:cNvCxnSpPr>
          <p:nvPr/>
        </p:nvCxnSpPr>
        <p:spPr>
          <a:xfrm flipH="1" flipV="1">
            <a:off x="4594938" y="4621678"/>
            <a:ext cx="5028218" cy="68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788ADF-7B3C-720B-8628-B5394A0DDD3E}"/>
              </a:ext>
            </a:extLst>
          </p:cNvPr>
          <p:cNvSpPr txBox="1"/>
          <p:nvPr/>
        </p:nvSpPr>
        <p:spPr>
          <a:xfrm rot="413354">
            <a:off x="6321838" y="4668619"/>
            <a:ext cx="10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05D32A-3006-277C-CB77-580159AC882D}"/>
              </a:ext>
            </a:extLst>
          </p:cNvPr>
          <p:cNvSpPr txBox="1"/>
          <p:nvPr/>
        </p:nvSpPr>
        <p:spPr>
          <a:xfrm>
            <a:off x="4607682" y="5734667"/>
            <a:ext cx="50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E9D63F-9292-8CDC-C1DF-4FFFCEF8E4ED}"/>
              </a:ext>
            </a:extLst>
          </p:cNvPr>
          <p:cNvSpPr/>
          <p:nvPr/>
        </p:nvSpPr>
        <p:spPr>
          <a:xfrm>
            <a:off x="155642" y="5428518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Approval of Extra Field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95CF35-1BF9-DC18-C7F0-61837147F9A7}"/>
              </a:ext>
            </a:extLst>
          </p:cNvPr>
          <p:cNvCxnSpPr>
            <a:stCxn id="56" idx="1"/>
            <a:endCxn id="69" idx="3"/>
          </p:cNvCxnSpPr>
          <p:nvPr/>
        </p:nvCxnSpPr>
        <p:spPr>
          <a:xfrm flipH="1" flipV="1">
            <a:off x="1870142" y="5941765"/>
            <a:ext cx="319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B7271A-2BFE-9D15-FF4A-4E69908EE6CF}"/>
              </a:ext>
            </a:extLst>
          </p:cNvPr>
          <p:cNvSpPr txBox="1"/>
          <p:nvPr/>
        </p:nvSpPr>
        <p:spPr>
          <a:xfrm>
            <a:off x="2546632" y="1041659"/>
            <a:ext cx="1064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Autosave 10s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D68149-51DC-82F6-A181-E81BD495C9A9}"/>
              </a:ext>
            </a:extLst>
          </p:cNvPr>
          <p:cNvSpPr/>
          <p:nvPr/>
        </p:nvSpPr>
        <p:spPr>
          <a:xfrm>
            <a:off x="129392" y="4137069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Audit Logs</a:t>
            </a:r>
          </a:p>
          <a:p>
            <a:pPr algn="ctr"/>
            <a:r>
              <a:rPr lang="en-US" sz="1400" dirty="0"/>
              <a:t>Date action </a:t>
            </a:r>
            <a:r>
              <a:rPr lang="en-US" sz="1400" dirty="0" err="1"/>
              <a:t>userid</a:t>
            </a:r>
            <a:r>
              <a:rPr lang="en-US" sz="1400" dirty="0"/>
              <a:t> details category</a:t>
            </a:r>
          </a:p>
        </p:txBody>
      </p:sp>
    </p:spTree>
    <p:extLst>
      <p:ext uri="{BB962C8B-B14F-4D97-AF65-F5344CB8AC3E}">
        <p14:creationId xmlns:p14="http://schemas.microsoft.com/office/powerpoint/2010/main" val="725920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B06-37FE-2F0D-BC25-32C4F02E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– Base 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13E2-BEBA-2280-B2D3-856EE213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Requestors</a:t>
            </a:r>
          </a:p>
          <a:p>
            <a:r>
              <a:rPr lang="en-US" dirty="0"/>
              <a:t>Telcos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1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0D4-A512-98BE-D863-FFE1CAF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4A36-1462-054A-CDD3-693E03C4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of users</a:t>
            </a:r>
          </a:p>
          <a:p>
            <a:r>
              <a:rPr lang="en-US" dirty="0"/>
              <a:t>CRUD of departments</a:t>
            </a:r>
          </a:p>
          <a:p>
            <a:r>
              <a:rPr lang="en-US" dirty="0"/>
              <a:t>CRUD of realm roles</a:t>
            </a:r>
          </a:p>
          <a:p>
            <a:r>
              <a:rPr lang="en-US" dirty="0"/>
              <a:t>Configuration of Password Policy</a:t>
            </a:r>
          </a:p>
          <a:p>
            <a:pPr marL="0" indent="0">
              <a:buNone/>
            </a:pPr>
            <a:r>
              <a:rPr lang="en-US" dirty="0"/>
              <a:t>- 3 months mandatory change</a:t>
            </a:r>
          </a:p>
          <a:p>
            <a:pPr>
              <a:buFontTx/>
              <a:buChar char="-"/>
            </a:pPr>
            <a:r>
              <a:rPr lang="en-US" dirty="0"/>
              <a:t>Password characters</a:t>
            </a:r>
          </a:p>
          <a:p>
            <a:r>
              <a:rPr lang="en-US" dirty="0"/>
              <a:t>Archival 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53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AA24-15D4-0E4C-98F6-9459E7D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41C2-47E3-1025-6B55-FE851A79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 we need timeout/lock screen for inactivity? No need</a:t>
            </a:r>
          </a:p>
        </p:txBody>
      </p:sp>
    </p:spTree>
    <p:extLst>
      <p:ext uri="{BB962C8B-B14F-4D97-AF65-F5344CB8AC3E}">
        <p14:creationId xmlns:p14="http://schemas.microsoft.com/office/powerpoint/2010/main" val="560850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7524</TotalTime>
  <Words>2025</Words>
  <Application>Microsoft Office PowerPoint</Application>
  <PresentationFormat>Widescreen</PresentationFormat>
  <Paragraphs>407</Paragraphs>
  <Slides>49</Slides>
  <Notes>13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Technical Design</vt:lpstr>
      <vt:lpstr>CDR&gt;RL&gt;CDR Return&gt;Alert&gt;Approve</vt:lpstr>
      <vt:lpstr>Designer – Base Table List</vt:lpstr>
      <vt:lpstr>Admin Portal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178</cp:revision>
  <dcterms:created xsi:type="dcterms:W3CDTF">2025-05-05T07:22:27Z</dcterms:created>
  <dcterms:modified xsi:type="dcterms:W3CDTF">2025-09-22T07:53:50Z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