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sldIdLst>
    <p:sldId id="256" r:id="rId5"/>
    <p:sldId id="433" r:id="rId6"/>
    <p:sldId id="434" r:id="rId7"/>
    <p:sldId id="523" r:id="rId8"/>
    <p:sldId id="436" r:id="rId9"/>
    <p:sldId id="439" r:id="rId10"/>
    <p:sldId id="528" r:id="rId11"/>
    <p:sldId id="530" r:id="rId12"/>
    <p:sldId id="534" r:id="rId13"/>
    <p:sldId id="525" r:id="rId14"/>
    <p:sldId id="427" r:id="rId15"/>
    <p:sldId id="443" r:id="rId16"/>
    <p:sldId id="522" r:id="rId17"/>
    <p:sldId id="461" r:id="rId18"/>
    <p:sldId id="487" r:id="rId19"/>
    <p:sldId id="533" r:id="rId20"/>
    <p:sldId id="531" r:id="rId21"/>
    <p:sldId id="532" r:id="rId22"/>
    <p:sldId id="535" r:id="rId23"/>
    <p:sldId id="545" r:id="rId24"/>
    <p:sldId id="536" r:id="rId25"/>
    <p:sldId id="514" r:id="rId26"/>
    <p:sldId id="515" r:id="rId27"/>
    <p:sldId id="538" r:id="rId28"/>
    <p:sldId id="537" r:id="rId29"/>
    <p:sldId id="539" r:id="rId30"/>
    <p:sldId id="540" r:id="rId31"/>
    <p:sldId id="489" r:id="rId32"/>
    <p:sldId id="546" r:id="rId33"/>
    <p:sldId id="490" r:id="rId34"/>
    <p:sldId id="465" r:id="rId35"/>
    <p:sldId id="526" r:id="rId36"/>
    <p:sldId id="543" r:id="rId37"/>
    <p:sldId id="450" r:id="rId38"/>
    <p:sldId id="451" r:id="rId39"/>
    <p:sldId id="493" r:id="rId40"/>
    <p:sldId id="452" r:id="rId41"/>
    <p:sldId id="453" r:id="rId42"/>
    <p:sldId id="454" r:id="rId43"/>
    <p:sldId id="455" r:id="rId44"/>
    <p:sldId id="456" r:id="rId45"/>
    <p:sldId id="544" r:id="rId46"/>
    <p:sldId id="473" r:id="rId47"/>
    <p:sldId id="527" r:id="rId48"/>
    <p:sldId id="547" r:id="rId49"/>
    <p:sldId id="551" r:id="rId50"/>
    <p:sldId id="548" r:id="rId51"/>
    <p:sldId id="549" r:id="rId52"/>
    <p:sldId id="550" r:id="rId53"/>
    <p:sldId id="41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BE"/>
    <a:srgbClr val="FF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7" autoAdjust="0"/>
    <p:restoredTop sz="86257" autoAdjust="0"/>
  </p:normalViewPr>
  <p:slideViewPr>
    <p:cSldViewPr snapToGrid="0">
      <p:cViewPr varScale="1">
        <p:scale>
          <a:sx n="95" d="100"/>
          <a:sy n="95" d="100"/>
        </p:scale>
        <p:origin x="7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CEB5-3561-4C01-AAE0-3280B30A9761}" type="datetimeFigureOut">
              <a:rPr lang="en-SG" smtClean="0"/>
              <a:t>24/9/2025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66E2-0258-4AF6-B059-6673F343C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1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By end Jan 2026, we hope to capture major and essential requirements.</a:t>
            </a:r>
          </a:p>
          <a:p>
            <a:r>
              <a:rPr lang="en-SG" dirty="0"/>
              <a:t>After Jan 2026, requirements changes should be minor.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043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IMEI … check is it </a:t>
            </a:r>
            <a:r>
              <a:rPr lang="en-SG" dirty="0" err="1"/>
              <a:t>imei</a:t>
            </a:r>
            <a:r>
              <a:rPr lang="en-SG" dirty="0"/>
              <a:t> or </a:t>
            </a:r>
            <a:r>
              <a:rPr lang="en-SG" dirty="0" err="1"/>
              <a:t>imsi</a:t>
            </a:r>
            <a:r>
              <a:rPr lang="en-SG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78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48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414DA-E324-5EC7-2861-53B4E26B4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6A849-8385-CD11-FCFD-8369C3C67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DC2E7-9B5C-7157-CAAD-653F68ED5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AFF45-1992-A398-CC34-F1467B1D8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908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5207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7E5A6-E74A-A0E4-B000-F7D2D7265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0ADD3-47BD-108F-5330-178B29C367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5AE9EF-ECF4-5784-9473-E7A3222DB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EFD42-3EE1-D6A5-3E28-86FC4937A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6091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objectives of the system design is to build a scalable, reliable and efficient software system. </a:t>
            </a:r>
          </a:p>
          <a:p>
            <a:r>
              <a:rPr lang="en-SG" dirty="0"/>
              <a:t>Airflow is a robust platform for orchestrating workflow and manging microservices.</a:t>
            </a:r>
          </a:p>
          <a:p>
            <a:endParaRPr lang="en-SG" dirty="0"/>
          </a:p>
          <a:p>
            <a:r>
              <a:rPr lang="en-SG" dirty="0"/>
              <a:t>The following design concept are used:</a:t>
            </a:r>
          </a:p>
          <a:p>
            <a:pPr lvl="1"/>
            <a:r>
              <a:rPr lang="en-SG" dirty="0"/>
              <a:t>Client-Server architecture;</a:t>
            </a:r>
          </a:p>
          <a:p>
            <a:pPr lvl="1"/>
            <a:r>
              <a:rPr lang="en-SG" dirty="0"/>
              <a:t>Load Balancer – distributes incoming traffic across multiple servers to prevent any single server from being overwhelm</a:t>
            </a:r>
          </a:p>
          <a:p>
            <a:pPr lvl="1"/>
            <a:r>
              <a:rPr lang="en-SG" dirty="0"/>
              <a:t>Caching – stores frequently accessed data in memory to reduce retrieval time and database load</a:t>
            </a:r>
          </a:p>
          <a:p>
            <a:pPr lvl="1"/>
            <a:r>
              <a:rPr lang="en-SG" dirty="0"/>
              <a:t>Database sharding – sharding splits a large database into smaller, manageable pieces (shards) stored on different servers</a:t>
            </a:r>
          </a:p>
          <a:p>
            <a:pPr lvl="1"/>
            <a:r>
              <a:rPr lang="en-SG" dirty="0"/>
              <a:t>Microservices architecture – breaks down an application into smaller, independent services</a:t>
            </a:r>
          </a:p>
          <a:p>
            <a:pPr lvl="1"/>
            <a:r>
              <a:rPr lang="en-SG" dirty="0"/>
              <a:t>Rate Limiting – restricts the number of requests a user can make in a given time to protect the system from overloading;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323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SAST – Static Application Security Testing… </a:t>
            </a:r>
          </a:p>
          <a:p>
            <a:r>
              <a:rPr lang="en-SG" dirty="0"/>
              <a:t>TLS/SSL</a:t>
            </a:r>
          </a:p>
          <a:p>
            <a:r>
              <a:rPr lang="en-SG" dirty="0"/>
              <a:t>Anomaly like unexpected patterns like traffic surges, drastic changes in application performance or suspicious IP connections… (ELK)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127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Still can operate … during put * </a:t>
            </a:r>
          </a:p>
          <a:p>
            <a:r>
              <a:rPr lang="en-SG" dirty="0" err="1"/>
              <a:t>Tessaract</a:t>
            </a:r>
            <a:r>
              <a:rPr lang="en-SG" dirty="0"/>
              <a:t>… we have try 3 – 4 tools and we narrow down to this refined pdf text extractor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08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492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1666E2-0258-4AF6-B059-6673F343C6B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33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Routine and Urgent requests per week (including in-progress and new)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0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8C05C-BDB3-0CAE-2643-2EC88DCA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410BFE-6A99-946F-C58D-CDF9B3114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A6243-9EB1-8783-A87E-DFEAC9FB7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F7439-96FE-1855-26D7-9E4C5BE09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29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Well-known OCR tools…tested a few more tools … then </a:t>
            </a:r>
            <a:r>
              <a:rPr lang="en-SG" dirty="0" err="1"/>
              <a:t>outsystems</a:t>
            </a:r>
            <a:r>
              <a:rPr lang="en-SG" dirty="0"/>
              <a:t>… with restriction and limitation</a:t>
            </a:r>
          </a:p>
          <a:p>
            <a:r>
              <a:rPr lang="en-SG" dirty="0"/>
              <a:t>On high-code with more options to look 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9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C543-E56D-7865-EC45-12B5E7333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36FB-9E31-0EEE-9AE4-4C0995432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8C08-57A3-EED8-3AE4-4A0C55A6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24/9/2025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8B27-4125-87AF-024C-CC433DED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85E7-2E29-319C-03BC-4F9C5A05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0E9A1-AFEA-2058-60A3-FFC3F04F42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3996" y="136525"/>
            <a:ext cx="2628008" cy="7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9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3C1B-D5A0-AFB3-89EE-A08D5E43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611A-1375-009A-7909-6D115039B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26BA-B3BC-061F-D6B8-AC279179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24/9/2025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97FE-3FE5-C653-339E-B92EB10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73E52-3806-1FCF-E5F2-CEFEA5E4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44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A3BBE-FEB9-7E95-92F5-E0BA98F0F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9D5BD-2CF9-1E02-4053-7735AF11B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668C-89B2-9247-3C8D-D8113F10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24/9/2025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F322-0F8B-35CD-F24A-6CA34E8E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0B776-3D88-9DDF-AE2C-5D548721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05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1F3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4" cy="2324100"/>
          </a:xfrm>
          <a:prstGeom prst="rect">
            <a:avLst/>
          </a:prstGeom>
        </p:spPr>
        <p:txBody>
          <a:bodyPr lIns="38100" tIns="38100" rIns="38100" bIns="38100"/>
          <a:lstStyle>
            <a:lvl1pPr defTabSz="1219230">
              <a:defRPr sz="5700" b="1" spc="-114">
                <a:solidFill>
                  <a:srgbClr val="90CDFF"/>
                </a:solidFill>
              </a:defRPr>
            </a:lvl1pPr>
          </a:lstStyle>
          <a:p>
            <a:r>
              <a:rPr dirty="0"/>
              <a:t>Section 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53492" y="356667"/>
            <a:ext cx="258369" cy="249734"/>
          </a:xfrm>
          <a:prstGeom prst="rect">
            <a:avLst/>
          </a:prstGeom>
        </p:spPr>
        <p:txBody>
          <a:bodyPr lIns="38100" tIns="38100" rIns="38100" bIns="38100" anchor="b"/>
          <a:lstStyle>
            <a:lvl1pPr algn="ctr" defTabSz="292114">
              <a:defRPr>
                <a:solidFill>
                  <a:srgbClr val="90CD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 descr="Picture 4">
            <a:extLst>
              <a:ext uri="{FF2B5EF4-FFF2-40B4-BE49-F238E27FC236}">
                <a16:creationId xmlns:a16="http://schemas.microsoft.com/office/drawing/2014/main" id="{E52A46A9-62A2-5B66-E1EE-6F5AE9E5AB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61849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D405-B370-C5D7-E529-3C3987E4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6799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3E26-994F-E80F-15B1-5A106CE6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515600" cy="51912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344C-2AE2-6D0A-9017-13D4AFFA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24/9/2025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4414-893E-7466-D0FA-1F5BAF64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A3A4-7131-AD51-B6F8-0709716D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 dirty="0"/>
          </a:p>
        </p:txBody>
      </p:sp>
      <p:pic>
        <p:nvPicPr>
          <p:cNvPr id="7" name="Picture 6" descr="Picture 4">
            <a:extLst>
              <a:ext uri="{FF2B5EF4-FFF2-40B4-BE49-F238E27FC236}">
                <a16:creationId xmlns:a16="http://schemas.microsoft.com/office/drawing/2014/main" id="{CAF12094-9078-9CC8-62EB-E872CADD82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25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D4FE-63EA-626B-FD52-8000523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4BD4E-4AC1-654F-6BF6-5C16EE23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0D389-EABE-FCC3-3703-C45BDAC8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24/9/2025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4F9C-02E2-0F60-7760-5471653E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B60E-4F71-EDF5-651B-F12A6A2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CD0CE-C9C2-C0AA-EE7A-6703E61E7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5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2B4F-AEE9-70E6-A2AD-98110283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8916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FA03-7384-8477-40A2-824621F73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3429"/>
            <a:ext cx="5181600" cy="51935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42F5-AF05-C22B-A4F9-883333E2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3429"/>
            <a:ext cx="5181600" cy="51935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46F5-0A50-836D-C5AE-168E5375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24/9/2025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7FC71-07CA-A9F6-1204-322C9590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3DDCB-69DF-E9E0-AA24-98193F08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 descr="Picture 4">
            <a:extLst>
              <a:ext uri="{FF2B5EF4-FFF2-40B4-BE49-F238E27FC236}">
                <a16:creationId xmlns:a16="http://schemas.microsoft.com/office/drawing/2014/main" id="{6C71922E-2F6C-A61C-E79D-C171597B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956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8A51-E4A1-BF70-9B60-862C4F16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31034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6283-93BE-9B25-4CC9-75B41788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288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0C5AE-592B-8A2C-3A2D-AA8213A1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3522"/>
            <a:ext cx="5157787" cy="4376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9830D-6555-0031-713E-3796B0492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9288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5D140-5779-A1EF-CD6D-ABB629659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13522"/>
            <a:ext cx="5183188" cy="4376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FB222-ED4F-0E62-E80E-CFFE45D1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24/9/2025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BE99B-6B60-3C29-F1A6-DB71A90E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1FB57-0EC4-25D0-C2D6-3860FA6D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58C16-BE88-4E69-9051-0B73ACD017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5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67BD-FE12-4B03-1ECD-A888039F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42515-905A-56E6-7E10-7532B056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24/9/2025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11152-F84A-9943-A782-F5105E15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C4AF5-ACC6-EDCB-61C9-06F1E55C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E1948-AC7D-E1F8-5598-5D3ABBC3DA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4C16D-0344-3763-6F6F-A0C78886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24/9/2025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D4263-ADCB-79C1-49E5-6956B8E5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8AC5D-D9FA-E3DC-79F1-8DC5C7B7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9DFE3-4CA6-D624-8D44-16AFEC0104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C391-6A6C-D2A7-92B7-417BECD6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4328-389E-58BD-379E-53E6E8A4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8F936-C88A-8FFB-9EE7-BB4C6EE9D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D6CB-69EC-1736-AEA5-83A9D5F0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24/9/2025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7EBBD-F123-A799-2F16-9D972847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9E912-2179-D3D4-9E83-04F8D6D7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8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2749-5783-BE1F-8F8C-43C1188C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3AAC5-75BD-0F49-D6B2-BBADE3895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4F82B-73E8-18CF-FB0C-257CFBB76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27421-CEE5-0764-4909-3AFC5204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24/9/2025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BABA-ED1C-5A9C-8AA2-A30ED278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9869-F02B-CE5D-D4B9-F8E29674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81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18D93-9289-DBCA-9E1A-7E99B049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7BEC-38A4-5BE0-D706-A86FCBFF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9C6E-8867-3293-65B5-C56827B82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9BBE-B4A3-4906-AE0E-317AC22F7394}" type="datetimeFigureOut">
              <a:rPr lang="en-SG" smtClean="0"/>
              <a:t>24/9/2025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0C8A-D0C5-6380-2C43-7B56DE3B4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E6D7-F10C-571D-867A-E95DF9231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83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gray-airplane-white-airplane-at-airport-during-nighttime-landscape-wallpaper-qey/download/5120x2880" TargetMode="External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3BD1-DCA1-548D-6886-CC9CBB8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48" y="1702745"/>
            <a:ext cx="10985504" cy="2324100"/>
          </a:xfrm>
        </p:spPr>
        <p:txBody>
          <a:bodyPr/>
          <a:lstStyle/>
          <a:p>
            <a:r>
              <a:rPr lang="en-SG" dirty="0"/>
              <a:t>Project Hawkeye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4685-D60D-BDEA-4E28-17116A98167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31518" y="3875088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Critical Design Review (CDR)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29th August 2025</a:t>
            </a:r>
          </a:p>
        </p:txBody>
      </p:sp>
    </p:spTree>
    <p:extLst>
      <p:ext uri="{BB962C8B-B14F-4D97-AF65-F5344CB8AC3E}">
        <p14:creationId xmlns:p14="http://schemas.microsoft.com/office/powerpoint/2010/main" val="339019440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9854E-7C12-FC21-6001-A678A232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Software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B2374-AFC5-1062-83E4-0A25B3AB6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25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8934-202A-EC8C-D27A-E645592B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A9A58E-A6C9-DA11-66F7-A23D32E99D53}"/>
              </a:ext>
            </a:extLst>
          </p:cNvPr>
          <p:cNvSpPr/>
          <p:nvPr/>
        </p:nvSpPr>
        <p:spPr>
          <a:xfrm>
            <a:off x="10887518" y="5565698"/>
            <a:ext cx="873211" cy="69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62F29-3C68-F055-141B-228CF78A0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101" y="844837"/>
            <a:ext cx="12048741" cy="56480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8F680C-51D2-836F-5385-3DDBE42045F4}"/>
              </a:ext>
            </a:extLst>
          </p:cNvPr>
          <p:cNvSpPr/>
          <p:nvPr/>
        </p:nvSpPr>
        <p:spPr>
          <a:xfrm>
            <a:off x="11231418" y="5763491"/>
            <a:ext cx="873211" cy="7293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91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16AD74-2832-7787-36F5-A6C669DD6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162" y="1161244"/>
            <a:ext cx="10603945" cy="5310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4A3971-5F36-E461-EF6F-180C6DE9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579" y="1781165"/>
            <a:ext cx="1351854" cy="747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0A79C-D1F2-B284-D607-FD06D9A6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EA403-BC73-2BFF-E4F6-2B28AEFD7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0" y="1567981"/>
            <a:ext cx="4313382" cy="154136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E75F1EE-10CE-FB73-60F9-41BA08CD03BA}"/>
              </a:ext>
            </a:extLst>
          </p:cNvPr>
          <p:cNvGrpSpPr/>
          <p:nvPr/>
        </p:nvGrpSpPr>
        <p:grpSpPr>
          <a:xfrm>
            <a:off x="841349" y="1149148"/>
            <a:ext cx="6820923" cy="2626131"/>
            <a:chOff x="736600" y="1181098"/>
            <a:chExt cx="6820923" cy="262613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7D4EE2C-84AB-A085-B651-DA9E70A42231}"/>
                </a:ext>
              </a:extLst>
            </p:cNvPr>
            <p:cNvSpPr/>
            <p:nvPr/>
          </p:nvSpPr>
          <p:spPr>
            <a:xfrm>
              <a:off x="736600" y="1181098"/>
              <a:ext cx="4599456" cy="262613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6C87A7F-94D7-81A0-439F-4012C34A37C7}"/>
                </a:ext>
              </a:extLst>
            </p:cNvPr>
            <p:cNvGrpSpPr/>
            <p:nvPr/>
          </p:nvGrpSpPr>
          <p:grpSpPr>
            <a:xfrm>
              <a:off x="4983695" y="1263197"/>
              <a:ext cx="2573828" cy="967127"/>
              <a:chOff x="5183200" y="2017123"/>
              <a:chExt cx="2573828" cy="967127"/>
            </a:xfrm>
          </p:grpSpPr>
          <p:sp>
            <p:nvSpPr>
              <p:cNvPr id="18" name="Flowchart: Off-page Connector 17">
                <a:extLst>
                  <a:ext uri="{FF2B5EF4-FFF2-40B4-BE49-F238E27FC236}">
                    <a16:creationId xmlns:a16="http://schemas.microsoft.com/office/drawing/2014/main" id="{A23F5C24-A5E6-1077-6946-5992103CD26C}"/>
                  </a:ext>
                </a:extLst>
              </p:cNvPr>
              <p:cNvSpPr/>
              <p:nvPr/>
            </p:nvSpPr>
            <p:spPr>
              <a:xfrm rot="5400000">
                <a:off x="5986550" y="1213773"/>
                <a:ext cx="967127" cy="2573828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CA6CE6-0A8E-F7C8-D5F2-3055933045ED}"/>
                  </a:ext>
                </a:extLst>
              </p:cNvPr>
              <p:cNvSpPr txBox="1"/>
              <p:nvPr/>
            </p:nvSpPr>
            <p:spPr>
              <a:xfrm>
                <a:off x="5535561" y="2154146"/>
                <a:ext cx="222146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total number of CDR requests for each telco per week. 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524564-AD2B-3348-F60D-760726356186}"/>
              </a:ext>
            </a:extLst>
          </p:cNvPr>
          <p:cNvGrpSpPr/>
          <p:nvPr/>
        </p:nvGrpSpPr>
        <p:grpSpPr>
          <a:xfrm>
            <a:off x="825229" y="3801088"/>
            <a:ext cx="6827441" cy="2626131"/>
            <a:chOff x="762704" y="3807229"/>
            <a:chExt cx="6827441" cy="262613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4ECA0D6-7F8A-CD58-1E80-0A7033887EB1}"/>
                </a:ext>
              </a:extLst>
            </p:cNvPr>
            <p:cNvSpPr/>
            <p:nvPr/>
          </p:nvSpPr>
          <p:spPr>
            <a:xfrm>
              <a:off x="762704" y="3807229"/>
              <a:ext cx="4608484" cy="262613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960BAB7-2A08-27FF-3628-9D9F817A5FCB}"/>
                </a:ext>
              </a:extLst>
            </p:cNvPr>
            <p:cNvGrpSpPr/>
            <p:nvPr/>
          </p:nvGrpSpPr>
          <p:grpSpPr>
            <a:xfrm>
              <a:off x="4671341" y="3916101"/>
              <a:ext cx="2918804" cy="1204540"/>
              <a:chOff x="4671341" y="3874536"/>
              <a:chExt cx="2918804" cy="1204540"/>
            </a:xfrm>
          </p:grpSpPr>
          <p:sp>
            <p:nvSpPr>
              <p:cNvPr id="20" name="Flowchart: Off-page Connector 19">
                <a:extLst>
                  <a:ext uri="{FF2B5EF4-FFF2-40B4-BE49-F238E27FC236}">
                    <a16:creationId xmlns:a16="http://schemas.microsoft.com/office/drawing/2014/main" id="{2ECE4B62-0CB9-0103-6D3A-9F8CAD7AA3AE}"/>
                  </a:ext>
                </a:extLst>
              </p:cNvPr>
              <p:cNvSpPr/>
              <p:nvPr/>
            </p:nvSpPr>
            <p:spPr>
              <a:xfrm rot="5400000">
                <a:off x="5528161" y="3017716"/>
                <a:ext cx="1204540" cy="2918180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96E3E-62B6-7ABE-390E-1C2BA24CD3E8}"/>
                  </a:ext>
                </a:extLst>
              </p:cNvPr>
              <p:cNvSpPr txBox="1"/>
              <p:nvPr/>
            </p:nvSpPr>
            <p:spPr>
              <a:xfrm>
                <a:off x="5300203" y="3999752"/>
                <a:ext cx="228994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total number of Urgent requests for each telco on weekly basis, including both CDR and SS requests. </a:t>
                </a: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7712A6-52DB-42E7-EB4B-D7E159102908}"/>
              </a:ext>
            </a:extLst>
          </p:cNvPr>
          <p:cNvGrpSpPr/>
          <p:nvPr/>
        </p:nvGrpSpPr>
        <p:grpSpPr>
          <a:xfrm>
            <a:off x="5453510" y="336495"/>
            <a:ext cx="6029679" cy="2895628"/>
            <a:chOff x="5461463" y="377336"/>
            <a:chExt cx="6029679" cy="289562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4B50A15-5D86-FC2B-2AD4-7A8396BF1923}"/>
                </a:ext>
              </a:extLst>
            </p:cNvPr>
            <p:cNvSpPr/>
            <p:nvPr/>
          </p:nvSpPr>
          <p:spPr>
            <a:xfrm>
              <a:off x="5461463" y="1222663"/>
              <a:ext cx="5967834" cy="205030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9314F7-B3DD-90D4-FBCC-2665458D2137}"/>
                </a:ext>
              </a:extLst>
            </p:cNvPr>
            <p:cNvGrpSpPr/>
            <p:nvPr/>
          </p:nvGrpSpPr>
          <p:grpSpPr>
            <a:xfrm>
              <a:off x="5852943" y="377336"/>
              <a:ext cx="2558894" cy="842183"/>
              <a:chOff x="7009629" y="365125"/>
              <a:chExt cx="2558894" cy="842183"/>
            </a:xfrm>
          </p:grpSpPr>
          <p:sp>
            <p:nvSpPr>
              <p:cNvPr id="30" name="Flowchart: Off-page Connector 29">
                <a:extLst>
                  <a:ext uri="{FF2B5EF4-FFF2-40B4-BE49-F238E27FC236}">
                    <a16:creationId xmlns:a16="http://schemas.microsoft.com/office/drawing/2014/main" id="{0711C276-A20E-BBD4-7D01-55E0D7AB5E35}"/>
                  </a:ext>
                </a:extLst>
              </p:cNvPr>
              <p:cNvSpPr/>
              <p:nvPr/>
            </p:nvSpPr>
            <p:spPr>
              <a:xfrm>
                <a:off x="7009629" y="365125"/>
                <a:ext cx="2558894" cy="842183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54D7E0-E359-AB4F-E916-0D5FF23E9EC1}"/>
                  </a:ext>
                </a:extLst>
              </p:cNvPr>
              <p:cNvSpPr txBox="1"/>
              <p:nvPr/>
            </p:nvSpPr>
            <p:spPr>
              <a:xfrm>
                <a:off x="7091487" y="396721"/>
                <a:ext cx="239517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the number of new requests for each telco per week.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D9F876-E1E7-5C4E-8435-B62A18B003B2}"/>
                </a:ext>
              </a:extLst>
            </p:cNvPr>
            <p:cNvSpPr txBox="1"/>
            <p:nvPr/>
          </p:nvSpPr>
          <p:spPr>
            <a:xfrm>
              <a:off x="9642764" y="1247600"/>
              <a:ext cx="1848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Total urgent requests </a:t>
              </a:r>
            </a:p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(CDR + SS)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269D524-16D1-B50F-1FDF-938E577D8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2516" y="1554480"/>
              <a:ext cx="349135" cy="23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0B964D4-4EEB-7F4A-659D-16B760024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3226" y="1055716"/>
              <a:ext cx="1467127" cy="715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386F7D-6783-9111-89AD-27433D53C5F3}"/>
                </a:ext>
              </a:extLst>
            </p:cNvPr>
            <p:cNvSpPr txBox="1"/>
            <p:nvPr/>
          </p:nvSpPr>
          <p:spPr>
            <a:xfrm>
              <a:off x="8611438" y="691129"/>
              <a:ext cx="2020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CDR &amp; SS value includes urgent requests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707A911-007E-F24A-83D9-F5DD3A7F3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2779" y="1055716"/>
              <a:ext cx="779884" cy="691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B988D32-8CAD-73E3-230B-764E2D9388D2}"/>
              </a:ext>
            </a:extLst>
          </p:cNvPr>
          <p:cNvGrpSpPr/>
          <p:nvPr/>
        </p:nvGrpSpPr>
        <p:grpSpPr>
          <a:xfrm>
            <a:off x="5480563" y="2493459"/>
            <a:ext cx="5948439" cy="3935958"/>
            <a:chOff x="5536220" y="2549116"/>
            <a:chExt cx="5948439" cy="3935958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AF20F56-8D4B-9C2F-BB7E-94EF603936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3838" y="3957665"/>
              <a:ext cx="471602" cy="304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82F626B-09F4-4FB5-D20B-89350AA10198}"/>
                </a:ext>
              </a:extLst>
            </p:cNvPr>
            <p:cNvGrpSpPr/>
            <p:nvPr/>
          </p:nvGrpSpPr>
          <p:grpSpPr>
            <a:xfrm>
              <a:off x="5536220" y="2549116"/>
              <a:ext cx="5948439" cy="3935958"/>
              <a:chOff x="5536220" y="2549116"/>
              <a:chExt cx="5948439" cy="3935958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BA0F35DE-E12D-E0F8-47CB-5737D2090CFC}"/>
                  </a:ext>
                </a:extLst>
              </p:cNvPr>
              <p:cNvSpPr/>
              <p:nvPr/>
            </p:nvSpPr>
            <p:spPr>
              <a:xfrm>
                <a:off x="5536220" y="3290220"/>
                <a:ext cx="5948439" cy="3194854"/>
              </a:xfrm>
              <a:prstGeom prst="roundRect">
                <a:avLst>
                  <a:gd name="adj" fmla="val 5905"/>
                </a:avLst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DB7D0FA-E7E6-0FD8-9167-A08344967436}"/>
                  </a:ext>
                </a:extLst>
              </p:cNvPr>
              <p:cNvGrpSpPr/>
              <p:nvPr/>
            </p:nvGrpSpPr>
            <p:grpSpPr>
              <a:xfrm>
                <a:off x="6951142" y="2549116"/>
                <a:ext cx="2558894" cy="842183"/>
                <a:chOff x="7009629" y="365125"/>
                <a:chExt cx="2558894" cy="842183"/>
              </a:xfrm>
            </p:grpSpPr>
            <p:sp>
              <p:nvSpPr>
                <p:cNvPr id="78" name="Flowchart: Off-page Connector 77">
                  <a:extLst>
                    <a:ext uri="{FF2B5EF4-FFF2-40B4-BE49-F238E27FC236}">
                      <a16:creationId xmlns:a16="http://schemas.microsoft.com/office/drawing/2014/main" id="{8F61D54E-5F62-5975-424A-FE85CC6B174D}"/>
                    </a:ext>
                  </a:extLst>
                </p:cNvPr>
                <p:cNvSpPr/>
                <p:nvPr/>
              </p:nvSpPr>
              <p:spPr>
                <a:xfrm>
                  <a:off x="7009629" y="365125"/>
                  <a:ext cx="2558894" cy="842183"/>
                </a:xfrm>
                <a:prstGeom prst="flowChartOffpageConnector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6A8E49-FA35-E648-F7E2-8A134D2B0902}"/>
                    </a:ext>
                  </a:extLst>
                </p:cNvPr>
                <p:cNvSpPr txBox="1"/>
                <p:nvPr/>
              </p:nvSpPr>
              <p:spPr>
                <a:xfrm>
                  <a:off x="7091487" y="396721"/>
                  <a:ext cx="239517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Aptos Narrow" panose="020B0004020202020204" pitchFamily="34" charset="0"/>
                    </a:rPr>
                    <a:t>Shows request completion progress for each dept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7631CC1-3A54-C106-066E-577E6B5EB8AA}"/>
                  </a:ext>
                </a:extLst>
              </p:cNvPr>
              <p:cNvSpPr txBox="1"/>
              <p:nvPr/>
            </p:nvSpPr>
            <p:spPr>
              <a:xfrm>
                <a:off x="9157431" y="3385438"/>
                <a:ext cx="2271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Completed(%) = </a:t>
                </a:r>
              </a:p>
              <a:p>
                <a:pPr algn="ctr"/>
                <a:r>
                  <a:rPr lang="en-GB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Total number of requests fulfilled / Total requests from dept</a:t>
                </a:r>
              </a:p>
            </p:txBody>
          </p:sp>
        </p:grpSp>
      </p:grpSp>
      <p:sp>
        <p:nvSpPr>
          <p:cNvPr id="4" name="Action Button: Return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0CC2A79-C675-9C98-7484-F5F1EB2DA311}"/>
              </a:ext>
            </a:extLst>
          </p:cNvPr>
          <p:cNvSpPr/>
          <p:nvPr/>
        </p:nvSpPr>
        <p:spPr>
          <a:xfrm>
            <a:off x="11554691" y="6336145"/>
            <a:ext cx="461818" cy="415636"/>
          </a:xfrm>
          <a:prstGeom prst="actionButtonRetur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714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AB8A0-9DC5-527D-3273-BCAD5931B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842B975-D733-FFA7-4B4E-9E2996007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2752" y="1197556"/>
            <a:ext cx="10515600" cy="5272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562BD-FCDD-E66A-54E8-D96AD8571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579" y="1781165"/>
            <a:ext cx="1351854" cy="747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B393F-7E28-9336-3975-A82B9FCF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Dashboard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D295A-C5FB-BF0A-0F1C-DF932F326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526" y="1567981"/>
            <a:ext cx="4177456" cy="1541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D6CFF-64C7-7ABA-919D-2B941844772E}"/>
              </a:ext>
            </a:extLst>
          </p:cNvPr>
          <p:cNvSpPr txBox="1"/>
          <p:nvPr/>
        </p:nvSpPr>
        <p:spPr>
          <a:xfrm>
            <a:off x="4994914" y="117094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73577-CBF4-E74A-6E64-ED76C371BAE2}"/>
              </a:ext>
            </a:extLst>
          </p:cNvPr>
          <p:cNvSpPr txBox="1"/>
          <p:nvPr/>
        </p:nvSpPr>
        <p:spPr>
          <a:xfrm>
            <a:off x="4992955" y="3855352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7D9AB-4701-B844-E3C4-324F20AC3D19}"/>
              </a:ext>
            </a:extLst>
          </p:cNvPr>
          <p:cNvSpPr txBox="1"/>
          <p:nvPr/>
        </p:nvSpPr>
        <p:spPr>
          <a:xfrm>
            <a:off x="11048648" y="1170941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F0068-3793-CAB5-F2EC-3383D9A5DD65}"/>
              </a:ext>
            </a:extLst>
          </p:cNvPr>
          <p:cNvSpPr txBox="1"/>
          <p:nvPr/>
        </p:nvSpPr>
        <p:spPr>
          <a:xfrm>
            <a:off x="11045007" y="3307295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7172F-F5D7-9ED8-125A-2C84E54BDC40}"/>
              </a:ext>
            </a:extLst>
          </p:cNvPr>
          <p:cNvSpPr/>
          <p:nvPr/>
        </p:nvSpPr>
        <p:spPr>
          <a:xfrm>
            <a:off x="3872204" y="1584744"/>
            <a:ext cx="1459483" cy="1061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t"/>
          <a:lstStyle/>
          <a:p>
            <a:pPr>
              <a:lnSpc>
                <a:spcPct val="150000"/>
              </a:lnSpc>
            </a:pPr>
            <a:r>
              <a:rPr lang="en-SG" sz="1400" dirty="0"/>
              <a:t>Telco view</a:t>
            </a:r>
          </a:p>
          <a:p>
            <a:pPr>
              <a:lnSpc>
                <a:spcPct val="150000"/>
              </a:lnSpc>
            </a:pPr>
            <a:r>
              <a:rPr lang="en-SG" sz="1400" dirty="0"/>
              <a:t>Requestor view</a:t>
            </a:r>
          </a:p>
          <a:p>
            <a:pPr>
              <a:lnSpc>
                <a:spcPct val="150000"/>
              </a:lnSpc>
            </a:pPr>
            <a:r>
              <a:rPr lang="en-SG" sz="1400" dirty="0"/>
              <a:t>Export Chart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E7F997-6C85-D677-B55E-C9DD5363C6A0}"/>
              </a:ext>
            </a:extLst>
          </p:cNvPr>
          <p:cNvCxnSpPr>
            <a:cxnSpLocks/>
          </p:cNvCxnSpPr>
          <p:nvPr/>
        </p:nvCxnSpPr>
        <p:spPr>
          <a:xfrm flipV="1">
            <a:off x="3965513" y="2323180"/>
            <a:ext cx="1240972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817121-39C0-EF46-D2A3-88B5C6F147C8}"/>
              </a:ext>
            </a:extLst>
          </p:cNvPr>
          <p:cNvGrpSpPr/>
          <p:nvPr/>
        </p:nvGrpSpPr>
        <p:grpSpPr>
          <a:xfrm>
            <a:off x="5354569" y="1343944"/>
            <a:ext cx="4977199" cy="1184300"/>
            <a:chOff x="5401224" y="1343944"/>
            <a:chExt cx="4977199" cy="1184300"/>
          </a:xfrm>
        </p:grpSpPr>
        <p:sp>
          <p:nvSpPr>
            <p:cNvPr id="18" name="Flowchart: Off-page Connector 17">
              <a:extLst>
                <a:ext uri="{FF2B5EF4-FFF2-40B4-BE49-F238E27FC236}">
                  <a16:creationId xmlns:a16="http://schemas.microsoft.com/office/drawing/2014/main" id="{6E0FA090-8674-C1E5-8C6D-6002E393676F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A8871F-2788-4C3B-A384-45C2D6B83C69}"/>
                </a:ext>
              </a:extLst>
            </p:cNvPr>
            <p:cNvSpPr txBox="1"/>
            <p:nvPr/>
          </p:nvSpPr>
          <p:spPr>
            <a:xfrm>
              <a:off x="5899176" y="1539134"/>
              <a:ext cx="44792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Able to switch view between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Telco view - </a:t>
              </a:r>
              <a:r>
                <a:rPr lang="en-GB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# of Requests vs Telcos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Requestor view - </a:t>
              </a:r>
              <a:r>
                <a:rPr lang="en-GB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# of Requests vs Requestors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F6010F0-4E7E-6AF8-F037-104C77C86B92}"/>
              </a:ext>
            </a:extLst>
          </p:cNvPr>
          <p:cNvSpPr txBox="1"/>
          <p:nvPr/>
        </p:nvSpPr>
        <p:spPr>
          <a:xfrm>
            <a:off x="1558211" y="5837795"/>
            <a:ext cx="3648273" cy="257369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A                  D                  E	                Air              Sea    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AEC402-C5AC-7EBE-F4B6-C7254CC079F7}"/>
              </a:ext>
            </a:extLst>
          </p:cNvPr>
          <p:cNvGrpSpPr/>
          <p:nvPr/>
        </p:nvGrpSpPr>
        <p:grpSpPr>
          <a:xfrm>
            <a:off x="5425654" y="4726716"/>
            <a:ext cx="3804868" cy="1184300"/>
            <a:chOff x="5401224" y="1343944"/>
            <a:chExt cx="4806470" cy="1184300"/>
          </a:xfrm>
        </p:grpSpPr>
        <p:sp>
          <p:nvSpPr>
            <p:cNvPr id="23" name="Flowchart: Off-page Connector 22">
              <a:extLst>
                <a:ext uri="{FF2B5EF4-FFF2-40B4-BE49-F238E27FC236}">
                  <a16:creationId xmlns:a16="http://schemas.microsoft.com/office/drawing/2014/main" id="{B4EC3DB1-4070-D995-A400-F8232B812668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266B3E-020D-43E8-3B1E-AF254C973E63}"/>
                </a:ext>
              </a:extLst>
            </p:cNvPr>
            <p:cNvSpPr txBox="1"/>
            <p:nvPr/>
          </p:nvSpPr>
          <p:spPr>
            <a:xfrm>
              <a:off x="5906359" y="1751184"/>
              <a:ext cx="415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Example, # of Requests vs Requestors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83E0AA-0CD5-7EB0-3A26-0F246D3826AA}"/>
              </a:ext>
            </a:extLst>
          </p:cNvPr>
          <p:cNvSpPr/>
          <p:nvPr/>
        </p:nvSpPr>
        <p:spPr>
          <a:xfrm>
            <a:off x="1598268" y="6064197"/>
            <a:ext cx="3434744" cy="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B9B7A29D-D0C9-EC4C-6249-D78B18E9C6CE}"/>
              </a:ext>
            </a:extLst>
          </p:cNvPr>
          <p:cNvSpPr/>
          <p:nvPr/>
        </p:nvSpPr>
        <p:spPr>
          <a:xfrm>
            <a:off x="1754910" y="6068289"/>
            <a:ext cx="240145" cy="72000"/>
          </a:xfrm>
          <a:prstGeom prst="flowChartTermina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1B9A8-5673-A497-43D1-F628769BE47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66523" y="1293237"/>
            <a:ext cx="205509" cy="205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7440EB-E2DD-9A12-E2DE-9630489073E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27503" y="3954242"/>
            <a:ext cx="205509" cy="2055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0309F0-6707-222E-6D82-280A2127E18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40167" y="1271033"/>
            <a:ext cx="205509" cy="2055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2B2E5-DC17-E7C6-642D-5ABFEFC7299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40167" y="3353974"/>
            <a:ext cx="205509" cy="2055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968D11-1570-A4F1-0EDC-B4763890C368}"/>
              </a:ext>
            </a:extLst>
          </p:cNvPr>
          <p:cNvGrpSpPr/>
          <p:nvPr/>
        </p:nvGrpSpPr>
        <p:grpSpPr>
          <a:xfrm flipH="1">
            <a:off x="8848436" y="3089465"/>
            <a:ext cx="1849070" cy="744550"/>
            <a:chOff x="5401224" y="1343944"/>
            <a:chExt cx="4806470" cy="1184300"/>
          </a:xfrm>
        </p:grpSpPr>
        <p:sp>
          <p:nvSpPr>
            <p:cNvPr id="17" name="Flowchart: Off-page Connector 16">
              <a:extLst>
                <a:ext uri="{FF2B5EF4-FFF2-40B4-BE49-F238E27FC236}">
                  <a16:creationId xmlns:a16="http://schemas.microsoft.com/office/drawing/2014/main" id="{62115F44-46E8-BED0-5A14-5A1140972E35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9DED5C-5F56-D69A-C2D3-D920A48B2F4A}"/>
                </a:ext>
              </a:extLst>
            </p:cNvPr>
            <p:cNvSpPr txBox="1"/>
            <p:nvPr/>
          </p:nvSpPr>
          <p:spPr>
            <a:xfrm>
              <a:off x="5545272" y="1707116"/>
              <a:ext cx="4590387" cy="538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Enlarge Chart View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B2C6711-BCC3-0343-F372-EC3F29380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2289" y="231026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0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7399-8DF4-4D9E-307F-D666EC9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 of Requests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BFA51A-3A59-FADD-CB71-1B035B552685}"/>
              </a:ext>
            </a:extLst>
          </p:cNvPr>
          <p:cNvSpPr/>
          <p:nvPr/>
        </p:nvSpPr>
        <p:spPr>
          <a:xfrm>
            <a:off x="774905" y="122414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CDR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 CDR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Urgent CDR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Routine-Urgent CDR Request</a:t>
            </a:r>
          </a:p>
          <a:p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5723AB-FDDF-0FAD-A3DA-B57449D5C910}"/>
              </a:ext>
            </a:extLst>
          </p:cNvPr>
          <p:cNvSpPr/>
          <p:nvPr/>
        </p:nvSpPr>
        <p:spPr>
          <a:xfrm>
            <a:off x="774905" y="3121891"/>
            <a:ext cx="10642190" cy="3047672"/>
          </a:xfrm>
          <a:prstGeom prst="roundRect">
            <a:avLst>
              <a:gd name="adj" fmla="val 6701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t"/>
          <a:lstStyle/>
          <a:p>
            <a:r>
              <a:rPr lang="en-SG" b="1" dirty="0"/>
              <a:t>Request Created via</a:t>
            </a:r>
          </a:p>
          <a:p>
            <a:endParaRPr lang="en-SG" b="1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Manual key in</a:t>
            </a:r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Import form with </a:t>
            </a:r>
            <a:r>
              <a:rPr lang="en-SG" b="1" dirty="0"/>
              <a:t>structured data </a:t>
            </a:r>
            <a:r>
              <a:rPr lang="en-SG" dirty="0"/>
              <a:t>(Auto-populate)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Using OCR for PDF;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Word/Excel;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Table in Email content/body (.MSG/PDF format)</a:t>
            </a:r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Import form with</a:t>
            </a:r>
            <a:r>
              <a:rPr lang="en-SG" b="1" dirty="0"/>
              <a:t> unstructured data </a:t>
            </a:r>
            <a:r>
              <a:rPr lang="en-SG" dirty="0"/>
              <a:t>(Email)</a:t>
            </a:r>
            <a:endParaRPr lang="en-SG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View content from Email;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Select and copy Email content;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Paste the copied content to the request form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Duplicate from existing 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C638B7-666E-E7F6-3537-CB4ECB1D2EE0}"/>
              </a:ext>
            </a:extLst>
          </p:cNvPr>
          <p:cNvSpPr/>
          <p:nvPr/>
        </p:nvSpPr>
        <p:spPr>
          <a:xfrm>
            <a:off x="4358195" y="122414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SS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 SS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Urgent SS Request</a:t>
            </a:r>
          </a:p>
          <a:p>
            <a:endParaRPr lang="en-S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E328BC-9776-0965-8EA0-082723C53937}"/>
              </a:ext>
            </a:extLst>
          </p:cNvPr>
          <p:cNvSpPr/>
          <p:nvPr/>
        </p:nvSpPr>
        <p:spPr>
          <a:xfrm>
            <a:off x="7941485" y="121398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CTC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CTC Request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15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E510-B043-FDFC-C0A9-44852803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Extension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DE34C-7951-2B73-414D-09B5FDA7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75" y="3263153"/>
            <a:ext cx="11572701" cy="3229722"/>
          </a:xfrm>
          <a:prstGeom prst="roundRect">
            <a:avLst>
              <a:gd name="adj" fmla="val 4285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t">
            <a:noAutofit/>
          </a:bodyPr>
          <a:lstStyle/>
          <a:p>
            <a:pPr marL="0" indent="0">
              <a:buNone/>
            </a:pPr>
            <a:r>
              <a:rPr lang="en-SG" sz="2000" b="1" dirty="0"/>
              <a:t>Request can be extend via</a:t>
            </a:r>
          </a:p>
          <a:p>
            <a:pPr marL="0" indent="0">
              <a:buNone/>
            </a:pPr>
            <a:endParaRPr lang="en-SG" sz="2000" b="1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Manual key in</a:t>
            </a:r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Import form with </a:t>
            </a:r>
            <a:r>
              <a:rPr lang="en-SG" sz="2000" b="1" dirty="0"/>
              <a:t>structured</a:t>
            </a:r>
            <a:r>
              <a:rPr lang="en-SG" sz="20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Using OCR for PDF;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Word/Excel;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Table in Email content/body</a:t>
            </a:r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Import form with </a:t>
            </a:r>
            <a:r>
              <a:rPr lang="en-SG" sz="2000" b="1" dirty="0"/>
              <a:t>unstructured</a:t>
            </a:r>
            <a:r>
              <a:rPr lang="en-SG" sz="2000" dirty="0"/>
              <a:t> data (Email)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View content from Email;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Select and copy Email content;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Paste the copied content to the request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457200" lvl="1" indent="0">
              <a:buNone/>
            </a:pPr>
            <a:endParaRPr lang="en-SG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endParaRPr lang="en-SG" sz="18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8C26F13-1898-934F-43BF-686FFBFA528C}"/>
              </a:ext>
            </a:extLst>
          </p:cNvPr>
          <p:cNvSpPr txBox="1">
            <a:spLocks/>
          </p:cNvSpPr>
          <p:nvPr/>
        </p:nvSpPr>
        <p:spPr>
          <a:xfrm>
            <a:off x="352517" y="1046261"/>
            <a:ext cx="11486966" cy="1974845"/>
          </a:xfrm>
          <a:prstGeom prst="roundRect">
            <a:avLst>
              <a:gd name="adj" fmla="val 4317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/>
              <a:t>Types of extension:</a:t>
            </a:r>
            <a:endParaRPr lang="en-SG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Extend </a:t>
            </a:r>
            <a:r>
              <a:rPr lang="en-SG" sz="2200" b="1" dirty="0"/>
              <a:t>Request Period </a:t>
            </a:r>
            <a:r>
              <a:rPr lang="en-SG" sz="2200" dirty="0"/>
              <a:t>(applies to request start and end date)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Change </a:t>
            </a:r>
            <a:r>
              <a:rPr lang="en-SG" sz="2200" b="1" dirty="0"/>
              <a:t>Service Provider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Change </a:t>
            </a:r>
            <a:r>
              <a:rPr lang="en-SG" sz="2200" b="1" dirty="0"/>
              <a:t>Project Name</a:t>
            </a:r>
          </a:p>
          <a:p>
            <a:pPr marL="457200"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586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927F-3234-2C8C-BF43-99D1CE98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Form (OCR)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0B53-6FE8-5E75-7A31-9506BE79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763250" cy="5191237"/>
          </a:xfrm>
        </p:spPr>
        <p:txBody>
          <a:bodyPr>
            <a:normAutofit/>
          </a:bodyPr>
          <a:lstStyle/>
          <a:p>
            <a:r>
              <a:rPr lang="en-SG" dirty="0"/>
              <a:t>Improve OCR accuracy:</a:t>
            </a:r>
          </a:p>
          <a:p>
            <a:pPr marL="0" indent="0">
              <a:buNone/>
            </a:pPr>
            <a:endParaRPr lang="en-SG" dirty="0"/>
          </a:p>
          <a:p>
            <a:pPr lvl="1" indent="-540000">
              <a:buFont typeface="Wingdings" panose="05000000000000000000" pitchFamily="2" charset="2"/>
              <a:buChar char="ü"/>
            </a:pPr>
            <a:r>
              <a:rPr lang="en-SG" dirty="0"/>
              <a:t>Tested multiple CDR sample forms with the refined pdf text extractor, which yields high accuracy;</a:t>
            </a:r>
          </a:p>
          <a:p>
            <a:pPr marL="145800" lvl="1" indent="0">
              <a:buNone/>
            </a:pPr>
            <a:endParaRPr lang="en-SG" dirty="0"/>
          </a:p>
          <a:p>
            <a:pPr lvl="1" indent="-540000">
              <a:buFont typeface="Wingdings" panose="05000000000000000000" pitchFamily="2" charset="2"/>
              <a:buChar char="ü"/>
            </a:pPr>
            <a:r>
              <a:rPr lang="en-SG" dirty="0"/>
              <a:t>When the </a:t>
            </a:r>
            <a:r>
              <a:rPr lang="en-SG" b="1" dirty="0"/>
              <a:t>new</a:t>
            </a:r>
            <a:r>
              <a:rPr lang="en-SG" dirty="0"/>
              <a:t> Request Form Design is approved,</a:t>
            </a:r>
          </a:p>
          <a:p>
            <a:pPr lvl="2" indent="-360000"/>
            <a:r>
              <a:rPr lang="en-SG" sz="2200" dirty="0"/>
              <a:t>Get the </a:t>
            </a:r>
            <a:r>
              <a:rPr lang="en-SG" sz="2200" b="1" dirty="0"/>
              <a:t>new</a:t>
            </a:r>
            <a:r>
              <a:rPr lang="en-SG" sz="2200" dirty="0"/>
              <a:t> Request Form template and samples;</a:t>
            </a:r>
          </a:p>
          <a:p>
            <a:pPr lvl="2" indent="-360000"/>
            <a:endParaRPr lang="en-SG" sz="2200" dirty="0"/>
          </a:p>
          <a:p>
            <a:pPr lvl="2" indent="-360000"/>
            <a:r>
              <a:rPr lang="en-SG" sz="2200" dirty="0"/>
              <a:t>Consult ST/User on creating and populating the form with synthetic data, which should be as close to the actual operational data as possible;</a:t>
            </a:r>
          </a:p>
          <a:p>
            <a:pPr lvl="2" indent="-360000"/>
            <a:endParaRPr lang="en-SG" sz="2200" dirty="0"/>
          </a:p>
          <a:p>
            <a:pPr lvl="2" indent="-360000"/>
            <a:r>
              <a:rPr lang="en-SG" sz="2200" dirty="0"/>
              <a:t>Verify the performance and observe its accuracy through more tests.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340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936C-6F40-85B0-4120-685CAA5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Uploading encrypted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EE42-A947-44E6-5FD8-D4C93927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Provide the capability of decrypting AES-Encrypted file.</a:t>
            </a:r>
          </a:p>
          <a:p>
            <a:r>
              <a:rPr lang="en-SG" dirty="0"/>
              <a:t>Upon</a:t>
            </a:r>
          </a:p>
          <a:p>
            <a:pPr lvl="1"/>
            <a:r>
              <a:rPr lang="en-SG" dirty="0"/>
              <a:t>Uploading request forms or email;</a:t>
            </a:r>
          </a:p>
          <a:p>
            <a:pPr lvl="1"/>
            <a:r>
              <a:rPr lang="en-SG" dirty="0"/>
              <a:t>Uploading CDR zip folders from Telcos;</a:t>
            </a:r>
          </a:p>
          <a:p>
            <a:pPr marL="457200" lvl="1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BD5F8-242A-C18A-4570-FB8DD405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1" y="3318770"/>
            <a:ext cx="10864798" cy="285819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AA5B43-8EBA-05A0-FB68-EFEB821364E9}"/>
              </a:ext>
            </a:extLst>
          </p:cNvPr>
          <p:cNvSpPr/>
          <p:nvPr/>
        </p:nvSpPr>
        <p:spPr>
          <a:xfrm>
            <a:off x="5394038" y="6040464"/>
            <a:ext cx="2078181" cy="620601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Retry attempts to decrypt file is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3C25A-ACCC-61D5-465E-0D19BCC5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38" y="191323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2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357C-E1E6-4284-DAC8-5EDBAE7C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Creation (CDR/SS/CTC)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6300AC-61D6-5321-B648-0D5BAEDAE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658" y="1048591"/>
            <a:ext cx="7465953" cy="51911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1C19995-A90B-EB64-DA57-AD067C09CB94}"/>
              </a:ext>
            </a:extLst>
          </p:cNvPr>
          <p:cNvGrpSpPr/>
          <p:nvPr/>
        </p:nvGrpSpPr>
        <p:grpSpPr>
          <a:xfrm>
            <a:off x="492243" y="2009552"/>
            <a:ext cx="6303004" cy="3645724"/>
            <a:chOff x="492243" y="2009552"/>
            <a:chExt cx="6303004" cy="36457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588444-E24F-6B43-46F5-61F1F76E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243" y="2009552"/>
              <a:ext cx="6303004" cy="364572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3C2F1B-3059-ABAD-BD6C-EDA0BB96F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82491" y="4916054"/>
              <a:ext cx="408709" cy="408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5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4D3D-764B-BD27-06E8-5ABCDCAD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Data from Telco (CDR)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19800-BEC3-4AD6-4221-3C71A3528447}"/>
              </a:ext>
            </a:extLst>
          </p:cNvPr>
          <p:cNvSpPr/>
          <p:nvPr/>
        </p:nvSpPr>
        <p:spPr>
          <a:xfrm>
            <a:off x="9124494" y="4971880"/>
            <a:ext cx="2661106" cy="1416704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b="1" u="sng" dirty="0">
                <a:solidFill>
                  <a:schemeClr val="tx1"/>
                </a:solidFill>
              </a:rPr>
              <a:t>IMEI Normalisation</a:t>
            </a:r>
          </a:p>
          <a:p>
            <a:endParaRPr lang="en-SG" sz="1600" dirty="0">
              <a:solidFill>
                <a:schemeClr val="tx1"/>
              </a:solidFill>
            </a:endParaRPr>
          </a:p>
          <a:p>
            <a:r>
              <a:rPr lang="en-SG" sz="1600" dirty="0">
                <a:solidFill>
                  <a:schemeClr val="tx1"/>
                </a:solidFill>
              </a:rPr>
              <a:t>Take the 1</a:t>
            </a:r>
            <a:r>
              <a:rPr lang="en-SG" sz="1600" baseline="30000" dirty="0">
                <a:solidFill>
                  <a:schemeClr val="tx1"/>
                </a:solidFill>
              </a:rPr>
              <a:t>st</a:t>
            </a:r>
            <a:r>
              <a:rPr lang="en-SG" sz="1600" dirty="0">
                <a:solidFill>
                  <a:schemeClr val="tx1"/>
                </a:solidFill>
              </a:rPr>
              <a:t> 14 digits from IMEI field and append “0” at the last digit.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29131-E8D3-CCC1-3D4B-9DC6DD14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3566" y="989516"/>
            <a:ext cx="8320928" cy="5503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09161D-2AED-EE70-D7E2-10625A3D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8839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5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848E-9688-4A50-0FA4-DFD381E9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08FC-6804-BAC0-AC55-D5256EB2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Design and Development Approach</a:t>
            </a:r>
          </a:p>
          <a:p>
            <a:r>
              <a:rPr lang="en-SG" dirty="0"/>
              <a:t>System Design</a:t>
            </a:r>
          </a:p>
          <a:p>
            <a:pPr lvl="1"/>
            <a:r>
              <a:rPr lang="en-SG" dirty="0"/>
              <a:t>System Architecture Overview</a:t>
            </a:r>
          </a:p>
          <a:p>
            <a:pPr lvl="1"/>
            <a:r>
              <a:rPr lang="en-SG" dirty="0"/>
              <a:t>Security</a:t>
            </a:r>
          </a:p>
          <a:p>
            <a:pPr lvl="1"/>
            <a:r>
              <a:rPr lang="en-SG" dirty="0"/>
              <a:t>Data Backup</a:t>
            </a:r>
          </a:p>
          <a:p>
            <a:pPr lvl="1"/>
            <a:r>
              <a:rPr lang="en-SG" dirty="0"/>
              <a:t>Data Archival and Housekeeping</a:t>
            </a:r>
          </a:p>
          <a:p>
            <a:pPr lvl="1"/>
            <a:r>
              <a:rPr lang="en-SG" dirty="0"/>
              <a:t>Export Data to Link Analysis software</a:t>
            </a:r>
          </a:p>
          <a:p>
            <a:r>
              <a:rPr lang="en-SG" dirty="0"/>
              <a:t>Software Features</a:t>
            </a:r>
          </a:p>
          <a:p>
            <a:pPr lvl="1"/>
            <a:r>
              <a:rPr lang="en-SG" dirty="0"/>
              <a:t>Workflow</a:t>
            </a:r>
          </a:p>
          <a:p>
            <a:pPr lvl="1"/>
            <a:r>
              <a:rPr lang="en-SG" dirty="0"/>
              <a:t>Features</a:t>
            </a:r>
          </a:p>
          <a:p>
            <a:r>
              <a:rPr lang="en-SG" dirty="0"/>
              <a:t>Data Migration Tool</a:t>
            </a:r>
          </a:p>
          <a:p>
            <a:r>
              <a:rPr lang="en-SG" dirty="0"/>
              <a:t>DBMS UI Demo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6282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BBA4-C299-2753-DCB7-4BEF4EF9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Generate Routine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872394-E024-D09D-9F0B-7B80C546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8036"/>
            <a:ext cx="10515600" cy="51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3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454D7-ED71-AB8F-0085-C7C9D1628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50" y="658073"/>
            <a:ext cx="10131569" cy="606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E616A-8AA9-1DED-A6E2-3B09BDD6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CDR from Telco (Batch Upload)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D32D68-65D5-7C84-9521-F2C07EE5A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5" y="2403083"/>
            <a:ext cx="6041636" cy="24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7F88-104F-9D4C-A7C2-59CA928D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Verify CDR file with Telco Template (Review)</a:t>
            </a:r>
          </a:p>
        </p:txBody>
      </p:sp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BE0DC926-EA52-AF9A-E2FD-27FB21F4E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01" y="1251250"/>
            <a:ext cx="383453" cy="383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E5137-2790-0D1B-4BAC-799D721FADC5}"/>
              </a:ext>
            </a:extLst>
          </p:cNvPr>
          <p:cNvSpPr txBox="1"/>
          <p:nvPr/>
        </p:nvSpPr>
        <p:spPr>
          <a:xfrm>
            <a:off x="700554" y="1197645"/>
            <a:ext cx="2977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column headers from CDR data file matches with template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8E2B9-238E-974C-7E51-377195C0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37" y="1886511"/>
            <a:ext cx="3292731" cy="338957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6ED0BB-E4C0-2474-E2AA-B93F701FADE5}"/>
              </a:ext>
            </a:extLst>
          </p:cNvPr>
          <p:cNvSpPr txBox="1"/>
          <p:nvPr/>
        </p:nvSpPr>
        <p:spPr>
          <a:xfrm>
            <a:off x="4368141" y="1176989"/>
            <a:ext cx="3175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 column header detected from CDR data file</a:t>
            </a:r>
          </a:p>
        </p:txBody>
      </p:sp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0B4F51A7-69D5-196B-45A7-13BDAF1E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37621" y="1251250"/>
            <a:ext cx="383453" cy="383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A73EC5-D51C-358B-50CA-C9DFF6C0D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5765" y="1886511"/>
            <a:ext cx="3764250" cy="430397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5BBDE0-D64C-7926-1AE1-56BCFE09FC17}"/>
              </a:ext>
            </a:extLst>
          </p:cNvPr>
          <p:cNvCxnSpPr>
            <a:cxnSpLocks/>
          </p:cNvCxnSpPr>
          <p:nvPr/>
        </p:nvCxnSpPr>
        <p:spPr>
          <a:xfrm flipV="1">
            <a:off x="6341064" y="5681011"/>
            <a:ext cx="505552" cy="716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105C-E1AA-F3CC-9D7F-A8ADBBAD211B}"/>
              </a:ext>
            </a:extLst>
          </p:cNvPr>
          <p:cNvSpPr/>
          <p:nvPr/>
        </p:nvSpPr>
        <p:spPr>
          <a:xfrm>
            <a:off x="5209139" y="6103794"/>
            <a:ext cx="1463040" cy="677004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Redirected to Template Editor on Designer Role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86DBC3-B39E-14F6-0B67-BB4AFD4521C9}"/>
              </a:ext>
            </a:extLst>
          </p:cNvPr>
          <p:cNvSpPr txBox="1"/>
          <p:nvPr/>
        </p:nvSpPr>
        <p:spPr>
          <a:xfrm>
            <a:off x="8507211" y="1197645"/>
            <a:ext cx="308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column header detected from CDR data file</a:t>
            </a:r>
          </a:p>
        </p:txBody>
      </p:sp>
      <p:pic>
        <p:nvPicPr>
          <p:cNvPr id="25" name="Graphic 24" descr="Badge 3 with solid fill">
            <a:extLst>
              <a:ext uri="{FF2B5EF4-FFF2-40B4-BE49-F238E27FC236}">
                <a16:creationId xmlns:a16="http://schemas.microsoft.com/office/drawing/2014/main" id="{4728802D-70EE-2511-9C5C-A8B55CF75B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7446" y="1251250"/>
            <a:ext cx="364320" cy="3643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A04434-4DAF-1CC8-A8F9-899C2B6E40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8541" y="1886511"/>
            <a:ext cx="3956014" cy="3948578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CBEC761-8D0C-00C7-2A5A-F032F3427F8F}"/>
              </a:ext>
            </a:extLst>
          </p:cNvPr>
          <p:cNvSpPr/>
          <p:nvPr/>
        </p:nvSpPr>
        <p:spPr>
          <a:xfrm>
            <a:off x="10883616" y="4465016"/>
            <a:ext cx="1231650" cy="811071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checkbox to proceed with data processing with missing column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EBEDD4-A026-3FE9-3E24-2D2E68F29A31}"/>
              </a:ext>
            </a:extLst>
          </p:cNvPr>
          <p:cNvCxnSpPr>
            <a:cxnSpLocks/>
          </p:cNvCxnSpPr>
          <p:nvPr/>
        </p:nvCxnSpPr>
        <p:spPr>
          <a:xfrm flipH="1" flipV="1">
            <a:off x="11409855" y="3860800"/>
            <a:ext cx="179172" cy="620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91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615A8-1787-4AC4-2597-53FE2E2A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6032-DD3E-639C-EFFA-1BAB2DFC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Verify CDR file with Telco Template (Review)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D1125-922C-CF20-5CB0-936E7B6F78A3}"/>
              </a:ext>
            </a:extLst>
          </p:cNvPr>
          <p:cNvSpPr txBox="1"/>
          <p:nvPr/>
        </p:nvSpPr>
        <p:spPr>
          <a:xfrm>
            <a:off x="1066800" y="1367119"/>
            <a:ext cx="848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Spelling error on headers in CDR. System unable to detect and match with template.</a:t>
            </a:r>
          </a:p>
        </p:txBody>
      </p: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6313034-88AA-69BD-8204-0901CD63B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0000" y="1328385"/>
            <a:ext cx="446800" cy="446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C66475-4ECF-AB72-113F-ABC6ABEC2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79" y="1959138"/>
            <a:ext cx="3337370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BA8813-429D-A061-C583-EE3EA300E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545" y="1959137"/>
            <a:ext cx="3382910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65DEDB-0925-29AB-DC29-FBEE33FC1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951" y="1959137"/>
            <a:ext cx="3303993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EA62DE-F11D-DD91-B984-982D73C0F7C0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3813049" y="3680797"/>
            <a:ext cx="5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12058-BC1B-BAB2-8208-5A8522E66689}"/>
              </a:ext>
            </a:extLst>
          </p:cNvPr>
          <p:cNvCxnSpPr>
            <a:cxnSpLocks/>
          </p:cNvCxnSpPr>
          <p:nvPr/>
        </p:nvCxnSpPr>
        <p:spPr>
          <a:xfrm flipV="1">
            <a:off x="7787455" y="3716459"/>
            <a:ext cx="5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BF7CE-8425-ADEA-9EE7-2A6516AB71B9}"/>
              </a:ext>
            </a:extLst>
          </p:cNvPr>
          <p:cNvSpPr/>
          <p:nvPr/>
        </p:nvSpPr>
        <p:spPr>
          <a:xfrm>
            <a:off x="838200" y="5770628"/>
            <a:ext cx="9026236" cy="877646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 must manually match the CDR columns to the template headers.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 misspelled column headers that were not automatically detected should be selected by the user from a dropdown list.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483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00DF-039C-985A-0B86-6D6F6F93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CDR data from Telco (Batch Upload - Save)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3D4893-9A97-A398-B747-DEDE031CCAFA}"/>
              </a:ext>
            </a:extLst>
          </p:cNvPr>
          <p:cNvSpPr/>
          <p:nvPr/>
        </p:nvSpPr>
        <p:spPr>
          <a:xfrm>
            <a:off x="3478306" y="1362635"/>
            <a:ext cx="3406589" cy="73510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Update “Period Collected Till”, “CDR-Action”, “1</a:t>
            </a:r>
            <a:r>
              <a:rPr lang="en-SG" sz="1600" baseline="30000" dirty="0">
                <a:solidFill>
                  <a:schemeClr val="tx1"/>
                </a:solidFill>
              </a:rPr>
              <a:t>st</a:t>
            </a:r>
            <a:r>
              <a:rPr lang="en-SG" sz="1600" dirty="0">
                <a:solidFill>
                  <a:schemeClr val="tx1"/>
                </a:solidFill>
              </a:rPr>
              <a:t> Delivery Date”, etc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89DD77A-2AB1-A2D2-1269-8781302B4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314" y="2097742"/>
            <a:ext cx="9717866" cy="4322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404AE4-195C-991D-3B2D-9660ADA2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895" y="3719614"/>
            <a:ext cx="408467" cy="408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2131D6-6D1B-DDA6-A7AF-5204E10A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75" y="3923847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74B5-6230-F0FB-22EC-02E20FC9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Data from Telco (Single Upload)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030B81F-AC72-7058-BA9C-68DDA75EB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6" y="736226"/>
            <a:ext cx="9928422" cy="58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85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B37-7825-B902-A995-551AF911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Delivery (CDR)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9670B-C045-D38C-B5E1-B78B2043BC8C}"/>
              </a:ext>
            </a:extLst>
          </p:cNvPr>
          <p:cNvSpPr/>
          <p:nvPr/>
        </p:nvSpPr>
        <p:spPr>
          <a:xfrm>
            <a:off x="8009963" y="5657188"/>
            <a:ext cx="3343837" cy="83568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If TOI has no data from the requested period, a blank [TOI].txt file will be generated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5A58FE-B8BD-8EB5-56FE-8AC9549BA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95" y="1299882"/>
            <a:ext cx="10932171" cy="438177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876FAF-A3EA-9278-FB8D-D79366E905A6}"/>
              </a:ext>
            </a:extLst>
          </p:cNvPr>
          <p:cNvSpPr/>
          <p:nvPr/>
        </p:nvSpPr>
        <p:spPr>
          <a:xfrm>
            <a:off x="5718802" y="3308920"/>
            <a:ext cx="3343837" cy="680858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Files in zip folder will be organised as Requestor Dept/Telco/Project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33ED5-D68A-AE95-7698-5775541EA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56" y="3996705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11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9F58-A209-540B-B639-A21ACD23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data files for SS/CTC requests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A68CF8-7A52-F326-E1A5-D403C2FE8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924" y="1572594"/>
            <a:ext cx="7462151" cy="401761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D5498-1074-9450-30C8-A6753DCBF30D}"/>
              </a:ext>
            </a:extLst>
          </p:cNvPr>
          <p:cNvSpPr/>
          <p:nvPr/>
        </p:nvSpPr>
        <p:spPr>
          <a:xfrm>
            <a:off x="470646" y="5406176"/>
            <a:ext cx="3343837" cy="83568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The purpose is to keep the raw file and no need to process the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E0D3DC-8F47-BB7E-BD42-7BD3B165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275" y="180057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6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D062-710E-8016-E8D7-FC341995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Service Provider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00114-E934-F57B-66AB-04523F848087}"/>
              </a:ext>
            </a:extLst>
          </p:cNvPr>
          <p:cNvSpPr txBox="1"/>
          <p:nvPr/>
        </p:nvSpPr>
        <p:spPr>
          <a:xfrm>
            <a:off x="1117623" y="843293"/>
            <a:ext cx="3149578" cy="10772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TOI: 91234567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Period: 1</a:t>
            </a:r>
            <a:r>
              <a:rPr lang="en-SG" sz="1600" baseline="300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st</a:t>
            </a:r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 Aug 25 to 31 Aug 25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Telco: ST  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Status: Active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F2E5F0-0276-22CC-83CC-AACFAFDF8BB5}"/>
              </a:ext>
            </a:extLst>
          </p:cNvPr>
          <p:cNvGrpSpPr/>
          <p:nvPr/>
        </p:nvGrpSpPr>
        <p:grpSpPr>
          <a:xfrm>
            <a:off x="1117623" y="5423731"/>
            <a:ext cx="10236176" cy="1077219"/>
            <a:chOff x="1117623" y="1286632"/>
            <a:chExt cx="10236176" cy="10772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2F51BC-5205-C28E-9B6A-00264EC3495E}"/>
                </a:ext>
              </a:extLst>
            </p:cNvPr>
            <p:cNvSpPr txBox="1"/>
            <p:nvPr/>
          </p:nvSpPr>
          <p:spPr>
            <a:xfrm>
              <a:off x="1117623" y="1286633"/>
              <a:ext cx="3149578" cy="107721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TOI: 91234567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Period: 1</a:t>
              </a:r>
              <a:r>
                <a:rPr lang="en-SG" sz="1600" baseline="300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</a:t>
              </a:r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 Aug 25 to 12 Aug 25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Telco: ST  	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Status: Ported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5AE99C-FCEC-F688-2C9A-623B79B32AB3}"/>
                </a:ext>
              </a:extLst>
            </p:cNvPr>
            <p:cNvSpPr txBox="1"/>
            <p:nvPr/>
          </p:nvSpPr>
          <p:spPr>
            <a:xfrm>
              <a:off x="4267200" y="1286632"/>
              <a:ext cx="7086599" cy="107721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TOI: 91234567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Period: 13 Aug 25 to 31 Aug 25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Telco: M1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Status: Active</a:t>
              </a:r>
            </a:p>
          </p:txBody>
        </p: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36DEEE3-5171-8BE9-F790-35B075AB2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6601"/>
            <a:ext cx="10515600" cy="35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5694EF-0F5F-B336-486B-9AD127DF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FA53-D6C3-6837-0F73-6E59DE6D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Service Provider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1EB9E8C-61B8-8803-1BEE-0BB7A7936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931" y="1668290"/>
            <a:ext cx="11730137" cy="35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7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15FC-651A-FBBA-A85F-22BE8C3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and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006B-6756-5253-EA21-EFE23A1E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Agile methodology is adopted as the design and development approach, which provides a flexible and adaptive approach.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Two software verification and iteration are scheduled:</a:t>
            </a:r>
          </a:p>
          <a:p>
            <a:pPr lvl="1"/>
            <a:r>
              <a:rPr lang="en-SG" dirty="0"/>
              <a:t>Oct 2025;</a:t>
            </a:r>
          </a:p>
          <a:p>
            <a:pPr lvl="1"/>
            <a:r>
              <a:rPr lang="en-SG" dirty="0"/>
              <a:t>Jan 2026;</a:t>
            </a:r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51D95-E2F3-B46A-315C-7FD32D7C7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511" y="3648364"/>
            <a:ext cx="2750815" cy="27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66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6FE1-81F9-888C-159E-ECEB17EE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Project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2038-5F2C-B8E7-0D50-842F7E77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985726"/>
            <a:ext cx="10515600" cy="5191237"/>
          </a:xfrm>
        </p:spPr>
        <p:txBody>
          <a:bodyPr>
            <a:normAutofit/>
          </a:bodyPr>
          <a:lstStyle/>
          <a:p>
            <a:r>
              <a:rPr lang="en-SG" sz="2000" dirty="0"/>
              <a:t>Two types of changes:</a:t>
            </a:r>
          </a:p>
          <a:p>
            <a:pPr lvl="1"/>
            <a:r>
              <a:rPr lang="en-SG" sz="1800" dirty="0"/>
              <a:t>Change Project name to existing Project name</a:t>
            </a:r>
          </a:p>
          <a:p>
            <a:pPr lvl="1"/>
            <a:r>
              <a:rPr lang="en-SG" sz="1800" dirty="0"/>
              <a:t>Change Project name to new Project name</a:t>
            </a:r>
          </a:p>
          <a:p>
            <a:pPr lvl="1"/>
            <a:endParaRPr lang="en-SG" sz="1800" dirty="0"/>
          </a:p>
          <a:p>
            <a:pPr lvl="1"/>
            <a:endParaRPr lang="en-SG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AEB906-036F-6903-C41A-CE240AEF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2400300"/>
            <a:ext cx="10531750" cy="32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8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ACD4-D2B0-EAF3-76DB-4B90E092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Report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4284-659F-61BB-AE45-F219DED5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515600" cy="5156456"/>
          </a:xfrm>
        </p:spPr>
        <p:txBody>
          <a:bodyPr>
            <a:normAutofit/>
          </a:bodyPr>
          <a:lstStyle/>
          <a:p>
            <a:r>
              <a:rPr lang="en-SG" sz="2400" dirty="0"/>
              <a:t>Estimated 25 report templates (including ad-hoc, which not frequent)</a:t>
            </a:r>
          </a:p>
          <a:p>
            <a:endParaRPr lang="en-SG" sz="2400" dirty="0"/>
          </a:p>
          <a:p>
            <a:endParaRPr lang="en-SG" sz="2400" dirty="0"/>
          </a:p>
          <a:p>
            <a:pPr lvl="1"/>
            <a:endParaRPr lang="en-SG" sz="2000" dirty="0"/>
          </a:p>
          <a:p>
            <a:pPr lvl="1"/>
            <a:endParaRPr lang="en-SG" sz="2000" dirty="0"/>
          </a:p>
          <a:p>
            <a:pPr lvl="1"/>
            <a:endParaRPr lang="en-SG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Formulas includes:</a:t>
            </a:r>
          </a:p>
          <a:p>
            <a:pPr lvl="1"/>
            <a:r>
              <a:rPr lang="en-US" sz="2000" dirty="0"/>
              <a:t>pivot table, total, highest, lowest, median, avg, ratio </a:t>
            </a:r>
            <a:r>
              <a:rPr lang="en-US" sz="2000" dirty="0" err="1"/>
              <a:t>etc</a:t>
            </a:r>
            <a:r>
              <a:rPr lang="en-US" sz="2000" dirty="0"/>
              <a:t> - </a:t>
            </a:r>
            <a:r>
              <a:rPr lang="en-US" sz="2000" dirty="0" err="1"/>
              <a:t>est</a:t>
            </a:r>
            <a:r>
              <a:rPr lang="en-US" sz="2000" dirty="0"/>
              <a:t> 15 formula</a:t>
            </a:r>
            <a:endParaRPr lang="en-SG" sz="2000" dirty="0"/>
          </a:p>
          <a:p>
            <a:endParaRPr lang="en-SG" sz="2400" dirty="0"/>
          </a:p>
          <a:p>
            <a:r>
              <a:rPr lang="en-SG" sz="2400" dirty="0"/>
              <a:t>We will re-visit the other report templates during workshop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4BF88A-8015-039B-0DC2-9EC0DC6D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20135"/>
              </p:ext>
            </p:extLst>
          </p:nvPr>
        </p:nvGraphicFramePr>
        <p:xfrm>
          <a:off x="1145307" y="148774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237">
                  <a:extLst>
                    <a:ext uri="{9D8B030D-6E8A-4147-A177-3AD203B41FA5}">
                      <a16:colId xmlns:a16="http://schemas.microsoft.com/office/drawing/2014/main" val="39440244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508592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4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Shirt Return Report (Day/Night/Management/Urgent)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4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Monthly Report (Statistics/Telco)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Routine list (Weekends/weekday)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0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Ad hoc Statistics Report (Telco/Requestor/Project/Yearly/Monthly/Type…)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Word/PDF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1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Comparison Report with Graph/Charts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Word/PDF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7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08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B812-602C-61C8-824A-3BB304C5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16089-1ADE-3911-4C4A-B31945E3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DBMS shall able to show alerts on the screen based on the rule-based conditions as shown in the Alert Templates below.</a:t>
            </a:r>
          </a:p>
          <a:p>
            <a:endParaRPr lang="en-SG" sz="2400" dirty="0"/>
          </a:p>
          <a:p>
            <a:r>
              <a:rPr lang="en-SG" sz="2400" dirty="0"/>
              <a:t>Types of alert:  </a:t>
            </a:r>
          </a:p>
          <a:p>
            <a:pPr lvl="1"/>
            <a:r>
              <a:rPr lang="en-SG" sz="2000" dirty="0"/>
              <a:t>Change IMEI;</a:t>
            </a:r>
          </a:p>
          <a:p>
            <a:pPr lvl="1"/>
            <a:r>
              <a:rPr lang="en-SG" sz="2000" dirty="0"/>
              <a:t>Change IMSI;</a:t>
            </a:r>
          </a:p>
          <a:p>
            <a:pPr marL="457200" lvl="1" indent="0">
              <a:buNone/>
            </a:pPr>
            <a:endParaRPr lang="en-SG" sz="2000" dirty="0"/>
          </a:p>
          <a:p>
            <a:r>
              <a:rPr lang="en-SG" sz="2400" dirty="0"/>
              <a:t>Alert is configurable by the user</a:t>
            </a:r>
          </a:p>
          <a:p>
            <a:pPr marL="457200" lvl="1" indent="0">
              <a:buNone/>
            </a:pPr>
            <a:endParaRPr lang="en-SG" dirty="0"/>
          </a:p>
          <a:p>
            <a:r>
              <a:rPr lang="en-SG" sz="2400" dirty="0"/>
              <a:t>Alert notification:</a:t>
            </a:r>
          </a:p>
          <a:p>
            <a:pPr lvl="1"/>
            <a:r>
              <a:rPr lang="en-SG" sz="2000" dirty="0"/>
              <a:t>Alert Icon         shown at status bar;</a:t>
            </a:r>
          </a:p>
          <a:p>
            <a:pPr lvl="1"/>
            <a:r>
              <a:rPr lang="en-SG" sz="2000" dirty="0"/>
              <a:t>View the alert trigger time and details;</a:t>
            </a:r>
            <a:endParaRPr lang="en-SG" sz="2400" dirty="0"/>
          </a:p>
          <a:p>
            <a:endParaRPr lang="en-SG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8EEE50-99B8-BD4C-5861-537075C9B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16200"/>
              </p:ext>
            </p:extLst>
          </p:nvPr>
        </p:nvGraphicFramePr>
        <p:xfrm>
          <a:off x="6192468" y="2924503"/>
          <a:ext cx="5512640" cy="2788079"/>
        </p:xfrm>
        <a:graphic>
          <a:graphicData uri="http://schemas.openxmlformats.org/drawingml/2006/table">
            <a:tbl>
              <a:tblPr firstRow="1" firstCol="1" bandRow="1"/>
              <a:tblGrid>
                <a:gridCol w="2756320">
                  <a:extLst>
                    <a:ext uri="{9D8B030D-6E8A-4147-A177-3AD203B41FA5}">
                      <a16:colId xmlns:a16="http://schemas.microsoft.com/office/drawing/2014/main" val="14384506"/>
                    </a:ext>
                  </a:extLst>
                </a:gridCol>
                <a:gridCol w="2756320">
                  <a:extLst>
                    <a:ext uri="{9D8B030D-6E8A-4147-A177-3AD203B41FA5}">
                      <a16:colId xmlns:a16="http://schemas.microsoft.com/office/drawing/2014/main" val="1577258031"/>
                    </a:ext>
                  </a:extLst>
                </a:gridCol>
              </a:tblGrid>
              <a:tr h="398297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Alert Templates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60666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Field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38194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Alert Name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91234567 change IMEI Alert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416122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Entities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91234567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56997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Time Period – Start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SG" sz="1600" kern="100" baseline="30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nd </a:t>
                      </a: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Aug 2025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54472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Time Period – End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SG" sz="1600" kern="100" baseline="30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Aug 2025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432339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Event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Change IMEI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976410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4CB3ED-9B02-04A5-F88E-4B5164818087}"/>
              </a:ext>
            </a:extLst>
          </p:cNvPr>
          <p:cNvSpPr/>
          <p:nvPr/>
        </p:nvSpPr>
        <p:spPr>
          <a:xfrm>
            <a:off x="7447361" y="5886384"/>
            <a:ext cx="3343837" cy="464381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b="1" dirty="0">
                <a:solidFill>
                  <a:schemeClr val="tx1"/>
                </a:solidFill>
              </a:rPr>
              <a:t>Event: </a:t>
            </a:r>
            <a:r>
              <a:rPr lang="en-SG" sz="1600" dirty="0">
                <a:solidFill>
                  <a:schemeClr val="tx1"/>
                </a:solidFill>
              </a:rPr>
              <a:t>Change IMEI / Change IMSI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E35FD-9B83-54CE-4E08-51317B37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70" y="180057"/>
            <a:ext cx="408467" cy="408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FBDC6-1417-D2CE-5CBF-7FDE4065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15" y="4807507"/>
            <a:ext cx="457240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1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19285B-E003-CC32-DB5A-D340D2E5A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CE30-DDE4-A521-9482-1AAB23E4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Features Overview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E1825-7A5A-3E18-DC0B-8220A752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901065"/>
            <a:ext cx="6353175" cy="58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2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985E-6DAC-EFC8-51D0-CD6E3389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765"/>
            <a:ext cx="10515600" cy="446799"/>
          </a:xfrm>
        </p:spPr>
        <p:txBody>
          <a:bodyPr/>
          <a:lstStyle/>
          <a:p>
            <a:r>
              <a:rPr lang="en-SG" dirty="0"/>
              <a:t>DBMS – Request Management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DC8179-F552-1330-A991-96846FAF3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890" y="1100138"/>
            <a:ext cx="6215760" cy="55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6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4C3-F1C5-F514-3653-A15BFE64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Routine List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089A1-0DE8-23ED-5E5C-D7D940FB1851}"/>
              </a:ext>
            </a:extLst>
          </p:cNvPr>
          <p:cNvSpPr txBox="1"/>
          <p:nvPr/>
        </p:nvSpPr>
        <p:spPr>
          <a:xfrm>
            <a:off x="7741070" y="3947395"/>
            <a:ext cx="4282310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InstantAction</a:t>
            </a:r>
            <a:r>
              <a:rPr lang="en-US" sz="1400" b="1" i="1" dirty="0"/>
              <a:t>” - </a:t>
            </a:r>
            <a:r>
              <a:rPr lang="en-US" sz="1400" dirty="0"/>
              <a:t>Filters requests that have not been generated into routine list before, and CDR Request  Date End is at least one day earlier than today.</a:t>
            </a:r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97846-671F-9AB6-F680-4F7C1B544FE4}"/>
              </a:ext>
            </a:extLst>
          </p:cNvPr>
          <p:cNvSpPr txBox="1"/>
          <p:nvPr/>
        </p:nvSpPr>
        <p:spPr>
          <a:xfrm>
            <a:off x="7762875" y="4822169"/>
            <a:ext cx="4260505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RecurringAction</a:t>
            </a:r>
            <a:r>
              <a:rPr lang="en-US" sz="1400" b="1" i="1" dirty="0"/>
              <a:t>” - </a:t>
            </a:r>
            <a:r>
              <a:rPr lang="en-US" sz="1400" dirty="0"/>
              <a:t>Filters requests are generated into routine list before, and CDR Request Date End later than today. </a:t>
            </a:r>
            <a:endParaRPr lang="en-SG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8C5B18-B567-BE4F-D55A-9E442F23A2D3}"/>
              </a:ext>
            </a:extLst>
          </p:cNvPr>
          <p:cNvSpPr txBox="1"/>
          <p:nvPr/>
        </p:nvSpPr>
        <p:spPr>
          <a:xfrm>
            <a:off x="7751229" y="5686783"/>
            <a:ext cx="4282309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FreshAction</a:t>
            </a:r>
            <a:r>
              <a:rPr lang="en-US" sz="1400" b="1" i="1" dirty="0"/>
              <a:t>” -</a:t>
            </a:r>
            <a:r>
              <a:rPr lang="en-US" sz="1400" dirty="0"/>
              <a:t> Filters requests that have not been generated into routine list before, and CDR Request Date End later than today.</a:t>
            </a:r>
            <a:endParaRPr lang="en-SG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8DD3E-6D80-3316-B71C-9C9328C2566E}"/>
              </a:ext>
            </a:extLst>
          </p:cNvPr>
          <p:cNvSpPr txBox="1"/>
          <p:nvPr/>
        </p:nvSpPr>
        <p:spPr>
          <a:xfrm>
            <a:off x="7725700" y="3638445"/>
            <a:ext cx="1387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Preset Filters: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50FD82-8F1C-FDBC-E7D6-D43B69724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7" y="1063517"/>
            <a:ext cx="7106573" cy="54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15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95C3-CC2E-1103-AB50-C340C661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CDR Data Management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5B4208-FA6D-613A-F520-8A90DDBF3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985838"/>
            <a:ext cx="6463307" cy="57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15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A39B-20EE-5EDE-9E87-EE04912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Reports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A2581B-4A71-6C96-337F-C16B241A60A5}"/>
              </a:ext>
            </a:extLst>
          </p:cNvPr>
          <p:cNvSpPr/>
          <p:nvPr/>
        </p:nvSpPr>
        <p:spPr>
          <a:xfrm>
            <a:off x="7899399" y="4844677"/>
            <a:ext cx="4006214" cy="1421477"/>
          </a:xfrm>
          <a:prstGeom prst="roundRect">
            <a:avLst>
              <a:gd name="adj" fmla="val 6701"/>
            </a:avLst>
          </a:prstGeom>
          <a:solidFill>
            <a:srgbClr val="FFFE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Customised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Refer to the 25 report templates;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We will re-visit these report templates after CDR;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endParaRPr lang="en-SG" sz="1400" dirty="0"/>
          </a:p>
          <a:p>
            <a:endParaRPr lang="en-SG" sz="1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1497F6-D226-4BD1-3321-052A11F87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87" y="935774"/>
            <a:ext cx="7486013" cy="55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4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BFE4-4F43-F807-2282-39545F69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Data Management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05A7D5-9555-245C-2FEF-A88F7BEE5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688" y="920114"/>
            <a:ext cx="7462862" cy="56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89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A5DF-8EC6-0C9F-B213-7168825D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Configuration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39715-5EB8-816C-6D60-393B32CD21DA}"/>
              </a:ext>
            </a:extLst>
          </p:cNvPr>
          <p:cNvSpPr/>
          <p:nvPr/>
        </p:nvSpPr>
        <p:spPr>
          <a:xfrm>
            <a:off x="7780713" y="4912821"/>
            <a:ext cx="4166310" cy="1641199"/>
          </a:xfrm>
          <a:prstGeom prst="roundRect">
            <a:avLst>
              <a:gd name="adj" fmla="val 670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Telco CDR Import Template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Allows user to configure fields to be imported to the database;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Configure mapping of Telco CDR fields to Standard CDR template (applies to new Telco CDR fields);</a:t>
            </a:r>
          </a:p>
          <a:p>
            <a:pPr lvl="1"/>
            <a:endParaRPr lang="en-SG" dirty="0"/>
          </a:p>
          <a:p>
            <a:endParaRPr lang="en-SG" sz="1400" b="1" u="sn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B32A56-2A93-C205-FC38-FF1A96AC31A7}"/>
              </a:ext>
            </a:extLst>
          </p:cNvPr>
          <p:cNvSpPr/>
          <p:nvPr/>
        </p:nvSpPr>
        <p:spPr>
          <a:xfrm>
            <a:off x="7780713" y="3506290"/>
            <a:ext cx="4166310" cy="1157150"/>
          </a:xfrm>
          <a:prstGeom prst="roundRect">
            <a:avLst>
              <a:gd name="adj" fmla="val 6701"/>
            </a:avLst>
          </a:prstGeom>
          <a:solidFill>
            <a:srgbClr val="FFFE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Template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Allows user to configure the fields to be shown in the reports, routine list or exported CDR files to the requestors;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188550" lvl="1"/>
            <a:endParaRPr lang="en-SG" sz="1400" dirty="0"/>
          </a:p>
          <a:p>
            <a:endParaRPr lang="en-SG" sz="1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4FA150-D049-13C6-8518-FCF60C7B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946378"/>
            <a:ext cx="6757035" cy="56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9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6A0FF-F397-C963-DE6F-EE2CEE2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Design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66D25-CEF8-68F7-BC14-F80C887D7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61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396B-1DC1-26AE-038E-01517212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Audit Logs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01FF99-30D2-C36F-DA15-E8B3A2CF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099" y="1903971"/>
            <a:ext cx="7288011" cy="37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5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F99-252B-D90F-131C-68ECD8B1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Archived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2AB92A-994D-6AAD-EF47-730335089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263891"/>
            <a:ext cx="7934325" cy="499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7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2719-D24E-2CE7-FD56-0D1F4855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Alerts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94F2B-4589-F937-1C81-A70463262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6" y="1374381"/>
            <a:ext cx="8058150" cy="47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60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2169-2FDB-CB74-00E5-CBA1F1BA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Migration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2069-F565-B811-EC11-405B762E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Data Migration from Access database to DBMS:</a:t>
            </a:r>
          </a:p>
          <a:p>
            <a:pPr lvl="1"/>
            <a:endParaRPr lang="en-SG" dirty="0"/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4B85E-DF38-80E7-BA7D-CC8B6D09676E}"/>
              </a:ext>
            </a:extLst>
          </p:cNvPr>
          <p:cNvSpPr txBox="1">
            <a:spLocks/>
          </p:cNvSpPr>
          <p:nvPr/>
        </p:nvSpPr>
        <p:spPr>
          <a:xfrm>
            <a:off x="923363" y="1595721"/>
            <a:ext cx="10067363" cy="1101202"/>
          </a:xfrm>
          <a:prstGeom prst="roundRect">
            <a:avLst>
              <a:gd name="adj" fmla="val 4317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u="sng" dirty="0"/>
              <a:t>Challenges</a:t>
            </a:r>
          </a:p>
          <a:p>
            <a:r>
              <a:rPr lang="en-SG" sz="2400" dirty="0"/>
              <a:t>No access to current Access database</a:t>
            </a:r>
          </a:p>
          <a:p>
            <a:endParaRPr lang="en-SG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SG" sz="2000" dirty="0"/>
          </a:p>
          <a:p>
            <a:endParaRPr lang="en-SG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D68D296-C66D-FE8B-2531-1B2782E3E6F8}"/>
              </a:ext>
            </a:extLst>
          </p:cNvPr>
          <p:cNvSpPr txBox="1">
            <a:spLocks/>
          </p:cNvSpPr>
          <p:nvPr/>
        </p:nvSpPr>
        <p:spPr>
          <a:xfrm>
            <a:off x="930650" y="2918292"/>
            <a:ext cx="10067363" cy="3574583"/>
          </a:xfrm>
          <a:prstGeom prst="roundRect">
            <a:avLst>
              <a:gd name="adj" fmla="val 1809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u="sng" dirty="0"/>
              <a:t>Proposed Approach</a:t>
            </a:r>
          </a:p>
          <a:p>
            <a:r>
              <a:rPr lang="en-SG" sz="2400" dirty="0"/>
              <a:t>User to provide the Access database schema;</a:t>
            </a:r>
          </a:p>
          <a:p>
            <a:r>
              <a:rPr lang="en-SG" sz="2400" dirty="0"/>
              <a:t>User export data from Access to Excel file according to Access database schema;</a:t>
            </a:r>
          </a:p>
          <a:p>
            <a:r>
              <a:rPr lang="en-SG" sz="2400" dirty="0"/>
              <a:t>EAS to provide a data migration tool:</a:t>
            </a:r>
          </a:p>
          <a:p>
            <a:pPr lvl="1"/>
            <a:r>
              <a:rPr lang="en-SG" sz="2200" dirty="0"/>
              <a:t>Import the excel file;</a:t>
            </a:r>
          </a:p>
          <a:p>
            <a:pPr lvl="1"/>
            <a:r>
              <a:rPr lang="en-SG" sz="2200" dirty="0"/>
              <a:t>Read the file and populate data to DBMS database;</a:t>
            </a:r>
          </a:p>
          <a:p>
            <a:endParaRPr lang="en-SG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SG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34216-12CB-A947-6902-C71F6C91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197" y="113482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6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n airplane on a runway at night&#10;&#10;AI-generated content may be incorrect.">
            <a:extLst>
              <a:ext uri="{FF2B5EF4-FFF2-40B4-BE49-F238E27FC236}">
                <a16:creationId xmlns:a16="http://schemas.microsoft.com/office/drawing/2014/main" id="{0940E028-C56A-EF71-1F0C-4BEFF88A3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8867401-2478-6A11-9FC0-0896C928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Technical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3D0EF-890C-9A28-3751-0C1AD3F94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3224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E954AE4-3FF7-C18B-160A-E84D68A35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848C-9D5D-2028-9339-D4910AA9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CDR&gt;RL&gt;CDR Return&gt;Alert&gt;Approve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5DDD4-02F8-C323-E507-9510E1446F2A}"/>
              </a:ext>
            </a:extLst>
          </p:cNvPr>
          <p:cNvSpPr/>
          <p:nvPr/>
        </p:nvSpPr>
        <p:spPr>
          <a:xfrm>
            <a:off x="449688" y="1290510"/>
            <a:ext cx="3161763" cy="2651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/>
              <a:t>CDR Request Form</a:t>
            </a:r>
          </a:p>
          <a:p>
            <a:r>
              <a:rPr lang="en-US" sz="1400" b="1" u="sng" dirty="0"/>
              <a:t>[Active][Draft]</a:t>
            </a:r>
          </a:p>
          <a:p>
            <a:r>
              <a:rPr lang="en-US" sz="1400" dirty="0"/>
              <a:t>ID</a:t>
            </a:r>
          </a:p>
          <a:p>
            <a:r>
              <a:rPr lang="en-US" sz="1400" dirty="0"/>
              <a:t>*TOI     Fields   Telco</a:t>
            </a:r>
          </a:p>
          <a:p>
            <a:r>
              <a:rPr lang="en-US" sz="1400" dirty="0"/>
              <a:t>Period</a:t>
            </a:r>
          </a:p>
          <a:p>
            <a:r>
              <a:rPr lang="en-US" sz="1400" dirty="0"/>
              <a:t>Normal/Urgent</a:t>
            </a:r>
          </a:p>
          <a:p>
            <a:r>
              <a:rPr lang="en-US" sz="1400" dirty="0"/>
              <a:t>Normal to Urgent</a:t>
            </a:r>
          </a:p>
          <a:p>
            <a:r>
              <a:rPr lang="en-US" sz="1400" dirty="0"/>
              <a:t>Status: New | In-Progress | Completed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[Cancel][Save][Save as Draft][Confirm Urgent &amp; Generate]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6D1AF9-CF5F-92D3-CA8E-E6BF8C61CC29}"/>
              </a:ext>
            </a:extLst>
          </p:cNvPr>
          <p:cNvSpPr/>
          <p:nvPr/>
        </p:nvSpPr>
        <p:spPr>
          <a:xfrm>
            <a:off x="4658486" y="1290510"/>
            <a:ext cx="2090448" cy="15684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Urgent Routine List</a:t>
            </a:r>
          </a:p>
          <a:p>
            <a:pPr algn="ctr"/>
            <a:r>
              <a:rPr lang="en-US" sz="1400" dirty="0"/>
              <a:t>*TOI </a:t>
            </a:r>
            <a:r>
              <a:rPr lang="en-US" sz="1400" dirty="0" err="1"/>
              <a:t>RequestID</a:t>
            </a:r>
            <a:r>
              <a:rPr lang="en-US" sz="1400" dirty="0"/>
              <a:t> Period Status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3F91845-4BE1-4110-D2F0-6F6B71AF115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611451" y="2074735"/>
            <a:ext cx="1047035" cy="5417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24C38D-4022-7BB6-B730-79FA30E27107}"/>
              </a:ext>
            </a:extLst>
          </p:cNvPr>
          <p:cNvSpPr txBox="1"/>
          <p:nvPr/>
        </p:nvSpPr>
        <p:spPr>
          <a:xfrm rot="16200000">
            <a:off x="3565876" y="2917900"/>
            <a:ext cx="95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Urgent?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01F6E5-FCFA-ADE7-54AD-FEDC8651E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636" y="1788221"/>
            <a:ext cx="2474890" cy="1924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u="sng" dirty="0"/>
              <a:t>Routine List View</a:t>
            </a:r>
          </a:p>
          <a:p>
            <a:pPr marL="0" indent="0">
              <a:buNone/>
            </a:pPr>
            <a:r>
              <a:rPr lang="en-US" sz="1400" dirty="0"/>
              <a:t>Filter</a:t>
            </a:r>
            <a:br>
              <a:rPr lang="en-US" sz="1400" b="1" u="sng" dirty="0"/>
            </a:br>
            <a:r>
              <a:rPr lang="en-US" sz="1400" dirty="0"/>
              <a:t>*Request ID</a:t>
            </a:r>
            <a:br>
              <a:rPr lang="en-US" sz="1400" b="1" dirty="0"/>
            </a:br>
            <a:r>
              <a:rPr lang="en-US" sz="1400" b="1" dirty="0"/>
              <a:t>   *</a:t>
            </a:r>
            <a:r>
              <a:rPr lang="en-US" sz="1400" dirty="0"/>
              <a:t>TOI Period Status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[Confirm]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A89559-6AFF-3D2D-1CC5-3FDF890B7969}"/>
              </a:ext>
            </a:extLst>
          </p:cNvPr>
          <p:cNvSpPr/>
          <p:nvPr/>
        </p:nvSpPr>
        <p:spPr>
          <a:xfrm>
            <a:off x="6928834" y="1290510"/>
            <a:ext cx="1817802" cy="15684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Normal Routine List</a:t>
            </a:r>
          </a:p>
          <a:p>
            <a:pPr algn="ctr"/>
            <a:r>
              <a:rPr lang="en-US" sz="1400" dirty="0"/>
              <a:t>*TOI </a:t>
            </a:r>
            <a:r>
              <a:rPr lang="en-US" sz="1400" dirty="0" err="1"/>
              <a:t>RequestID</a:t>
            </a:r>
            <a:r>
              <a:rPr lang="en-US" sz="1400" dirty="0"/>
              <a:t> Period Status</a:t>
            </a:r>
          </a:p>
          <a:p>
            <a:pPr algn="ctr"/>
            <a:endParaRPr lang="en-US" sz="1400" b="1" u="sng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E7602C3-0F18-8B37-ED3E-ED819618790D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rot="10800000">
            <a:off x="8746636" y="2074735"/>
            <a:ext cx="817000" cy="675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CB7529-085F-30C3-B509-A96592322C57}"/>
              </a:ext>
            </a:extLst>
          </p:cNvPr>
          <p:cNvSpPr txBox="1"/>
          <p:nvPr/>
        </p:nvSpPr>
        <p:spPr>
          <a:xfrm rot="16200000">
            <a:off x="8561269" y="2274175"/>
            <a:ext cx="95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F1C6E93-C894-2BC4-D984-6A66D5BB59D4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11451" y="2858960"/>
            <a:ext cx="4226284" cy="839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586B08-6DFB-E78B-B51C-170B784F98C0}"/>
              </a:ext>
            </a:extLst>
          </p:cNvPr>
          <p:cNvSpPr txBox="1"/>
          <p:nvPr/>
        </p:nvSpPr>
        <p:spPr>
          <a:xfrm>
            <a:off x="5866328" y="3652700"/>
            <a:ext cx="15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Normal to Urgent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079566-AC06-FBE3-2772-9DF2251D33D7}"/>
              </a:ext>
            </a:extLst>
          </p:cNvPr>
          <p:cNvSpPr/>
          <p:nvPr/>
        </p:nvSpPr>
        <p:spPr>
          <a:xfrm>
            <a:off x="9623156" y="4343004"/>
            <a:ext cx="2355850" cy="1924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u="sng" dirty="0"/>
          </a:p>
          <a:p>
            <a:r>
              <a:rPr lang="en-US" sz="1600" u="sng" dirty="0"/>
              <a:t>CDR Return Zip File List</a:t>
            </a:r>
          </a:p>
          <a:p>
            <a:r>
              <a:rPr lang="en-US" sz="1600" u="sng" dirty="0"/>
              <a:t>[New][List]</a:t>
            </a:r>
          </a:p>
          <a:p>
            <a:r>
              <a:rPr lang="en-US" sz="1600" dirty="0"/>
              <a:t>Prompt Password</a:t>
            </a:r>
          </a:p>
          <a:p>
            <a:r>
              <a:rPr lang="en-US" sz="1600" dirty="0"/>
              <a:t>Processing in background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[Process] [Reupload]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5C127C-1865-9252-5286-F587743EF3DF}"/>
              </a:ext>
            </a:extLst>
          </p:cNvPr>
          <p:cNvSpPr/>
          <p:nvPr/>
        </p:nvSpPr>
        <p:spPr>
          <a:xfrm>
            <a:off x="5110093" y="5289549"/>
            <a:ext cx="2160031" cy="130443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Reports</a:t>
            </a:r>
          </a:p>
          <a:p>
            <a:pPr algn="ctr"/>
            <a:r>
              <a:rPr lang="en-US" sz="1400" dirty="0"/>
              <a:t>Extra Fields</a:t>
            </a:r>
          </a:p>
          <a:p>
            <a:pPr algn="ctr"/>
            <a:r>
              <a:rPr lang="en-US" sz="1400" dirty="0"/>
              <a:t>Status: Errors</a:t>
            </a:r>
          </a:p>
          <a:p>
            <a:pPr algn="ctr"/>
            <a:r>
              <a:rPr lang="en-US" sz="1400" dirty="0"/>
              <a:t>Remarks</a:t>
            </a:r>
          </a:p>
          <a:p>
            <a:pPr algn="ctr"/>
            <a:endParaRPr lang="en-US" sz="1400" dirty="0"/>
          </a:p>
          <a:p>
            <a:pPr algn="ctr"/>
            <a:r>
              <a:rPr lang="en-US" sz="1400" dirty="0"/>
              <a:t>[Escalate]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E73A06-E7EE-BFB4-3276-DAEB531BCAFC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7270124" y="5941766"/>
            <a:ext cx="2353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E45D5E1-98DF-870B-064D-B3DF153E82F7}"/>
              </a:ext>
            </a:extLst>
          </p:cNvPr>
          <p:cNvSpPr txBox="1"/>
          <p:nvPr/>
        </p:nvSpPr>
        <p:spPr>
          <a:xfrm>
            <a:off x="8081844" y="5466396"/>
            <a:ext cx="95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2078556E-049F-6FB3-7A1A-8C43CC68AEE9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8222178" y="2871845"/>
            <a:ext cx="1400978" cy="243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CC3842E-1AC6-7B0D-A142-7CD1A03615A2}"/>
              </a:ext>
            </a:extLst>
          </p:cNvPr>
          <p:cNvSpPr txBox="1"/>
          <p:nvPr/>
        </p:nvSpPr>
        <p:spPr>
          <a:xfrm>
            <a:off x="8589345" y="4460550"/>
            <a:ext cx="65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E5EBDE1-CC21-13CE-8E4B-AB015C618F01}"/>
              </a:ext>
            </a:extLst>
          </p:cNvPr>
          <p:cNvCxnSpPr>
            <a:cxnSpLocks/>
            <a:stCxn id="29" idx="1"/>
            <a:endCxn id="9" idx="2"/>
          </p:cNvCxnSpPr>
          <p:nvPr/>
        </p:nvCxnSpPr>
        <p:spPr>
          <a:xfrm flipH="1" flipV="1">
            <a:off x="5703710" y="2858960"/>
            <a:ext cx="3919446" cy="244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05531E2-899D-4C35-F2A9-A627A6038139}"/>
              </a:ext>
            </a:extLst>
          </p:cNvPr>
          <p:cNvSpPr/>
          <p:nvPr/>
        </p:nvSpPr>
        <p:spPr>
          <a:xfrm>
            <a:off x="2189408" y="5358147"/>
            <a:ext cx="2405531" cy="11672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Designer’s Inbox</a:t>
            </a:r>
          </a:p>
          <a:p>
            <a:pPr algn="ctr"/>
            <a:r>
              <a:rPr lang="en-US" sz="1400" dirty="0"/>
              <a:t>*Title Date </a:t>
            </a:r>
            <a:r>
              <a:rPr lang="en-US" sz="1400" dirty="0" err="1"/>
              <a:t>RequestID</a:t>
            </a:r>
            <a:r>
              <a:rPr lang="en-US" sz="1400" dirty="0"/>
              <a:t> Action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556E27-F1ED-887D-9722-F38FDFA47034}"/>
              </a:ext>
            </a:extLst>
          </p:cNvPr>
          <p:cNvCxnSpPr>
            <a:cxnSpLocks/>
            <a:stCxn id="30" idx="1"/>
            <a:endCxn id="56" idx="3"/>
          </p:cNvCxnSpPr>
          <p:nvPr/>
        </p:nvCxnSpPr>
        <p:spPr>
          <a:xfrm flipH="1">
            <a:off x="4594939" y="5941766"/>
            <a:ext cx="515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20ACED7-6B05-5767-DF55-E9599BEDF4B0}"/>
              </a:ext>
            </a:extLst>
          </p:cNvPr>
          <p:cNvSpPr/>
          <p:nvPr/>
        </p:nvSpPr>
        <p:spPr>
          <a:xfrm>
            <a:off x="2189407" y="4038059"/>
            <a:ext cx="2405531" cy="116723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User’s Inbox</a:t>
            </a:r>
          </a:p>
          <a:p>
            <a:pPr algn="ctr"/>
            <a:r>
              <a:rPr lang="en-US" sz="1400" dirty="0"/>
              <a:t>*Title Date Message Action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17F060-1703-7A90-04FF-B4E1F098A759}"/>
              </a:ext>
            </a:extLst>
          </p:cNvPr>
          <p:cNvCxnSpPr>
            <a:stCxn id="29" idx="1"/>
            <a:endCxn id="64" idx="3"/>
          </p:cNvCxnSpPr>
          <p:nvPr/>
        </p:nvCxnSpPr>
        <p:spPr>
          <a:xfrm flipH="1" flipV="1">
            <a:off x="4594938" y="4621678"/>
            <a:ext cx="5028218" cy="68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3788ADF-7B3C-720B-8628-B5394A0DDD3E}"/>
              </a:ext>
            </a:extLst>
          </p:cNvPr>
          <p:cNvSpPr txBox="1"/>
          <p:nvPr/>
        </p:nvSpPr>
        <p:spPr>
          <a:xfrm rot="413354">
            <a:off x="6321838" y="4668619"/>
            <a:ext cx="1071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Notification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05D32A-3006-277C-CB77-580159AC882D}"/>
              </a:ext>
            </a:extLst>
          </p:cNvPr>
          <p:cNvSpPr txBox="1"/>
          <p:nvPr/>
        </p:nvSpPr>
        <p:spPr>
          <a:xfrm>
            <a:off x="4607682" y="5734667"/>
            <a:ext cx="502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Alert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2E9D63F-9292-8CDC-C1DF-4FFFCEF8E4ED}"/>
              </a:ext>
            </a:extLst>
          </p:cNvPr>
          <p:cNvSpPr/>
          <p:nvPr/>
        </p:nvSpPr>
        <p:spPr>
          <a:xfrm>
            <a:off x="155642" y="5428518"/>
            <a:ext cx="1714500" cy="1026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Approval of Extra Field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895CF35-1BF9-DC18-C7F0-61837147F9A7}"/>
              </a:ext>
            </a:extLst>
          </p:cNvPr>
          <p:cNvCxnSpPr>
            <a:stCxn id="56" idx="1"/>
            <a:endCxn id="69" idx="3"/>
          </p:cNvCxnSpPr>
          <p:nvPr/>
        </p:nvCxnSpPr>
        <p:spPr>
          <a:xfrm flipH="1" flipV="1">
            <a:off x="1870142" y="5941765"/>
            <a:ext cx="319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EB7271A-2BFE-9D15-FF4A-4E69908EE6CF}"/>
              </a:ext>
            </a:extLst>
          </p:cNvPr>
          <p:cNvSpPr txBox="1"/>
          <p:nvPr/>
        </p:nvSpPr>
        <p:spPr>
          <a:xfrm>
            <a:off x="2546632" y="1041659"/>
            <a:ext cx="1064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Autosave 10s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D68149-51DC-82F6-A181-E81BD495C9A9}"/>
              </a:ext>
            </a:extLst>
          </p:cNvPr>
          <p:cNvSpPr/>
          <p:nvPr/>
        </p:nvSpPr>
        <p:spPr>
          <a:xfrm>
            <a:off x="129392" y="4137069"/>
            <a:ext cx="1714500" cy="1026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Audit Logs</a:t>
            </a:r>
          </a:p>
          <a:p>
            <a:pPr algn="ctr"/>
            <a:r>
              <a:rPr lang="en-US" sz="1400" dirty="0"/>
              <a:t>Date action </a:t>
            </a:r>
            <a:r>
              <a:rPr lang="en-US" sz="1400" dirty="0" err="1"/>
              <a:t>userid</a:t>
            </a:r>
            <a:r>
              <a:rPr lang="en-US" sz="1400" dirty="0"/>
              <a:t> details category</a:t>
            </a:r>
          </a:p>
        </p:txBody>
      </p:sp>
    </p:spTree>
    <p:extLst>
      <p:ext uri="{BB962C8B-B14F-4D97-AF65-F5344CB8AC3E}">
        <p14:creationId xmlns:p14="http://schemas.microsoft.com/office/powerpoint/2010/main" val="725920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E0BBD-B24A-2E4C-35E5-8129DD90F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44F1D-4668-09B1-A3CA-E0DF1364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CDR&gt;RL&gt;CDR Return&gt;Alert&gt;Approve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7DB9FD-B648-7E97-F915-62975F5ABE80}"/>
              </a:ext>
            </a:extLst>
          </p:cNvPr>
          <p:cNvSpPr/>
          <p:nvPr/>
        </p:nvSpPr>
        <p:spPr>
          <a:xfrm>
            <a:off x="449688" y="1290510"/>
            <a:ext cx="3161763" cy="2817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u="sng" dirty="0"/>
              <a:t>CDR Request Form</a:t>
            </a:r>
          </a:p>
          <a:p>
            <a:r>
              <a:rPr lang="en-US" sz="1400" b="1" u="sng" dirty="0"/>
              <a:t>[Active][Draft]</a:t>
            </a:r>
          </a:p>
          <a:p>
            <a:r>
              <a:rPr lang="en-US" sz="1400" dirty="0"/>
              <a:t>ID</a:t>
            </a:r>
          </a:p>
          <a:p>
            <a:r>
              <a:rPr lang="en-US" sz="1400" dirty="0"/>
              <a:t>*TOI     Fields   Telco   Active?</a:t>
            </a:r>
          </a:p>
          <a:p>
            <a:r>
              <a:rPr lang="en-US" sz="1400" dirty="0"/>
              <a:t>Period</a:t>
            </a:r>
          </a:p>
          <a:p>
            <a:r>
              <a:rPr lang="en-US" sz="1400" dirty="0"/>
              <a:t>Normal/Urgent</a:t>
            </a:r>
          </a:p>
          <a:p>
            <a:r>
              <a:rPr lang="en-US" sz="1400" dirty="0"/>
              <a:t>Normal to Urgent</a:t>
            </a:r>
          </a:p>
          <a:p>
            <a:r>
              <a:rPr lang="en-US" sz="1400" dirty="0"/>
              <a:t>Status: New | In-Progress | Partial | Completed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FF0000"/>
                </a:solidFill>
              </a:rPr>
              <a:t>*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Validation for Duplicate TOI</a:t>
            </a:r>
          </a:p>
          <a:p>
            <a:r>
              <a:rPr lang="en-US" sz="1400" dirty="0"/>
              <a:t>[Cancel][Save][Save as Draft][Confirm Urgent &amp; Generate]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E54F7-6D11-A541-9BC1-E9777FCF8D24}"/>
              </a:ext>
            </a:extLst>
          </p:cNvPr>
          <p:cNvSpPr/>
          <p:nvPr/>
        </p:nvSpPr>
        <p:spPr>
          <a:xfrm>
            <a:off x="4658486" y="1290510"/>
            <a:ext cx="2090448" cy="15684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Urgent Routine List</a:t>
            </a:r>
          </a:p>
          <a:p>
            <a:pPr algn="ctr"/>
            <a:r>
              <a:rPr lang="en-US" sz="1400" dirty="0"/>
              <a:t>*TOI </a:t>
            </a:r>
            <a:r>
              <a:rPr lang="en-US" sz="1400" dirty="0" err="1"/>
              <a:t>RequestID</a:t>
            </a:r>
            <a:r>
              <a:rPr lang="en-US" sz="1400" dirty="0"/>
              <a:t> Period Status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0A03403-55B7-70AB-F90F-A807F27D095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611451" y="2074735"/>
            <a:ext cx="1047035" cy="6245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FA3763-A968-28C7-CCD5-662477944495}"/>
              </a:ext>
            </a:extLst>
          </p:cNvPr>
          <p:cNvSpPr txBox="1"/>
          <p:nvPr/>
        </p:nvSpPr>
        <p:spPr>
          <a:xfrm rot="16200000">
            <a:off x="3565876" y="2917900"/>
            <a:ext cx="95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Urgent?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A866AE-1FB7-0CBE-B582-0286CE439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3636" y="1788221"/>
            <a:ext cx="2474890" cy="1924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1" u="sng" dirty="0"/>
              <a:t>Routine List View</a:t>
            </a:r>
          </a:p>
          <a:p>
            <a:pPr marL="0" indent="0">
              <a:buNone/>
            </a:pPr>
            <a:r>
              <a:rPr lang="en-US" sz="1400" dirty="0"/>
              <a:t>Filter</a:t>
            </a:r>
            <a:br>
              <a:rPr lang="en-US" sz="1400" b="1" u="sng" dirty="0"/>
            </a:br>
            <a:r>
              <a:rPr lang="en-US" sz="1400" dirty="0"/>
              <a:t>*Request ID</a:t>
            </a:r>
            <a:br>
              <a:rPr lang="en-US" sz="1400" b="1" dirty="0"/>
            </a:br>
            <a:r>
              <a:rPr lang="en-US" sz="1400" b="1" dirty="0"/>
              <a:t>   *</a:t>
            </a:r>
            <a:r>
              <a:rPr lang="en-US" sz="1400" dirty="0"/>
              <a:t>TOI Period Status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*</a:t>
            </a:r>
            <a:r>
              <a:rPr lang="en-US" sz="1400" dirty="0">
                <a:solidFill>
                  <a:srgbClr val="FEFEBE"/>
                </a:solidFill>
              </a:rPr>
              <a:t>Must take care of </a:t>
            </a:r>
            <a:r>
              <a:rPr lang="en-US" sz="1400" dirty="0" err="1">
                <a:solidFill>
                  <a:srgbClr val="FEFEBE"/>
                </a:solidFill>
              </a:rPr>
              <a:t>Orh</a:t>
            </a:r>
            <a:r>
              <a:rPr lang="en-US" sz="1400" dirty="0">
                <a:solidFill>
                  <a:srgbClr val="FEFEBE"/>
                </a:solidFill>
              </a:rPr>
              <a:t> Tang list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*</a:t>
            </a:r>
            <a:r>
              <a:rPr lang="en-US" sz="1400" dirty="0">
                <a:solidFill>
                  <a:srgbClr val="FEFEBE"/>
                </a:solidFill>
              </a:rPr>
              <a:t>Different Telco template</a:t>
            </a:r>
          </a:p>
          <a:p>
            <a:pPr marL="0" indent="0">
              <a:buNone/>
            </a:pPr>
            <a:r>
              <a:rPr lang="en-US" sz="1400" b="1" dirty="0"/>
              <a:t>[Confirm]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2061C0-50C8-4B56-325F-E90F9677759B}"/>
              </a:ext>
            </a:extLst>
          </p:cNvPr>
          <p:cNvSpPr/>
          <p:nvPr/>
        </p:nvSpPr>
        <p:spPr>
          <a:xfrm>
            <a:off x="6928834" y="1290510"/>
            <a:ext cx="1817802" cy="15684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Normal Routine List</a:t>
            </a:r>
          </a:p>
          <a:p>
            <a:pPr algn="ctr"/>
            <a:r>
              <a:rPr lang="en-US" sz="1400" dirty="0"/>
              <a:t>*TOI </a:t>
            </a:r>
            <a:r>
              <a:rPr lang="en-US" sz="1400" dirty="0" err="1"/>
              <a:t>RequestID</a:t>
            </a:r>
            <a:r>
              <a:rPr lang="en-US" sz="1400" dirty="0"/>
              <a:t> Period Status</a:t>
            </a:r>
          </a:p>
          <a:p>
            <a:pPr algn="ctr"/>
            <a:endParaRPr lang="en-US" sz="1400" b="1" u="sng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367E991-10A6-FECE-BFA5-F6E304F94EFA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rot="10800000">
            <a:off x="8746636" y="2074735"/>
            <a:ext cx="817000" cy="675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E2E3787-5642-D06A-77CB-87B2E044D113}"/>
              </a:ext>
            </a:extLst>
          </p:cNvPr>
          <p:cNvSpPr txBox="1"/>
          <p:nvPr/>
        </p:nvSpPr>
        <p:spPr>
          <a:xfrm rot="16200000">
            <a:off x="8561269" y="2274175"/>
            <a:ext cx="95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605F4F0-3D5B-8E24-B8A5-7313646D5B6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611451" y="2858960"/>
            <a:ext cx="4226284" cy="839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C3C564-7BF4-9C8B-1712-2EB6E7DE46B6}"/>
              </a:ext>
            </a:extLst>
          </p:cNvPr>
          <p:cNvSpPr txBox="1"/>
          <p:nvPr/>
        </p:nvSpPr>
        <p:spPr>
          <a:xfrm>
            <a:off x="5866328" y="3652700"/>
            <a:ext cx="1529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Normal to Urgent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807669-C97F-791F-5B5E-95D86A7A42EE}"/>
              </a:ext>
            </a:extLst>
          </p:cNvPr>
          <p:cNvSpPr/>
          <p:nvPr/>
        </p:nvSpPr>
        <p:spPr>
          <a:xfrm>
            <a:off x="9623156" y="4343004"/>
            <a:ext cx="2355850" cy="1924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u="sng" dirty="0"/>
          </a:p>
          <a:p>
            <a:r>
              <a:rPr lang="en-US" sz="1600" u="sng" dirty="0"/>
              <a:t>CDR Return Zip File List</a:t>
            </a:r>
          </a:p>
          <a:p>
            <a:r>
              <a:rPr lang="en-US" sz="1600" u="sng" dirty="0"/>
              <a:t>[New][List]</a:t>
            </a:r>
          </a:p>
          <a:p>
            <a:r>
              <a:rPr lang="en-US" sz="1600" dirty="0"/>
              <a:t>Prompt Password</a:t>
            </a:r>
          </a:p>
          <a:p>
            <a:r>
              <a:rPr lang="en-US" sz="1600" dirty="0"/>
              <a:t>Processing in background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[Process] [Reupload]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091782-6021-F458-4F1D-040068844734}"/>
              </a:ext>
            </a:extLst>
          </p:cNvPr>
          <p:cNvSpPr/>
          <p:nvPr/>
        </p:nvSpPr>
        <p:spPr>
          <a:xfrm>
            <a:off x="5110093" y="5289549"/>
            <a:ext cx="2160031" cy="130443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Reports</a:t>
            </a:r>
          </a:p>
          <a:p>
            <a:pPr algn="ctr"/>
            <a:r>
              <a:rPr lang="en-US" sz="1400" dirty="0"/>
              <a:t>Extra Fields</a:t>
            </a:r>
          </a:p>
          <a:p>
            <a:pPr algn="ctr"/>
            <a:r>
              <a:rPr lang="en-US" sz="1400" dirty="0"/>
              <a:t>Status: Errors</a:t>
            </a:r>
          </a:p>
          <a:p>
            <a:pPr algn="ctr"/>
            <a:r>
              <a:rPr lang="en-US" sz="1400" dirty="0"/>
              <a:t>Remarks</a:t>
            </a:r>
          </a:p>
          <a:p>
            <a:pPr algn="ctr"/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68D401-81C2-27B1-6528-96253A927BA6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7270124" y="5941766"/>
            <a:ext cx="23530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E1868D-DC99-587B-8E71-D74E651EE19C}"/>
              </a:ext>
            </a:extLst>
          </p:cNvPr>
          <p:cNvSpPr txBox="1"/>
          <p:nvPr/>
        </p:nvSpPr>
        <p:spPr>
          <a:xfrm>
            <a:off x="8081844" y="5466396"/>
            <a:ext cx="95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5098F8F-3910-4595-6656-FABA5E1465A7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8222178" y="2871845"/>
            <a:ext cx="1400978" cy="2433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80E1F10-7840-CB59-0CAF-04EEB06D7D52}"/>
              </a:ext>
            </a:extLst>
          </p:cNvPr>
          <p:cNvSpPr txBox="1"/>
          <p:nvPr/>
        </p:nvSpPr>
        <p:spPr>
          <a:xfrm>
            <a:off x="8589345" y="4460550"/>
            <a:ext cx="657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F5841F5-C7DE-A04E-00BB-2ECEFB3047CB}"/>
              </a:ext>
            </a:extLst>
          </p:cNvPr>
          <p:cNvCxnSpPr>
            <a:cxnSpLocks/>
            <a:stCxn id="29" idx="1"/>
            <a:endCxn id="9" idx="2"/>
          </p:cNvCxnSpPr>
          <p:nvPr/>
        </p:nvCxnSpPr>
        <p:spPr>
          <a:xfrm flipH="1" flipV="1">
            <a:off x="5703710" y="2858960"/>
            <a:ext cx="3919446" cy="244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C3F2AA3-4936-0EEB-D583-21BABCBB8D82}"/>
              </a:ext>
            </a:extLst>
          </p:cNvPr>
          <p:cNvSpPr/>
          <p:nvPr/>
        </p:nvSpPr>
        <p:spPr>
          <a:xfrm>
            <a:off x="1485900" y="5446392"/>
            <a:ext cx="2420901" cy="1026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Edit Template</a:t>
            </a:r>
          </a:p>
          <a:p>
            <a:pPr algn="ctr"/>
            <a:r>
              <a:rPr lang="en-US" sz="1400" b="1" u="sng" dirty="0"/>
              <a:t>[RL Template][Base Tables]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8EEC486-B2A2-36EC-6BF6-9899FBD43EDF}"/>
              </a:ext>
            </a:extLst>
          </p:cNvPr>
          <p:cNvCxnSpPr>
            <a:cxnSpLocks/>
            <a:stCxn id="30" idx="1"/>
            <a:endCxn id="69" idx="3"/>
          </p:cNvCxnSpPr>
          <p:nvPr/>
        </p:nvCxnSpPr>
        <p:spPr>
          <a:xfrm flipH="1">
            <a:off x="3906801" y="5941766"/>
            <a:ext cx="1203292" cy="1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B52BF81-9678-0A00-7547-1500B51AC3CA}"/>
              </a:ext>
            </a:extLst>
          </p:cNvPr>
          <p:cNvSpPr txBox="1"/>
          <p:nvPr/>
        </p:nvSpPr>
        <p:spPr>
          <a:xfrm>
            <a:off x="2546632" y="1041659"/>
            <a:ext cx="10648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Autosave 10s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B18A099-7AB5-7B03-DE3D-2DB15FB3AD99}"/>
              </a:ext>
            </a:extLst>
          </p:cNvPr>
          <p:cNvSpPr/>
          <p:nvPr/>
        </p:nvSpPr>
        <p:spPr>
          <a:xfrm>
            <a:off x="2192301" y="4212205"/>
            <a:ext cx="1714500" cy="10264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Audit Logs</a:t>
            </a:r>
          </a:p>
          <a:p>
            <a:pPr algn="ctr"/>
            <a:r>
              <a:rPr lang="en-US" sz="1400" dirty="0"/>
              <a:t>Date action </a:t>
            </a:r>
            <a:r>
              <a:rPr lang="en-US" sz="1400" dirty="0" err="1"/>
              <a:t>userid</a:t>
            </a:r>
            <a:r>
              <a:rPr lang="en-US" sz="1400" dirty="0"/>
              <a:t> details category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FA150-AE34-E1A8-7E40-9C554EF55C0C}"/>
              </a:ext>
            </a:extLst>
          </p:cNvPr>
          <p:cNvSpPr/>
          <p:nvPr/>
        </p:nvSpPr>
        <p:spPr>
          <a:xfrm>
            <a:off x="5365992" y="4108302"/>
            <a:ext cx="1781735" cy="839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u="sng" dirty="0"/>
              <a:t>Password Vault</a:t>
            </a:r>
          </a:p>
          <a:p>
            <a:pPr algn="ctr"/>
            <a:r>
              <a:rPr lang="en-US" sz="1400" dirty="0"/>
              <a:t>Prefix – month - year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3D8E5E-A1B5-472C-B470-8FA7F33D4899}"/>
              </a:ext>
            </a:extLst>
          </p:cNvPr>
          <p:cNvCxnSpPr>
            <a:stCxn id="6" idx="3"/>
          </p:cNvCxnSpPr>
          <p:nvPr/>
        </p:nvCxnSpPr>
        <p:spPr>
          <a:xfrm flipV="1">
            <a:off x="7147727" y="3278756"/>
            <a:ext cx="2352620" cy="124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61F339-A114-BE97-6C8C-58B0FA983558}"/>
              </a:ext>
            </a:extLst>
          </p:cNvPr>
          <p:cNvCxnSpPr/>
          <p:nvPr/>
        </p:nvCxnSpPr>
        <p:spPr>
          <a:xfrm>
            <a:off x="6979024" y="4528098"/>
            <a:ext cx="2644132" cy="1018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5221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0B06-37FE-2F0D-BC25-32C4F02E1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Designer – Base Table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13E2-BEBA-2280-B2D3-856EE2134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Requestors</a:t>
            </a:r>
          </a:p>
          <a:p>
            <a:r>
              <a:rPr lang="en-US" dirty="0"/>
              <a:t>Telcos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711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00D4-A512-98BE-D863-FFE1CAF1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4A36-1462-054A-CDD3-693E03C4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 of users</a:t>
            </a:r>
          </a:p>
          <a:p>
            <a:r>
              <a:rPr lang="en-US" dirty="0"/>
              <a:t>CRUD of departments</a:t>
            </a:r>
          </a:p>
          <a:p>
            <a:r>
              <a:rPr lang="en-US" dirty="0"/>
              <a:t>CRUD of realm roles</a:t>
            </a:r>
          </a:p>
          <a:p>
            <a:r>
              <a:rPr lang="en-US" dirty="0"/>
              <a:t>Configuration of Password Policy</a:t>
            </a:r>
          </a:p>
          <a:p>
            <a:pPr marL="0" indent="0">
              <a:buNone/>
            </a:pPr>
            <a:r>
              <a:rPr lang="en-US" dirty="0"/>
              <a:t>- 3 months mandatory change</a:t>
            </a:r>
          </a:p>
          <a:p>
            <a:pPr>
              <a:buFontTx/>
              <a:buChar char="-"/>
            </a:pPr>
            <a:r>
              <a:rPr lang="en-US" dirty="0"/>
              <a:t>Password characters</a:t>
            </a:r>
          </a:p>
          <a:p>
            <a:r>
              <a:rPr lang="en-US" dirty="0"/>
              <a:t>Archival Settings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415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AA24-15D4-0E4C-98F6-9459E7D2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41C2-47E3-1025-6B55-FE851A79B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 we need timeout/lock screen for inactivity? No need</a:t>
            </a:r>
          </a:p>
        </p:txBody>
      </p:sp>
    </p:spTree>
    <p:extLst>
      <p:ext uri="{BB962C8B-B14F-4D97-AF65-F5344CB8AC3E}">
        <p14:creationId xmlns:p14="http://schemas.microsoft.com/office/powerpoint/2010/main" val="56085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B396081-75B8-A988-9B85-1DAF3D231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967365"/>
            <a:ext cx="9924543" cy="57208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80B12-54DF-F016-D873-998F252C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Architecture Overview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BB208BF-6B1E-C7A0-1820-4B4BE1BFF3C6}"/>
              </a:ext>
            </a:extLst>
          </p:cNvPr>
          <p:cNvGrpSpPr/>
          <p:nvPr/>
        </p:nvGrpSpPr>
        <p:grpSpPr>
          <a:xfrm>
            <a:off x="411722" y="4997481"/>
            <a:ext cx="4338320" cy="1392555"/>
            <a:chOff x="335280" y="5164976"/>
            <a:chExt cx="4338320" cy="1392555"/>
          </a:xfrm>
        </p:grpSpPr>
        <p:sp>
          <p:nvSpPr>
            <p:cNvPr id="1027" name="Arrow: Pentagon 1026">
              <a:extLst>
                <a:ext uri="{FF2B5EF4-FFF2-40B4-BE49-F238E27FC236}">
                  <a16:creationId xmlns:a16="http://schemas.microsoft.com/office/drawing/2014/main" id="{ED0E6D12-D940-8744-4717-8FA8A8D49A04}"/>
                </a:ext>
              </a:extLst>
            </p:cNvPr>
            <p:cNvSpPr/>
            <p:nvPr/>
          </p:nvSpPr>
          <p:spPr>
            <a:xfrm>
              <a:off x="335280" y="5164976"/>
              <a:ext cx="4338320" cy="1392555"/>
            </a:xfrm>
            <a:prstGeom prst="homePlate">
              <a:avLst>
                <a:gd name="adj" fmla="val 3024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Why Mongo?</a:t>
              </a:r>
              <a:endParaRPr lang="en-SG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454FAC45-CA55-99B8-D25A-ECC26B05C88E}"/>
                </a:ext>
              </a:extLst>
            </p:cNvPr>
            <p:cNvSpPr txBox="1"/>
            <p:nvPr/>
          </p:nvSpPr>
          <p:spPr>
            <a:xfrm>
              <a:off x="335280" y="5498128"/>
              <a:ext cx="4338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NoSQL database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Flexible data model – changes without downtime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Supports automatic failover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Scalable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0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2D0F-53B6-8EE2-8A7F-8B128464D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CCF3-858D-CDFC-C082-50CF8C40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5326638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7AB1-9CEC-CC9C-DE9F-E2ACF6F3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B75D91-8028-DDAA-51D5-5CC4ECAF8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338189"/>
              </p:ext>
            </p:extLst>
          </p:nvPr>
        </p:nvGraphicFramePr>
        <p:xfrm>
          <a:off x="838200" y="1000760"/>
          <a:ext cx="10515600" cy="5516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85160">
                  <a:extLst>
                    <a:ext uri="{9D8B030D-6E8A-4147-A177-3AD203B41FA5}">
                      <a16:colId xmlns:a16="http://schemas.microsoft.com/office/drawing/2014/main" val="3565567285"/>
                    </a:ext>
                  </a:extLst>
                </a:gridCol>
                <a:gridCol w="7330440">
                  <a:extLst>
                    <a:ext uri="{9D8B030D-6E8A-4147-A177-3AD203B41FA5}">
                      <a16:colId xmlns:a16="http://schemas.microsoft.com/office/drawing/2014/main" val="5703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b="1" dirty="0"/>
                        <a:t>Key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/>
                        <a:t>Design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87685"/>
                  </a:ext>
                </a:extLst>
              </a:tr>
              <a:tr h="619442">
                <a:tc>
                  <a:txBody>
                    <a:bodyPr/>
                    <a:lstStyle/>
                    <a:p>
                      <a:r>
                        <a:rPr lang="en-SG" sz="1800" dirty="0"/>
                        <a:t>Infrastructure &amp; 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All servers and infrastructure shall be hardened (AFE);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All servers shall installed with anti-virus/malware software to scan for vulnerabilities regularly;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4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Data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Implement TLS (Cryptographic protocol) to provide data encryption for communication over the network;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5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Authentication &amp; Authorisation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Use </a:t>
                      </a:r>
                      <a:r>
                        <a:rPr lang="en-SG" sz="1800" dirty="0" err="1"/>
                        <a:t>Keycloak</a:t>
                      </a:r>
                      <a:r>
                        <a:rPr lang="en-SG" sz="1800" dirty="0"/>
                        <a:t> for authentication and role-based access control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2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Security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Use SonarQube to run SAST (Static Analysis) regularly, which can detect security vulnerabilities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1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Security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Implement logging and auditing to track user access and changes to data;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Monitor logs, detect anomaly behaviour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9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69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19FC9-7A9E-6E73-562C-AAA20959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EC0C-48B2-73C5-12BB-359E684C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Backup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C4EC8D-16AF-3748-A16F-839E863A9A6C}"/>
              </a:ext>
            </a:extLst>
          </p:cNvPr>
          <p:cNvGrpSpPr/>
          <p:nvPr/>
        </p:nvGrpSpPr>
        <p:grpSpPr>
          <a:xfrm>
            <a:off x="2045054" y="1947323"/>
            <a:ext cx="8101892" cy="3439107"/>
            <a:chOff x="2084495" y="1984268"/>
            <a:chExt cx="8101892" cy="3439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B69397-27ED-ABA2-5747-87678902E2E9}"/>
                </a:ext>
              </a:extLst>
            </p:cNvPr>
            <p:cNvGrpSpPr/>
            <p:nvPr/>
          </p:nvGrpSpPr>
          <p:grpSpPr>
            <a:xfrm>
              <a:off x="2084495" y="1984268"/>
              <a:ext cx="1671783" cy="1377303"/>
              <a:chOff x="1230744" y="1510142"/>
              <a:chExt cx="1671783" cy="1377303"/>
            </a:xfrm>
          </p:grpSpPr>
          <p:pic>
            <p:nvPicPr>
              <p:cNvPr id="5" name="Graphic 4" descr="Database with solid fill">
                <a:extLst>
                  <a:ext uri="{FF2B5EF4-FFF2-40B4-BE49-F238E27FC236}">
                    <a16:creationId xmlns:a16="http://schemas.microsoft.com/office/drawing/2014/main" id="{1E1020A9-20BE-50E6-3426-D8F1D64D7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C1023D-5C7F-6746-8514-7B6160C6E033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Main Database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96FC43-CD6F-EF8F-8261-F287E503EE02}"/>
                </a:ext>
              </a:extLst>
            </p:cNvPr>
            <p:cNvGrpSpPr/>
            <p:nvPr/>
          </p:nvGrpSpPr>
          <p:grpSpPr>
            <a:xfrm>
              <a:off x="2100657" y="3953497"/>
              <a:ext cx="1671783" cy="1253987"/>
              <a:chOff x="3827066" y="1664578"/>
              <a:chExt cx="1671783" cy="12539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58E66A4-523C-D67C-DB01-559941C4F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3B5059"/>
                  </a:clrFrom>
                  <a:clrTo>
                    <a:srgbClr val="3B505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174837" y="1664578"/>
                <a:ext cx="976243" cy="958546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7F3BD9-7C77-667E-C0EE-1D84C92BD4C2}"/>
                  </a:ext>
                </a:extLst>
              </p:cNvPr>
              <p:cNvSpPr txBox="1"/>
              <p:nvPr/>
            </p:nvSpPr>
            <p:spPr>
              <a:xfrm>
                <a:off x="3827066" y="254923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File Storage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3485A3-37BE-4C1F-3AAD-451C11CFB177}"/>
                </a:ext>
              </a:extLst>
            </p:cNvPr>
            <p:cNvGrpSpPr/>
            <p:nvPr/>
          </p:nvGrpSpPr>
          <p:grpSpPr>
            <a:xfrm>
              <a:off x="8514604" y="2925843"/>
              <a:ext cx="1671783" cy="1500787"/>
              <a:chOff x="5028549" y="2499640"/>
              <a:chExt cx="1671783" cy="150078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2DCF676-E34B-6EDA-C6CE-57382CC62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159493" y="2499640"/>
                <a:ext cx="1409897" cy="1238423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2491D7-4FBB-760B-6E74-D6FAC72A0E46}"/>
                  </a:ext>
                </a:extLst>
              </p:cNvPr>
              <p:cNvSpPr txBox="1"/>
              <p:nvPr/>
            </p:nvSpPr>
            <p:spPr>
              <a:xfrm>
                <a:off x="5028549" y="3631095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Backup Storage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AFFE4AE-097E-B32F-B29C-B26B78CA1B52}"/>
                </a:ext>
              </a:extLst>
            </p:cNvPr>
            <p:cNvGrpSpPr/>
            <p:nvPr/>
          </p:nvGrpSpPr>
          <p:grpSpPr>
            <a:xfrm>
              <a:off x="5291186" y="2928083"/>
              <a:ext cx="1453592" cy="1453592"/>
              <a:chOff x="3116374" y="2305879"/>
              <a:chExt cx="1453592" cy="145359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2F50F91-C9CF-2B25-EABC-20395FB71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3484244">
                <a:off x="3116374" y="2305879"/>
                <a:ext cx="1453592" cy="1453592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DF07C-826E-6BFF-C3A6-F6A35A22625F}"/>
                  </a:ext>
                </a:extLst>
              </p:cNvPr>
              <p:cNvSpPr txBox="1"/>
              <p:nvPr/>
            </p:nvSpPr>
            <p:spPr>
              <a:xfrm>
                <a:off x="3251198" y="2591943"/>
                <a:ext cx="1020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Backup</a:t>
                </a:r>
              </a:p>
              <a:p>
                <a:pPr algn="ctr"/>
                <a:r>
                  <a:rPr lang="en-SG" dirty="0"/>
                  <a:t>Service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FABAA5-6BEA-BFCC-35B1-C18B249A7EE7}"/>
                </a:ext>
              </a:extLst>
            </p:cNvPr>
            <p:cNvCxnSpPr>
              <a:cxnSpLocks/>
            </p:cNvCxnSpPr>
            <p:nvPr/>
          </p:nvCxnSpPr>
          <p:spPr>
            <a:xfrm>
              <a:off x="3756278" y="2549995"/>
              <a:ext cx="1517686" cy="794084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3FC80F-9D78-55CC-68A1-5821D1292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2682" y="3860478"/>
              <a:ext cx="1457391" cy="731826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6F5D2D-315A-8145-1FB2-9B569B3DA14F}"/>
                </a:ext>
              </a:extLst>
            </p:cNvPr>
            <p:cNvCxnSpPr>
              <a:cxnSpLocks/>
            </p:cNvCxnSpPr>
            <p:nvPr/>
          </p:nvCxnSpPr>
          <p:spPr>
            <a:xfrm>
              <a:off x="6653736" y="3625823"/>
              <a:ext cx="1991812" cy="34501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F6C45C7-5F7F-8FA3-83BF-27188E7273E7}"/>
                </a:ext>
              </a:extLst>
            </p:cNvPr>
            <p:cNvSpPr/>
            <p:nvPr/>
          </p:nvSpPr>
          <p:spPr>
            <a:xfrm>
              <a:off x="4515121" y="4394505"/>
              <a:ext cx="3399120" cy="1028870"/>
            </a:xfrm>
            <a:prstGeom prst="roundRect">
              <a:avLst>
                <a:gd name="adj" fmla="val 1219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Full database and files backup will be performed at </a:t>
              </a:r>
              <a:r>
                <a:rPr lang="en-SG" b="1" dirty="0">
                  <a:solidFill>
                    <a:schemeClr val="tx1"/>
                  </a:solidFill>
                </a:rPr>
                <a:t>3am daily*</a:t>
              </a:r>
              <a:r>
                <a:rPr lang="en-SG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SG" i="1" dirty="0">
                  <a:solidFill>
                    <a:schemeClr val="tx1"/>
                  </a:solidFill>
                </a:rPr>
                <a:t>(Backup schedule is configurable)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CE8273-4CB9-3011-ACF8-D7DA8AEC279E}"/>
              </a:ext>
            </a:extLst>
          </p:cNvPr>
          <p:cNvSpPr txBox="1"/>
          <p:nvPr/>
        </p:nvSpPr>
        <p:spPr>
          <a:xfrm>
            <a:off x="641971" y="6249442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- Default setting &amp; value is configurable</a:t>
            </a:r>
          </a:p>
        </p:txBody>
      </p:sp>
    </p:spTree>
    <p:extLst>
      <p:ext uri="{BB962C8B-B14F-4D97-AF65-F5344CB8AC3E}">
        <p14:creationId xmlns:p14="http://schemas.microsoft.com/office/powerpoint/2010/main" val="382875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FA7B8C5-8584-24C0-AC34-1936543024A0}"/>
              </a:ext>
            </a:extLst>
          </p:cNvPr>
          <p:cNvSpPr/>
          <p:nvPr/>
        </p:nvSpPr>
        <p:spPr>
          <a:xfrm>
            <a:off x="999716" y="3740507"/>
            <a:ext cx="10832066" cy="2641533"/>
          </a:xfrm>
          <a:prstGeom prst="roundRect">
            <a:avLst>
              <a:gd name="adj" fmla="val 10664"/>
            </a:avLst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Housekeeping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00F634-9124-ACB0-AB1B-72920109A602}"/>
              </a:ext>
            </a:extLst>
          </p:cNvPr>
          <p:cNvSpPr/>
          <p:nvPr/>
        </p:nvSpPr>
        <p:spPr>
          <a:xfrm>
            <a:off x="999715" y="1507614"/>
            <a:ext cx="10832067" cy="2141495"/>
          </a:xfrm>
          <a:prstGeom prst="roundRect">
            <a:avLst>
              <a:gd name="adj" fmla="val 10664"/>
            </a:avLst>
          </a:prstGeom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Data Archival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F334E-9784-3CEE-991A-659C1A34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Archival &amp; 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A5F8-3342-A847-6E1F-ACBE9ED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7"/>
            <a:ext cx="10515600" cy="569328"/>
          </a:xfrm>
        </p:spPr>
        <p:txBody>
          <a:bodyPr/>
          <a:lstStyle/>
          <a:p>
            <a:r>
              <a:rPr lang="en-SG" dirty="0"/>
              <a:t>Default data retention period is 3 years. This is configurable.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8A1457-3611-768D-644F-84FC8512EA87}"/>
              </a:ext>
            </a:extLst>
          </p:cNvPr>
          <p:cNvSpPr/>
          <p:nvPr/>
        </p:nvSpPr>
        <p:spPr>
          <a:xfrm>
            <a:off x="8239038" y="2014963"/>
            <a:ext cx="3116518" cy="1382708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Data Archival </a:t>
            </a:r>
            <a:r>
              <a:rPr lang="en-SG" dirty="0">
                <a:solidFill>
                  <a:schemeClr val="tx1"/>
                </a:solidFill>
              </a:rPr>
              <a:t>is scheduled to be perform annually.</a:t>
            </a:r>
          </a:p>
          <a:p>
            <a:pPr algn="ctr"/>
            <a:r>
              <a:rPr lang="en-SG" i="1" dirty="0">
                <a:solidFill>
                  <a:schemeClr val="accent2">
                    <a:lumMod val="50000"/>
                  </a:schemeClr>
                </a:solidFill>
              </a:rPr>
              <a:t>(Archival schedule is configurable)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24CC4-47C4-9267-FA44-BDB955B02B1C}"/>
              </a:ext>
            </a:extLst>
          </p:cNvPr>
          <p:cNvGrpSpPr/>
          <p:nvPr/>
        </p:nvGrpSpPr>
        <p:grpSpPr>
          <a:xfrm>
            <a:off x="1243156" y="1944344"/>
            <a:ext cx="6834367" cy="1654302"/>
            <a:chOff x="991232" y="1853807"/>
            <a:chExt cx="6834367" cy="1654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CCC1403-874F-D117-9438-45283BD71DEE}"/>
                </a:ext>
              </a:extLst>
            </p:cNvPr>
            <p:cNvGrpSpPr/>
            <p:nvPr/>
          </p:nvGrpSpPr>
          <p:grpSpPr>
            <a:xfrm>
              <a:off x="991232" y="1929831"/>
              <a:ext cx="1671783" cy="1377303"/>
              <a:chOff x="1230744" y="1510142"/>
              <a:chExt cx="1671783" cy="1377303"/>
            </a:xfrm>
          </p:grpSpPr>
          <p:pic>
            <p:nvPicPr>
              <p:cNvPr id="19" name="Graphic 18" descr="Database with solid fill">
                <a:extLst>
                  <a:ext uri="{FF2B5EF4-FFF2-40B4-BE49-F238E27FC236}">
                    <a16:creationId xmlns:a16="http://schemas.microsoft.com/office/drawing/2014/main" id="{48112234-B2D6-95E0-6B52-B42545405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3AAC92-E4D1-063F-A275-B2CE205A0C4A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Main Database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8A4CB1-1E6C-F449-B58D-33D5E819BC16}"/>
                </a:ext>
              </a:extLst>
            </p:cNvPr>
            <p:cNvCxnSpPr>
              <a:cxnSpLocks/>
            </p:cNvCxnSpPr>
            <p:nvPr/>
          </p:nvCxnSpPr>
          <p:spPr>
            <a:xfrm>
              <a:off x="2663582" y="2553326"/>
              <a:ext cx="369311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0F1B3F-DC5F-AD8D-9723-E170955888E1}"/>
                </a:ext>
              </a:extLst>
            </p:cNvPr>
            <p:cNvGrpSpPr/>
            <p:nvPr/>
          </p:nvGrpSpPr>
          <p:grpSpPr>
            <a:xfrm>
              <a:off x="6153816" y="1853807"/>
              <a:ext cx="1671783" cy="1654302"/>
              <a:chOff x="1230744" y="1510142"/>
              <a:chExt cx="1671783" cy="1654302"/>
            </a:xfrm>
          </p:grpSpPr>
          <p:pic>
            <p:nvPicPr>
              <p:cNvPr id="22" name="Graphic 21" descr="Database with solid fill">
                <a:extLst>
                  <a:ext uri="{FF2B5EF4-FFF2-40B4-BE49-F238E27FC236}">
                    <a16:creationId xmlns:a16="http://schemas.microsoft.com/office/drawing/2014/main" id="{2F3F4CC5-3B3A-0141-D70D-42EEF6201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64E56F-7187-E82A-06D9-55D7FDB4CFB6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Archived Database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77705B-CFE3-2459-9259-BB6F323BA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9969" y="2289046"/>
              <a:ext cx="524301" cy="5243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A9F6EB-0438-D1B6-989E-ADD3CC0376A6}"/>
                </a:ext>
              </a:extLst>
            </p:cNvPr>
            <p:cNvSpPr txBox="1"/>
            <p:nvPr/>
          </p:nvSpPr>
          <p:spPr>
            <a:xfrm>
              <a:off x="3070066" y="1929831"/>
              <a:ext cx="317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Move data that is </a:t>
              </a:r>
              <a:r>
                <a:rPr lang="en-SG" b="1" dirty="0"/>
                <a:t>&gt; 3 years old*</a:t>
              </a:r>
              <a:r>
                <a:rPr lang="en-SG" dirty="0"/>
                <a:t>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FE9B37-62D3-FD48-C213-8E21DA220DCE}"/>
              </a:ext>
            </a:extLst>
          </p:cNvPr>
          <p:cNvGrpSpPr/>
          <p:nvPr/>
        </p:nvGrpSpPr>
        <p:grpSpPr>
          <a:xfrm>
            <a:off x="1300597" y="4041124"/>
            <a:ext cx="6979368" cy="2283777"/>
            <a:chOff x="2095561" y="4108442"/>
            <a:chExt cx="6979368" cy="22837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6E46DB-12CA-FD5F-3A30-64190082DE0B}"/>
                </a:ext>
              </a:extLst>
            </p:cNvPr>
            <p:cNvGrpSpPr/>
            <p:nvPr/>
          </p:nvGrpSpPr>
          <p:grpSpPr>
            <a:xfrm>
              <a:off x="7403146" y="4888826"/>
              <a:ext cx="1671783" cy="1253987"/>
              <a:chOff x="3827066" y="1664578"/>
              <a:chExt cx="1671783" cy="125398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EC9622B-2975-665A-DC92-CA9A3CA2E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3B5059"/>
                  </a:clrFrom>
                  <a:clrTo>
                    <a:srgbClr val="3B505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174837" y="1664578"/>
                <a:ext cx="976243" cy="95854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5599AE-688C-717E-D73B-65062C3310FA}"/>
                  </a:ext>
                </a:extLst>
              </p:cNvPr>
              <p:cNvSpPr txBox="1"/>
              <p:nvPr/>
            </p:nvSpPr>
            <p:spPr>
              <a:xfrm>
                <a:off x="3827066" y="254923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File Storage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C3D0A36-85F2-9406-8036-404353BDE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9886" y="4403942"/>
              <a:ext cx="1735605" cy="1042485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5C24493-BD5E-1A79-98BF-8CFEBDC16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5229" y="4108442"/>
              <a:ext cx="524301" cy="524301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DE45914-A2C1-0840-C86D-A356B9CA0C86}"/>
                </a:ext>
              </a:extLst>
            </p:cNvPr>
            <p:cNvGrpSpPr/>
            <p:nvPr/>
          </p:nvGrpSpPr>
          <p:grpSpPr>
            <a:xfrm>
              <a:off x="2095561" y="4737917"/>
              <a:ext cx="1671783" cy="1654302"/>
              <a:chOff x="2016841" y="4420079"/>
              <a:chExt cx="1671783" cy="1654302"/>
            </a:xfrm>
          </p:grpSpPr>
          <p:pic>
            <p:nvPicPr>
              <p:cNvPr id="36" name="Graphic 35" descr="Database with solid fill">
                <a:extLst>
                  <a:ext uri="{FF2B5EF4-FFF2-40B4-BE49-F238E27FC236}">
                    <a16:creationId xmlns:a16="http://schemas.microsoft.com/office/drawing/2014/main" id="{4B627202-C3F0-D7C9-A161-A2E20EF8F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51922" y="4420079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7F5B65-CC75-A1FC-6079-07AFD34C16E3}"/>
                  </a:ext>
                </a:extLst>
              </p:cNvPr>
              <p:cNvSpPr txBox="1"/>
              <p:nvPr/>
            </p:nvSpPr>
            <p:spPr>
              <a:xfrm>
                <a:off x="2016841" y="5428050"/>
                <a:ext cx="1671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Archived Database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729FA2-9594-8531-22FF-9F970DDDB733}"/>
                </a:ext>
              </a:extLst>
            </p:cNvPr>
            <p:cNvCxnSpPr>
              <a:cxnSpLocks/>
            </p:cNvCxnSpPr>
            <p:nvPr/>
          </p:nvCxnSpPr>
          <p:spPr>
            <a:xfrm>
              <a:off x="5939268" y="4426030"/>
              <a:ext cx="1735605" cy="1042485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B7B06D-79C8-4202-080E-3D7FAB26668E}"/>
                </a:ext>
              </a:extLst>
            </p:cNvPr>
            <p:cNvSpPr txBox="1"/>
            <p:nvPr/>
          </p:nvSpPr>
          <p:spPr>
            <a:xfrm>
              <a:off x="4116954" y="4924042"/>
              <a:ext cx="29726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Delete data from archived database and its associated file that is </a:t>
              </a:r>
              <a:r>
                <a:rPr lang="en-SG" b="1" dirty="0"/>
                <a:t>&gt; 6 years old*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33BF916-E8A4-9994-FE78-AFFAE5291621}"/>
              </a:ext>
            </a:extLst>
          </p:cNvPr>
          <p:cNvSpPr/>
          <p:nvPr/>
        </p:nvSpPr>
        <p:spPr>
          <a:xfrm>
            <a:off x="8323730" y="4771699"/>
            <a:ext cx="3116518" cy="1100574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SG" b="1" dirty="0">
                <a:solidFill>
                  <a:schemeClr val="tx1"/>
                </a:solidFill>
              </a:rPr>
              <a:t>Data Housekeeping </a:t>
            </a:r>
            <a:r>
              <a:rPr lang="en-SG" dirty="0">
                <a:solidFill>
                  <a:schemeClr val="tx1"/>
                </a:solidFill>
              </a:rPr>
              <a:t>is scheduled to perform after Data Archival. </a:t>
            </a:r>
          </a:p>
          <a:p>
            <a:endParaRPr lang="en-SG" i="1" dirty="0">
              <a:solidFill>
                <a:schemeClr val="tx1"/>
              </a:solidFill>
            </a:endParaRPr>
          </a:p>
          <a:p>
            <a:endParaRPr lang="en-SG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E9EE9-52A7-87F0-37BC-8A4C6B8FB342}"/>
              </a:ext>
            </a:extLst>
          </p:cNvPr>
          <p:cNvSpPr txBox="1"/>
          <p:nvPr/>
        </p:nvSpPr>
        <p:spPr>
          <a:xfrm>
            <a:off x="955642" y="649570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- Default setting &amp; value is configurable</a:t>
            </a:r>
          </a:p>
        </p:txBody>
      </p:sp>
    </p:spTree>
    <p:extLst>
      <p:ext uri="{BB962C8B-B14F-4D97-AF65-F5344CB8AC3E}">
        <p14:creationId xmlns:p14="http://schemas.microsoft.com/office/powerpoint/2010/main" val="30093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910E-A5F1-0356-D09C-745ECBE0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Export data to Link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0937E4-3B25-46EE-109E-466F6C275153}"/>
              </a:ext>
            </a:extLst>
          </p:cNvPr>
          <p:cNvSpPr/>
          <p:nvPr/>
        </p:nvSpPr>
        <p:spPr>
          <a:xfrm>
            <a:off x="3047999" y="1217964"/>
            <a:ext cx="2581275" cy="1028870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Data Export Service will continuously detect for new CDR data </a:t>
            </a:r>
            <a:endParaRPr lang="en-SG" i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B2100-6A52-070F-CF9B-F3F6FC1D6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50" y="2392631"/>
            <a:ext cx="11523899" cy="34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8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DB68663D6C64BA14957BF28D5FD1D" ma:contentTypeVersion="11" ma:contentTypeDescription="Create a new document." ma:contentTypeScope="" ma:versionID="87c45d4818ad32ae942938d69027b90f">
  <xsd:schema xmlns:xsd="http://www.w3.org/2001/XMLSchema" xmlns:xs="http://www.w3.org/2001/XMLSchema" xmlns:p="http://schemas.microsoft.com/office/2006/metadata/properties" xmlns:ns2="ba48ebb6-d4c7-4d4b-99f2-dc2b5af10089" xmlns:ns3="93758d66-a6d8-4421-9595-b5c9a3552aa8" targetNamespace="http://schemas.microsoft.com/office/2006/metadata/properties" ma:root="true" ma:fieldsID="710b5f17c0485397f71baebdcc2b4a71" ns2:_="" ns3:_="">
    <xsd:import namespace="ba48ebb6-d4c7-4d4b-99f2-dc2b5af10089"/>
    <xsd:import namespace="93758d66-a6d8-4421-9595-b5c9a3552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48ebb6-d4c7-4d4b-99f2-dc2b5af100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c4aa32e-e971-446d-a820-c13c9505bd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58d66-a6d8-4421-9595-b5c9a3552a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167d63e-61c0-4b25-9c9b-b126519b754a}" ma:internalName="TaxCatchAll" ma:showField="CatchAllData" ma:web="93758d66-a6d8-4421-9595-b5c9a3552a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a48ebb6-d4c7-4d4b-99f2-dc2b5af10089">
      <Terms xmlns="http://schemas.microsoft.com/office/infopath/2007/PartnerControls"/>
    </lcf76f155ced4ddcb4097134ff3c332f>
    <TaxCatchAll xmlns="93758d66-a6d8-4421-9595-b5c9a3552aa8" xsi:nil="true"/>
  </documentManagement>
</p:properties>
</file>

<file path=customXml/itemProps1.xml><?xml version="1.0" encoding="utf-8"?>
<ds:datastoreItem xmlns:ds="http://schemas.openxmlformats.org/officeDocument/2006/customXml" ds:itemID="{A176BA21-0CA7-4A24-B7F1-E783770B70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CF86CD-9E45-4126-90B3-AD9A99F698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48ebb6-d4c7-4d4b-99f2-dc2b5af10089"/>
    <ds:schemaRef ds:uri="93758d66-a6d8-4421-9595-b5c9a3552a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AB2A85-C7BC-4870-A7CD-068300EE24EE}">
  <ds:schemaRefs>
    <ds:schemaRef ds:uri="93758d66-a6d8-4421-9595-b5c9a3552aa8"/>
    <ds:schemaRef ds:uri="ba48ebb6-d4c7-4d4b-99f2-dc2b5af1008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7531</TotalTime>
  <Words>2194</Words>
  <Application>Microsoft Office PowerPoint</Application>
  <PresentationFormat>Widescreen</PresentationFormat>
  <Paragraphs>451</Paragraphs>
  <Slides>50</Slides>
  <Notes>14</Notes>
  <HiddenSlides>12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Aptos</vt:lpstr>
      <vt:lpstr>Aptos Narrow</vt:lpstr>
      <vt:lpstr>Arial</vt:lpstr>
      <vt:lpstr>Calibri</vt:lpstr>
      <vt:lpstr>Calibri Light</vt:lpstr>
      <vt:lpstr>Helvetica Neue</vt:lpstr>
      <vt:lpstr>Segoe UI</vt:lpstr>
      <vt:lpstr>Wingdings</vt:lpstr>
      <vt:lpstr>Office Theme</vt:lpstr>
      <vt:lpstr>Project Hawkeye 1</vt:lpstr>
      <vt:lpstr>Agenda</vt:lpstr>
      <vt:lpstr>Design and Development Approach</vt:lpstr>
      <vt:lpstr>System Design </vt:lpstr>
      <vt:lpstr>System Architecture Overview</vt:lpstr>
      <vt:lpstr>Security</vt:lpstr>
      <vt:lpstr>Data Backup</vt:lpstr>
      <vt:lpstr>Data Archival &amp; Housekeeping</vt:lpstr>
      <vt:lpstr>Export data to Link Analysis</vt:lpstr>
      <vt:lpstr>Software Features</vt:lpstr>
      <vt:lpstr>DBMS Features</vt:lpstr>
      <vt:lpstr>Dashboard</vt:lpstr>
      <vt:lpstr>Dashboard Features</vt:lpstr>
      <vt:lpstr>Type of Requests</vt:lpstr>
      <vt:lpstr>Request Extension</vt:lpstr>
      <vt:lpstr>Request Form (OCR)</vt:lpstr>
      <vt:lpstr>Uploading encrypted files</vt:lpstr>
      <vt:lpstr>Request Creation (CDR/SS/CTC)</vt:lpstr>
      <vt:lpstr>Request Data from Telco (CDR)</vt:lpstr>
      <vt:lpstr>Generate Routine List</vt:lpstr>
      <vt:lpstr>Import CDR from Telco (Batch Upload)</vt:lpstr>
      <vt:lpstr>Verify CDR file with Telco Template (Review)</vt:lpstr>
      <vt:lpstr>Verify CDR file with Telco Template (Review)</vt:lpstr>
      <vt:lpstr>Import CDR data from Telco (Batch Upload - Save)</vt:lpstr>
      <vt:lpstr>Import Data from Telco (Single Upload)</vt:lpstr>
      <vt:lpstr>Request Delivery (CDR)</vt:lpstr>
      <vt:lpstr>Import data files for SS/CTC requests</vt:lpstr>
      <vt:lpstr>Change Service Provider</vt:lpstr>
      <vt:lpstr>Change Service Provider</vt:lpstr>
      <vt:lpstr>Change Project Name</vt:lpstr>
      <vt:lpstr>Report Templates</vt:lpstr>
      <vt:lpstr>Alerts</vt:lpstr>
      <vt:lpstr>DBMS Features Overview </vt:lpstr>
      <vt:lpstr>DBMS – Request Management</vt:lpstr>
      <vt:lpstr>DBMS – Routine List Management</vt:lpstr>
      <vt:lpstr>DBMS – CDR Data Management</vt:lpstr>
      <vt:lpstr>DBMS - Reports</vt:lpstr>
      <vt:lpstr>DBMS – Data Management</vt:lpstr>
      <vt:lpstr>DBMS - Configuration</vt:lpstr>
      <vt:lpstr>DBMS – Audit Logs</vt:lpstr>
      <vt:lpstr>DBMS – Archived Data</vt:lpstr>
      <vt:lpstr>DBMS - Alerts</vt:lpstr>
      <vt:lpstr>Data Migration Tool</vt:lpstr>
      <vt:lpstr>Technical Design</vt:lpstr>
      <vt:lpstr>CDR&gt;RL&gt;CDR Return&gt;Alert&gt;Approve</vt:lpstr>
      <vt:lpstr>CDR&gt;RL&gt;CDR Return&gt;Alert&gt;Approve</vt:lpstr>
      <vt:lpstr>Designer – Base Table List</vt:lpstr>
      <vt:lpstr>Admin Portal</vt:lpstr>
      <vt:lpstr>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CJ Lim</dc:creator>
  <cp:lastModifiedBy>Eric See Kian Seng</cp:lastModifiedBy>
  <cp:revision>194</cp:revision>
  <dcterms:created xsi:type="dcterms:W3CDTF">2025-05-05T07:22:27Z</dcterms:created>
  <dcterms:modified xsi:type="dcterms:W3CDTF">2025-09-24T04:10:48Z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0x010100AB5DB68663D6C64BA14957BF28D5FD1D</vt:lpwstr>
  </property>
</Properties>
</file>