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417" r:id="rId2"/>
    <p:sldId id="418" r:id="rId3"/>
    <p:sldId id="429" r:id="rId4"/>
    <p:sldId id="419" r:id="rId5"/>
    <p:sldId id="425" r:id="rId6"/>
    <p:sldId id="426" r:id="rId7"/>
    <p:sldId id="431" r:id="rId8"/>
    <p:sldId id="433" r:id="rId9"/>
    <p:sldId id="430" r:id="rId10"/>
    <p:sldId id="432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02C"/>
    <a:srgbClr val="CCE49C"/>
    <a:srgbClr val="A4CE4E"/>
    <a:srgbClr val="0E1628"/>
    <a:srgbClr val="000000"/>
    <a:srgbClr val="135295"/>
    <a:srgbClr val="032F46"/>
    <a:srgbClr val="06252F"/>
    <a:srgbClr val="0B3F4E"/>
    <a:srgbClr val="0A2F3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2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068" y="90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C3B7C8B-BA7F-453E-80D1-D67730E87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CBA732-B39C-47C2-8A96-A4D73DB4A471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+mj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D2110E-08FA-498D-BDA0-C72DA1083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34" y="3170478"/>
            <a:ext cx="7653702" cy="369332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SOLUTION PROPOSAL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38E8A6-F094-4995-B7C5-87B4AD94B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SECONDHAND LENS 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BUSINESS INTELLIGENCE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CE1419-060B-4A12-9B81-E2671310A5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JOANNE LEW, ERIC SEE, ARIES WIBOWO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24CB80-B142-4BEE-A0FA-BC3EC53517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733" y="4298226"/>
            <a:ext cx="5221816" cy="276999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8</a:t>
            </a:r>
            <a:r>
              <a:rPr lang="en-SG" baseline="30000" dirty="0">
                <a:solidFill>
                  <a:schemeClr val="bg1"/>
                </a:solidFill>
              </a:rPr>
              <a:t>th</a:t>
            </a:r>
            <a:r>
              <a:rPr lang="en-SG" dirty="0">
                <a:solidFill>
                  <a:schemeClr val="bg1"/>
                </a:solidFill>
              </a:rPr>
              <a:t> JUNE 2018</a:t>
            </a:r>
          </a:p>
        </p:txBody>
      </p:sp>
      <p:pic>
        <p:nvPicPr>
          <p:cNvPr id="1028" name="Picture 4" descr="Audience">
            <a:extLst>
              <a:ext uri="{FF2B5EF4-FFF2-40B4-BE49-F238E27FC236}">
                <a16:creationId xmlns:a16="http://schemas.microsoft.com/office/drawing/2014/main" id="{C3E6876E-A42F-4F71-A3F6-D9B699A2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68" y="4172629"/>
            <a:ext cx="1016797" cy="76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94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D462B5-694C-4F60-BF1D-EB12B5AC0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AC7D83-69BF-4858-8B35-2769473D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bg2">
                    <a:lumMod val="75000"/>
                  </a:schemeClr>
                </a:solidFill>
              </a:rPr>
              <a:t>DEMO</a:t>
            </a:r>
            <a:br>
              <a:rPr lang="en-SG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SG" sz="1800" dirty="0">
                <a:solidFill>
                  <a:schemeClr val="bg2">
                    <a:lumMod val="75000"/>
                  </a:schemeClr>
                </a:solidFill>
              </a:rPr>
              <a:t>QUESTION AND ANSWER</a:t>
            </a:r>
            <a:endParaRPr lang="en-SG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C10312-58C1-470E-8D3C-7062ECDB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WHO WE ARE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504B4E-4FD2-4F90-881F-BA630F0536A2}"/>
              </a:ext>
            </a:extLst>
          </p:cNvPr>
          <p:cNvGrpSpPr/>
          <p:nvPr/>
        </p:nvGrpSpPr>
        <p:grpSpPr>
          <a:xfrm>
            <a:off x="745615" y="1182755"/>
            <a:ext cx="2110196" cy="3470047"/>
            <a:chOff x="745615" y="1349697"/>
            <a:chExt cx="2110196" cy="34700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7D63C-5581-46E8-B72F-9390E871F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15" y="1349697"/>
              <a:ext cx="2110196" cy="281183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F6AB9-E93D-4E47-B25B-F58BCE4AE51C}"/>
                </a:ext>
              </a:extLst>
            </p:cNvPr>
            <p:cNvSpPr/>
            <p:nvPr/>
          </p:nvSpPr>
          <p:spPr>
            <a:xfrm>
              <a:off x="745615" y="4161533"/>
              <a:ext cx="2110196" cy="6582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latin typeface="+mj-lt"/>
                </a:rPr>
                <a:t>ERIC</a:t>
              </a:r>
            </a:p>
            <a:p>
              <a:pPr algn="ctr"/>
              <a:r>
                <a:rPr lang="en-SG" sz="1050" dirty="0">
                  <a:latin typeface="+mj-lt"/>
                </a:rPr>
                <a:t>SOLUTION ARCHITECT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0CE27C-15B2-4E1A-BDB6-9BEAFD15A7BE}"/>
              </a:ext>
            </a:extLst>
          </p:cNvPr>
          <p:cNvGrpSpPr/>
          <p:nvPr/>
        </p:nvGrpSpPr>
        <p:grpSpPr>
          <a:xfrm>
            <a:off x="3516902" y="1196551"/>
            <a:ext cx="2110196" cy="3470047"/>
            <a:chOff x="2916917" y="1349698"/>
            <a:chExt cx="2110196" cy="347004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97468F-32E5-4EA3-B66A-317785581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16917" y="1349698"/>
              <a:ext cx="2110196" cy="281183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3C07E0-A175-4F50-B6CC-BD76191F40AD}"/>
                </a:ext>
              </a:extLst>
            </p:cNvPr>
            <p:cNvSpPr/>
            <p:nvPr/>
          </p:nvSpPr>
          <p:spPr>
            <a:xfrm>
              <a:off x="2916917" y="4161534"/>
              <a:ext cx="2110196" cy="6582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latin typeface="+mj-lt"/>
                </a:rPr>
                <a:t>JOANNE</a:t>
              </a:r>
            </a:p>
            <a:p>
              <a:pPr algn="ctr"/>
              <a:r>
                <a:rPr lang="en-SG" sz="900" dirty="0">
                  <a:latin typeface="+mj-lt"/>
                </a:rPr>
                <a:t>DATA INTEGRATION SPECIALIST</a:t>
              </a:r>
              <a:endParaRPr lang="en-SG" sz="105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FF708E-EE7A-45F9-90C5-0788C6B108E4}"/>
              </a:ext>
            </a:extLst>
          </p:cNvPr>
          <p:cNvGrpSpPr/>
          <p:nvPr/>
        </p:nvGrpSpPr>
        <p:grpSpPr>
          <a:xfrm>
            <a:off x="6288189" y="1196550"/>
            <a:ext cx="2110196" cy="3470048"/>
            <a:chOff x="5088219" y="1349697"/>
            <a:chExt cx="2110196" cy="347004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A94C82-9271-4FAD-8CB7-8A63775D7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219" y="1349697"/>
              <a:ext cx="2110196" cy="281183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33ECD9-3EEC-42EB-8EFF-BAB86B9A455A}"/>
                </a:ext>
              </a:extLst>
            </p:cNvPr>
            <p:cNvSpPr/>
            <p:nvPr/>
          </p:nvSpPr>
          <p:spPr>
            <a:xfrm>
              <a:off x="5088219" y="4161534"/>
              <a:ext cx="2110196" cy="6582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latin typeface="+mj-lt"/>
                </a:rPr>
                <a:t>ARIES</a:t>
              </a:r>
            </a:p>
            <a:p>
              <a:pPr algn="ctr"/>
              <a:r>
                <a:rPr lang="en-SG" sz="900" dirty="0">
                  <a:latin typeface="+mj-lt"/>
                </a:rPr>
                <a:t>BUSINESS REPORT SPECIALIST</a:t>
              </a:r>
              <a:endParaRPr lang="en-SG" sz="1050" dirty="0">
                <a:latin typeface="+mj-l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13549F-218C-4F70-9883-D063DC4E01DD}"/>
              </a:ext>
            </a:extLst>
          </p:cNvPr>
          <p:cNvGrpSpPr/>
          <p:nvPr/>
        </p:nvGrpSpPr>
        <p:grpSpPr>
          <a:xfrm>
            <a:off x="341024" y="149742"/>
            <a:ext cx="8671530" cy="589129"/>
            <a:chOff x="341024" y="149742"/>
            <a:chExt cx="8671530" cy="589129"/>
          </a:xfrm>
        </p:grpSpPr>
        <p:pic>
          <p:nvPicPr>
            <p:cNvPr id="5122" name="Picture 2" descr="Image result for certis">
              <a:extLst>
                <a:ext uri="{FF2B5EF4-FFF2-40B4-BE49-F238E27FC236}">
                  <a16:creationId xmlns:a16="http://schemas.microsoft.com/office/drawing/2014/main" id="{2E608190-0D62-482B-BB90-94DED0F39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3132" y="149742"/>
              <a:ext cx="1769422" cy="44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6AC7A8-943F-40AB-976E-C299CAE1F359}"/>
                </a:ext>
              </a:extLst>
            </p:cNvPr>
            <p:cNvSpPr/>
            <p:nvPr/>
          </p:nvSpPr>
          <p:spPr>
            <a:xfrm>
              <a:off x="341024" y="693151"/>
              <a:ext cx="8340334" cy="457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2E1648-291C-45C2-BDE4-2EBC01389D80}"/>
                </a:ext>
              </a:extLst>
            </p:cNvPr>
            <p:cNvSpPr/>
            <p:nvPr/>
          </p:nvSpPr>
          <p:spPr>
            <a:xfrm>
              <a:off x="8700634" y="693150"/>
              <a:ext cx="282211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04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D462B5-694C-4F60-BF1D-EB12B5AC0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AC7D83-69BF-4858-8B35-2769473D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bg2">
                    <a:lumMod val="75000"/>
                  </a:schemeClr>
                </a:solidFill>
              </a:rPr>
              <a:t>PROPOSAL </a:t>
            </a:r>
            <a:br>
              <a:rPr lang="en-SG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SG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85493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DDC0-9B49-4BF7-8C20-A6C3FA2D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/>
          <a:lstStyle/>
          <a:p>
            <a:r>
              <a:rPr lang="en-SG" dirty="0"/>
              <a:t>CURRENT 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4C2A0-283E-4299-BB89-C66306F8879C}"/>
              </a:ext>
            </a:extLst>
          </p:cNvPr>
          <p:cNvSpPr/>
          <p:nvPr/>
        </p:nvSpPr>
        <p:spPr>
          <a:xfrm>
            <a:off x="933731" y="1459437"/>
            <a:ext cx="2117084" cy="3090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+mj-lt"/>
              </a:rPr>
              <a:t>RESOURCE BOTTLENECK</a:t>
            </a:r>
          </a:p>
          <a:p>
            <a:pPr algn="ctr"/>
            <a:r>
              <a:rPr lang="en-SG" dirty="0">
                <a:latin typeface="+mj-lt"/>
              </a:rPr>
              <a:t>---------------</a:t>
            </a:r>
          </a:p>
          <a:p>
            <a:pPr algn="ctr"/>
            <a:r>
              <a:rPr lang="en-SG" sz="1400" dirty="0">
                <a:latin typeface="+mj-lt"/>
              </a:rPr>
              <a:t>BUSINESS USER HIGH DEPENDENCY ON IT DEPARTMENT</a:t>
            </a: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62C02-738B-4BF7-A2AD-875F7AC166E3}"/>
              </a:ext>
            </a:extLst>
          </p:cNvPr>
          <p:cNvSpPr/>
          <p:nvPr/>
        </p:nvSpPr>
        <p:spPr>
          <a:xfrm>
            <a:off x="6095817" y="1459437"/>
            <a:ext cx="2117084" cy="3090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+mj-lt"/>
              </a:rPr>
              <a:t>AD HOC DATA EXTRACTION </a:t>
            </a:r>
          </a:p>
          <a:p>
            <a:pPr algn="ctr"/>
            <a:r>
              <a:rPr lang="en-SG" dirty="0"/>
              <a:t>---------------</a:t>
            </a:r>
            <a:endParaRPr lang="en-SG" dirty="0">
              <a:latin typeface="+mj-lt"/>
            </a:endParaRPr>
          </a:p>
          <a:p>
            <a:pPr algn="ctr"/>
            <a:r>
              <a:rPr lang="en-SG" sz="1400" dirty="0">
                <a:latin typeface="+mj-lt"/>
              </a:rPr>
              <a:t>REPORT NOT AUTOMATICALLY UPDATED ON TIMELY MANNER</a:t>
            </a: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sz="1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A4E1B0-BCE5-45B1-A974-91FC7A8E6234}"/>
              </a:ext>
            </a:extLst>
          </p:cNvPr>
          <p:cNvSpPr/>
          <p:nvPr/>
        </p:nvSpPr>
        <p:spPr>
          <a:xfrm>
            <a:off x="3514774" y="1459437"/>
            <a:ext cx="2117084" cy="3090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+mj-lt"/>
              </a:rPr>
              <a:t>REPORT TYPE LIMITATION</a:t>
            </a:r>
          </a:p>
          <a:p>
            <a:pPr algn="ctr"/>
            <a:r>
              <a:rPr lang="en-SG" dirty="0">
                <a:latin typeface="+mj-lt"/>
              </a:rPr>
              <a:t>---------------</a:t>
            </a:r>
          </a:p>
          <a:p>
            <a:pPr algn="ctr"/>
            <a:r>
              <a:rPr lang="en-SG" sz="1400" dirty="0">
                <a:latin typeface="+mj-lt"/>
              </a:rPr>
              <a:t>COST TO BUILD DIFFERENT REPORT TYPES IS VERY HIGH</a:t>
            </a: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dirty="0"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93C18-2BFB-435A-802F-FD19972D9829}"/>
              </a:ext>
            </a:extLst>
          </p:cNvPr>
          <p:cNvGrpSpPr/>
          <p:nvPr/>
        </p:nvGrpSpPr>
        <p:grpSpPr>
          <a:xfrm>
            <a:off x="341024" y="149742"/>
            <a:ext cx="8671530" cy="589129"/>
            <a:chOff x="341024" y="149742"/>
            <a:chExt cx="8671530" cy="589129"/>
          </a:xfrm>
        </p:grpSpPr>
        <p:pic>
          <p:nvPicPr>
            <p:cNvPr id="14" name="Picture 2" descr="Image result for certis">
              <a:extLst>
                <a:ext uri="{FF2B5EF4-FFF2-40B4-BE49-F238E27FC236}">
                  <a16:creationId xmlns:a16="http://schemas.microsoft.com/office/drawing/2014/main" id="{50B3BAF1-03C6-4A37-9102-9EB0B3EEF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3132" y="149742"/>
              <a:ext cx="1769422" cy="44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51E444-B8A5-42EA-8F6C-E62D8B77F38B}"/>
                </a:ext>
              </a:extLst>
            </p:cNvPr>
            <p:cNvSpPr/>
            <p:nvPr/>
          </p:nvSpPr>
          <p:spPr>
            <a:xfrm>
              <a:off x="341024" y="693151"/>
              <a:ext cx="8340334" cy="457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05663D-761E-48A5-AB1B-FC23146781B7}"/>
                </a:ext>
              </a:extLst>
            </p:cNvPr>
            <p:cNvSpPr/>
            <p:nvPr/>
          </p:nvSpPr>
          <p:spPr>
            <a:xfrm>
              <a:off x="8700634" y="693150"/>
              <a:ext cx="282211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0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CEDF-7D63-42E8-845F-D3F1F0F7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PENTAHO TECHNOLOGY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C4DA1D-8BD4-4CAC-BD00-3A2431D6074E}"/>
              </a:ext>
            </a:extLst>
          </p:cNvPr>
          <p:cNvSpPr/>
          <p:nvPr/>
        </p:nvSpPr>
        <p:spPr>
          <a:xfrm>
            <a:off x="933731" y="1459437"/>
            <a:ext cx="2117084" cy="3090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+mj-lt"/>
              </a:rPr>
              <a:t>RESOURCE BOTTLENECK</a:t>
            </a:r>
          </a:p>
          <a:p>
            <a:pPr algn="ctr"/>
            <a:r>
              <a:rPr lang="en-SG" dirty="0">
                <a:latin typeface="+mj-lt"/>
              </a:rPr>
              <a:t>---------------</a:t>
            </a:r>
          </a:p>
          <a:p>
            <a:pPr algn="ctr"/>
            <a:r>
              <a:rPr lang="en-SG" sz="1400" dirty="0">
                <a:latin typeface="+mj-lt"/>
              </a:rPr>
              <a:t>BUSINESS USER HIGH DEPENDENCY ON IT DEPARTMENT</a:t>
            </a: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79045-FE69-4EAE-B797-EAD52EE8DA49}"/>
              </a:ext>
            </a:extLst>
          </p:cNvPr>
          <p:cNvSpPr/>
          <p:nvPr/>
        </p:nvSpPr>
        <p:spPr>
          <a:xfrm>
            <a:off x="6095817" y="1459437"/>
            <a:ext cx="2117084" cy="3090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+mj-lt"/>
              </a:rPr>
              <a:t>AD HOC DATA EXTRACTION </a:t>
            </a:r>
          </a:p>
          <a:p>
            <a:pPr algn="ctr"/>
            <a:r>
              <a:rPr lang="en-SG" dirty="0"/>
              <a:t>---------------</a:t>
            </a:r>
            <a:endParaRPr lang="en-SG" dirty="0">
              <a:latin typeface="+mj-lt"/>
            </a:endParaRPr>
          </a:p>
          <a:p>
            <a:pPr algn="ctr"/>
            <a:r>
              <a:rPr lang="en-SG" sz="1400" dirty="0">
                <a:latin typeface="+mj-lt"/>
              </a:rPr>
              <a:t>REPORT NOT AUTOMATICALLY UPDATED ON TIMELY MANNER</a:t>
            </a: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sz="1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3FBAF-F8E4-4CDE-9B00-448C18F93D36}"/>
              </a:ext>
            </a:extLst>
          </p:cNvPr>
          <p:cNvSpPr/>
          <p:nvPr/>
        </p:nvSpPr>
        <p:spPr>
          <a:xfrm>
            <a:off x="3514774" y="1459437"/>
            <a:ext cx="2117084" cy="3090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+mj-lt"/>
              </a:rPr>
              <a:t>REPORT TYPE LIMITATION</a:t>
            </a:r>
          </a:p>
          <a:p>
            <a:pPr algn="ctr"/>
            <a:r>
              <a:rPr lang="en-SG" dirty="0">
                <a:latin typeface="+mj-lt"/>
              </a:rPr>
              <a:t>---------------</a:t>
            </a:r>
          </a:p>
          <a:p>
            <a:pPr algn="ctr"/>
            <a:r>
              <a:rPr lang="en-SG" sz="1400" dirty="0"/>
              <a:t>COST TO BUILD DIFFERENT REPORT TYPES IS VERY HIGH</a:t>
            </a: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42970B-D74A-4170-ACD4-E8AB41174BAB}"/>
              </a:ext>
            </a:extLst>
          </p:cNvPr>
          <p:cNvSpPr/>
          <p:nvPr/>
        </p:nvSpPr>
        <p:spPr>
          <a:xfrm>
            <a:off x="933730" y="3823217"/>
            <a:ext cx="7279171" cy="1075353"/>
          </a:xfrm>
          <a:prstGeom prst="rect">
            <a:avLst/>
          </a:prstGeom>
          <a:solidFill>
            <a:srgbClr val="CCE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+mj-lt"/>
            </a:endParaRPr>
          </a:p>
        </p:txBody>
      </p:sp>
      <p:pic>
        <p:nvPicPr>
          <p:cNvPr id="6" name="Picture 2" descr="https://files.mtstatic.com/site_7183/15475/0?Expires=1528414084&amp;Signature=AbfyWrjYIvO~D-sKvl26faWBb57OTB75MvYu6ZDXowrhAXeFh8Tbo2lAnZMjgVKol8SXhyyclQgc5DtlgEYtukSXK80Zu1wgpZ39kjDiBzbJdIa1A8iafnrGoAUIn42Ed6MRwL7Dm9VBK3r681ILaQhwtV1cgFP1DX3UFY7MSKI_&amp;Key-Pair-Id=APKAJ5Y6AV4GI7A555NA">
            <a:extLst>
              <a:ext uri="{FF2B5EF4-FFF2-40B4-BE49-F238E27FC236}">
                <a16:creationId xmlns:a16="http://schemas.microsoft.com/office/drawing/2014/main" id="{219D08BF-54EA-4039-B0A3-6FC0A11F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88" y="3904863"/>
            <a:ext cx="1418169" cy="9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pentaho schema workbench">
            <a:extLst>
              <a:ext uri="{FF2B5EF4-FFF2-40B4-BE49-F238E27FC236}">
                <a16:creationId xmlns:a16="http://schemas.microsoft.com/office/drawing/2014/main" id="{F200D370-B78B-4F1E-A3E5-4B2C7B91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28" y="3910884"/>
            <a:ext cx="1515344" cy="91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www.hitachivantara.com/content/dam/public/en_us/images/products/big-data-integration-analytics/pentaho-data-integration/data-integration-advantage.jpg">
            <a:extLst>
              <a:ext uri="{FF2B5EF4-FFF2-40B4-BE49-F238E27FC236}">
                <a16:creationId xmlns:a16="http://schemas.microsoft.com/office/drawing/2014/main" id="{B26E575E-194F-436A-9FC9-B06C5E794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19" y="3877243"/>
            <a:ext cx="1278880" cy="9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lated image">
            <a:extLst>
              <a:ext uri="{FF2B5EF4-FFF2-40B4-BE49-F238E27FC236}">
                <a16:creationId xmlns:a16="http://schemas.microsoft.com/office/drawing/2014/main" id="{C430BED4-B225-457F-A4E9-299F9DC1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" y="4105522"/>
            <a:ext cx="719258" cy="44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5708EB-9285-488E-81E7-45BDE3721B5B}"/>
              </a:ext>
            </a:extLst>
          </p:cNvPr>
          <p:cNvSpPr/>
          <p:nvPr/>
        </p:nvSpPr>
        <p:spPr>
          <a:xfrm>
            <a:off x="1000697" y="4067763"/>
            <a:ext cx="200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PENTAHO USER CONSOLE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915ACC-5131-4258-9E32-E35B6E51FB7A}"/>
              </a:ext>
            </a:extLst>
          </p:cNvPr>
          <p:cNvSpPr/>
          <p:nvPr/>
        </p:nvSpPr>
        <p:spPr>
          <a:xfrm>
            <a:off x="3567398" y="4077693"/>
            <a:ext cx="200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MODELLING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77E67-303B-4D67-B08F-6FA780465EFE}"/>
              </a:ext>
            </a:extLst>
          </p:cNvPr>
          <p:cNvSpPr/>
          <p:nvPr/>
        </p:nvSpPr>
        <p:spPr>
          <a:xfrm>
            <a:off x="6134099" y="4067762"/>
            <a:ext cx="200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PENTAHO DATA INTEGRATION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157503-A36B-4080-BAE9-F56F6E1BDF24}"/>
              </a:ext>
            </a:extLst>
          </p:cNvPr>
          <p:cNvGrpSpPr/>
          <p:nvPr/>
        </p:nvGrpSpPr>
        <p:grpSpPr>
          <a:xfrm>
            <a:off x="341024" y="149742"/>
            <a:ext cx="8671530" cy="589129"/>
            <a:chOff x="341024" y="149742"/>
            <a:chExt cx="8671530" cy="589129"/>
          </a:xfrm>
        </p:grpSpPr>
        <p:pic>
          <p:nvPicPr>
            <p:cNvPr id="19" name="Picture 2" descr="Image result for certis">
              <a:extLst>
                <a:ext uri="{FF2B5EF4-FFF2-40B4-BE49-F238E27FC236}">
                  <a16:creationId xmlns:a16="http://schemas.microsoft.com/office/drawing/2014/main" id="{033FCEBE-1690-4F1A-8919-0E01BF769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3132" y="149742"/>
              <a:ext cx="1769422" cy="44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49B051-FF4D-4D2F-BF2B-EB43722A9FDB}"/>
                </a:ext>
              </a:extLst>
            </p:cNvPr>
            <p:cNvSpPr/>
            <p:nvPr/>
          </p:nvSpPr>
          <p:spPr>
            <a:xfrm>
              <a:off x="341024" y="693151"/>
              <a:ext cx="8340334" cy="457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274F9C-D24E-4B7C-B65C-18049F6DC427}"/>
                </a:ext>
              </a:extLst>
            </p:cNvPr>
            <p:cNvSpPr/>
            <p:nvPr/>
          </p:nvSpPr>
          <p:spPr>
            <a:xfrm>
              <a:off x="8700634" y="693150"/>
              <a:ext cx="282211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12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CEDF-7D63-42E8-845F-D3F1F0F7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C4DA1D-8BD4-4CAC-BD00-3A2431D6074E}"/>
              </a:ext>
            </a:extLst>
          </p:cNvPr>
          <p:cNvSpPr/>
          <p:nvPr/>
        </p:nvSpPr>
        <p:spPr>
          <a:xfrm>
            <a:off x="933731" y="1459437"/>
            <a:ext cx="2117084" cy="3090041"/>
          </a:xfrm>
          <a:prstGeom prst="rect">
            <a:avLst/>
          </a:prstGeom>
          <a:solidFill>
            <a:srgbClr val="7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+mj-lt"/>
              </a:rPr>
              <a:t>PRODUCTIVE RESOURCE</a:t>
            </a:r>
          </a:p>
          <a:p>
            <a:pPr algn="ctr"/>
            <a:r>
              <a:rPr lang="en-SG" dirty="0">
                <a:latin typeface="+mj-lt"/>
              </a:rPr>
              <a:t>---------------</a:t>
            </a:r>
          </a:p>
          <a:p>
            <a:pPr algn="ctr"/>
            <a:r>
              <a:rPr lang="en-SG" sz="1400" dirty="0">
                <a:latin typeface="+mj-lt"/>
              </a:rPr>
              <a:t>BUSINESS USER SELF SERVICE</a:t>
            </a: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79045-FE69-4EAE-B797-EAD52EE8DA49}"/>
              </a:ext>
            </a:extLst>
          </p:cNvPr>
          <p:cNvSpPr/>
          <p:nvPr/>
        </p:nvSpPr>
        <p:spPr>
          <a:xfrm>
            <a:off x="6095817" y="1459437"/>
            <a:ext cx="2117084" cy="3090041"/>
          </a:xfrm>
          <a:prstGeom prst="rect">
            <a:avLst/>
          </a:prstGeom>
          <a:solidFill>
            <a:srgbClr val="7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+mj-lt"/>
              </a:rPr>
              <a:t>AUTOMATED DATA EXTRACTION</a:t>
            </a:r>
            <a:r>
              <a:rPr lang="en-SG" sz="2400" b="1" dirty="0">
                <a:latin typeface="+mj-lt"/>
              </a:rPr>
              <a:t> </a:t>
            </a:r>
          </a:p>
          <a:p>
            <a:pPr algn="ctr"/>
            <a:r>
              <a:rPr lang="en-SG" dirty="0"/>
              <a:t>---------------</a:t>
            </a:r>
            <a:endParaRPr lang="en-SG" dirty="0">
              <a:latin typeface="+mj-lt"/>
            </a:endParaRPr>
          </a:p>
          <a:p>
            <a:pPr algn="ctr"/>
            <a:r>
              <a:rPr lang="en-SG" sz="1400" dirty="0">
                <a:latin typeface="+mj-lt"/>
              </a:rPr>
              <a:t>REPORT UPDATED ON TIMELY MANNER</a:t>
            </a: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sz="1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3FBAF-F8E4-4CDE-9B00-448C18F93D36}"/>
              </a:ext>
            </a:extLst>
          </p:cNvPr>
          <p:cNvSpPr/>
          <p:nvPr/>
        </p:nvSpPr>
        <p:spPr>
          <a:xfrm>
            <a:off x="3514774" y="1459437"/>
            <a:ext cx="2117084" cy="3090041"/>
          </a:xfrm>
          <a:prstGeom prst="rect">
            <a:avLst/>
          </a:prstGeom>
          <a:solidFill>
            <a:srgbClr val="79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+mj-lt"/>
              </a:rPr>
              <a:t>REPORT TYPE FLEXIBILITY</a:t>
            </a:r>
          </a:p>
          <a:p>
            <a:pPr algn="ctr"/>
            <a:r>
              <a:rPr lang="en-SG" dirty="0">
                <a:latin typeface="+mj-lt"/>
              </a:rPr>
              <a:t>---------------</a:t>
            </a:r>
          </a:p>
          <a:p>
            <a:pPr algn="ctr"/>
            <a:r>
              <a:rPr lang="en-SG" sz="1400" dirty="0"/>
              <a:t>DIFFERENT REPORT TYPES WITH NO ADDITIONAL COST</a:t>
            </a:r>
          </a:p>
          <a:p>
            <a:pPr algn="ctr"/>
            <a:endParaRPr lang="en-SG" sz="1400" dirty="0"/>
          </a:p>
          <a:p>
            <a:pPr algn="ctr"/>
            <a:endParaRPr lang="en-SG" sz="1400" dirty="0">
              <a:latin typeface="+mj-lt"/>
            </a:endParaRPr>
          </a:p>
          <a:p>
            <a:pPr algn="ctr"/>
            <a:endParaRPr lang="en-SG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42970B-D74A-4170-ACD4-E8AB41174BAB}"/>
              </a:ext>
            </a:extLst>
          </p:cNvPr>
          <p:cNvSpPr/>
          <p:nvPr/>
        </p:nvSpPr>
        <p:spPr>
          <a:xfrm>
            <a:off x="927585" y="3825847"/>
            <a:ext cx="7279171" cy="1075353"/>
          </a:xfrm>
          <a:prstGeom prst="rect">
            <a:avLst/>
          </a:prstGeom>
          <a:solidFill>
            <a:srgbClr val="CCE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+mj-lt"/>
            </a:endParaRPr>
          </a:p>
        </p:txBody>
      </p:sp>
      <p:pic>
        <p:nvPicPr>
          <p:cNvPr id="6" name="Picture 2" descr="https://files.mtstatic.com/site_7183/15475/0?Expires=1528414084&amp;Signature=AbfyWrjYIvO~D-sKvl26faWBb57OTB75MvYu6ZDXowrhAXeFh8Tbo2lAnZMjgVKol8SXhyyclQgc5DtlgEYtukSXK80Zu1wgpZ39kjDiBzbJdIa1A8iafnrGoAUIn42Ed6MRwL7Dm9VBK3r681ILaQhwtV1cgFP1DX3UFY7MSKI_&amp;Key-Pair-Id=APKAJ5Y6AV4GI7A555NA">
            <a:extLst>
              <a:ext uri="{FF2B5EF4-FFF2-40B4-BE49-F238E27FC236}">
                <a16:creationId xmlns:a16="http://schemas.microsoft.com/office/drawing/2014/main" id="{219D08BF-54EA-4039-B0A3-6FC0A11F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88" y="3904863"/>
            <a:ext cx="1418169" cy="9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pentaho schema workbench">
            <a:extLst>
              <a:ext uri="{FF2B5EF4-FFF2-40B4-BE49-F238E27FC236}">
                <a16:creationId xmlns:a16="http://schemas.microsoft.com/office/drawing/2014/main" id="{F200D370-B78B-4F1E-A3E5-4B2C7B91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28" y="3910884"/>
            <a:ext cx="1515344" cy="91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www.hitachivantara.com/content/dam/public/en_us/images/products/big-data-integration-analytics/pentaho-data-integration/data-integration-advantage.jpg">
            <a:extLst>
              <a:ext uri="{FF2B5EF4-FFF2-40B4-BE49-F238E27FC236}">
                <a16:creationId xmlns:a16="http://schemas.microsoft.com/office/drawing/2014/main" id="{B26E575E-194F-436A-9FC9-B06C5E794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19" y="3877243"/>
            <a:ext cx="1278880" cy="9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lated image">
            <a:extLst>
              <a:ext uri="{FF2B5EF4-FFF2-40B4-BE49-F238E27FC236}">
                <a16:creationId xmlns:a16="http://schemas.microsoft.com/office/drawing/2014/main" id="{C430BED4-B225-457F-A4E9-299F9DC1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" y="4105522"/>
            <a:ext cx="719258" cy="44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5708EB-9285-488E-81E7-45BDE3721B5B}"/>
              </a:ext>
            </a:extLst>
          </p:cNvPr>
          <p:cNvSpPr/>
          <p:nvPr/>
        </p:nvSpPr>
        <p:spPr>
          <a:xfrm>
            <a:off x="1000697" y="4067763"/>
            <a:ext cx="200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PENTAHO USER CONSOLE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915ACC-5131-4258-9E32-E35B6E51FB7A}"/>
              </a:ext>
            </a:extLst>
          </p:cNvPr>
          <p:cNvSpPr/>
          <p:nvPr/>
        </p:nvSpPr>
        <p:spPr>
          <a:xfrm>
            <a:off x="3567398" y="4077693"/>
            <a:ext cx="200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MODELLING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77E67-303B-4D67-B08F-6FA780465EFE}"/>
              </a:ext>
            </a:extLst>
          </p:cNvPr>
          <p:cNvSpPr/>
          <p:nvPr/>
        </p:nvSpPr>
        <p:spPr>
          <a:xfrm>
            <a:off x="6134099" y="4067762"/>
            <a:ext cx="200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PENTAHO DATA INTEGRATION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46749-57D5-4797-B37A-0A1472CAAB54}"/>
              </a:ext>
            </a:extLst>
          </p:cNvPr>
          <p:cNvSpPr/>
          <p:nvPr/>
        </p:nvSpPr>
        <p:spPr>
          <a:xfrm>
            <a:off x="1000697" y="4067763"/>
            <a:ext cx="200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PENTAHO USER CONSOLE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7DAC4-68C2-420A-836B-5CD7DAF6B134}"/>
              </a:ext>
            </a:extLst>
          </p:cNvPr>
          <p:cNvSpPr/>
          <p:nvPr/>
        </p:nvSpPr>
        <p:spPr>
          <a:xfrm>
            <a:off x="3567398" y="4077693"/>
            <a:ext cx="200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MODELLING TOOLS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73DEDD-38EE-436B-8A7F-F069CEE937E9}"/>
              </a:ext>
            </a:extLst>
          </p:cNvPr>
          <p:cNvSpPr/>
          <p:nvPr/>
        </p:nvSpPr>
        <p:spPr>
          <a:xfrm>
            <a:off x="6134099" y="4067762"/>
            <a:ext cx="200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PENTAHO DATA INTEGRATION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73104A-FB52-449C-B6EC-42D0112E3DCB}"/>
              </a:ext>
            </a:extLst>
          </p:cNvPr>
          <p:cNvGrpSpPr/>
          <p:nvPr/>
        </p:nvGrpSpPr>
        <p:grpSpPr>
          <a:xfrm>
            <a:off x="341024" y="149742"/>
            <a:ext cx="8671530" cy="589129"/>
            <a:chOff x="341024" y="149742"/>
            <a:chExt cx="8671530" cy="589129"/>
          </a:xfrm>
        </p:grpSpPr>
        <p:pic>
          <p:nvPicPr>
            <p:cNvPr id="22" name="Picture 2" descr="Image result for certis">
              <a:extLst>
                <a:ext uri="{FF2B5EF4-FFF2-40B4-BE49-F238E27FC236}">
                  <a16:creationId xmlns:a16="http://schemas.microsoft.com/office/drawing/2014/main" id="{3CFB1B2A-4BFC-4A7D-B4BB-80AA120E5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3132" y="149742"/>
              <a:ext cx="1769422" cy="44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FEDD61A-835A-443B-B975-C3C1F8E92106}"/>
                </a:ext>
              </a:extLst>
            </p:cNvPr>
            <p:cNvSpPr/>
            <p:nvPr/>
          </p:nvSpPr>
          <p:spPr>
            <a:xfrm>
              <a:off x="341024" y="693151"/>
              <a:ext cx="8340334" cy="457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0C87F1-BAC5-4BD0-9915-141AD2E6DE1D}"/>
                </a:ext>
              </a:extLst>
            </p:cNvPr>
            <p:cNvSpPr/>
            <p:nvPr/>
          </p:nvSpPr>
          <p:spPr>
            <a:xfrm>
              <a:off x="8700634" y="693150"/>
              <a:ext cx="282211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D462B5-694C-4F60-BF1D-EB12B5AC0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AC7D83-69BF-4858-8B35-2769473D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bg2">
                    <a:lumMod val="75000"/>
                  </a:schemeClr>
                </a:solidFill>
              </a:rPr>
              <a:t>PROPOSED</a:t>
            </a:r>
            <a:br>
              <a:rPr lang="en-SG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SG" dirty="0">
                <a:solidFill>
                  <a:schemeClr val="bg2">
                    <a:lumMod val="7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4516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11A0-09C4-4308-B791-6F5902F1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 ARCHITECTURE (PHASE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7E79D-30AE-4931-A10A-A5FB1F5D14BC}"/>
              </a:ext>
            </a:extLst>
          </p:cNvPr>
          <p:cNvPicPr/>
          <p:nvPr/>
        </p:nvPicPr>
        <p:blipFill rotWithShape="1">
          <a:blip r:embed="rId2"/>
          <a:srcRect r="75868"/>
          <a:stretch/>
        </p:blipFill>
        <p:spPr>
          <a:xfrm>
            <a:off x="119935" y="1485900"/>
            <a:ext cx="2127777" cy="2770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BD722B-E219-4A5F-83C9-CB19EE83A4CE}"/>
              </a:ext>
            </a:extLst>
          </p:cNvPr>
          <p:cNvPicPr/>
          <p:nvPr/>
        </p:nvPicPr>
        <p:blipFill rotWithShape="1">
          <a:blip r:embed="rId2"/>
          <a:srcRect l="24132" r="47157"/>
          <a:stretch/>
        </p:blipFill>
        <p:spPr>
          <a:xfrm>
            <a:off x="2247711" y="1485900"/>
            <a:ext cx="2531493" cy="2770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339D6-B2CD-4BCD-83BB-09CE84D15F5B}"/>
              </a:ext>
            </a:extLst>
          </p:cNvPr>
          <p:cNvPicPr/>
          <p:nvPr/>
        </p:nvPicPr>
        <p:blipFill rotWithShape="1">
          <a:blip r:embed="rId2"/>
          <a:srcRect l="52843" r="31729"/>
          <a:stretch/>
        </p:blipFill>
        <p:spPr>
          <a:xfrm>
            <a:off x="4779204" y="1485900"/>
            <a:ext cx="1360340" cy="2770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FF6E53-EBD9-43E2-973D-9908282262D1}"/>
              </a:ext>
            </a:extLst>
          </p:cNvPr>
          <p:cNvPicPr/>
          <p:nvPr/>
        </p:nvPicPr>
        <p:blipFill rotWithShape="1">
          <a:blip r:embed="rId2"/>
          <a:srcRect l="68271"/>
          <a:stretch/>
        </p:blipFill>
        <p:spPr>
          <a:xfrm>
            <a:off x="6139543" y="1485900"/>
            <a:ext cx="2797629" cy="2770790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8B6D351-DAD9-4BFF-8711-4B9A793A41C8}"/>
              </a:ext>
            </a:extLst>
          </p:cNvPr>
          <p:cNvSpPr/>
          <p:nvPr/>
        </p:nvSpPr>
        <p:spPr>
          <a:xfrm>
            <a:off x="264159" y="1139622"/>
            <a:ext cx="4515043" cy="346278"/>
          </a:xfrm>
          <a:prstGeom prst="homePlat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latin typeface="+mj-lt"/>
              </a:rPr>
              <a:t>INGESTION &amp; ABSTRACTION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D6E95AA-7F49-48A6-BAEE-5503C308B0A4}"/>
              </a:ext>
            </a:extLst>
          </p:cNvPr>
          <p:cNvSpPr/>
          <p:nvPr/>
        </p:nvSpPr>
        <p:spPr>
          <a:xfrm>
            <a:off x="4779203" y="1139622"/>
            <a:ext cx="1360342" cy="346278"/>
          </a:xfrm>
          <a:prstGeom prst="homePlat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latin typeface="+mj-lt"/>
              </a:rPr>
              <a:t>ENRICHMENT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8F5D5EB-600A-4A8E-8EDF-A55D010C18E7}"/>
              </a:ext>
            </a:extLst>
          </p:cNvPr>
          <p:cNvSpPr/>
          <p:nvPr/>
        </p:nvSpPr>
        <p:spPr>
          <a:xfrm>
            <a:off x="6139542" y="1118883"/>
            <a:ext cx="2418882" cy="346278"/>
          </a:xfrm>
          <a:prstGeom prst="homePlat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latin typeface="+mj-lt"/>
              </a:rPr>
              <a:t>REPORTING &amp; PRESENTATION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C6828D-B988-401A-AB4C-49631BA16B4A}"/>
              </a:ext>
            </a:extLst>
          </p:cNvPr>
          <p:cNvSpPr/>
          <p:nvPr/>
        </p:nvSpPr>
        <p:spPr>
          <a:xfrm>
            <a:off x="306301" y="4105393"/>
            <a:ext cx="4432364" cy="45908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latin typeface="+mj-lt"/>
              </a:rPr>
              <a:t>Import data from excel in shared folder to </a:t>
            </a:r>
            <a:r>
              <a:rPr lang="en-SG" sz="800" dirty="0" err="1">
                <a:latin typeface="+mj-lt"/>
              </a:rPr>
              <a:t>sls_raw</a:t>
            </a:r>
            <a:r>
              <a:rPr lang="en-SG" sz="800" dirty="0">
                <a:latin typeface="+mj-lt"/>
              </a:rPr>
              <a:t> and </a:t>
            </a:r>
          </a:p>
          <a:p>
            <a:pPr algn="ctr"/>
            <a:r>
              <a:rPr lang="en-SG" sz="800" dirty="0">
                <a:latin typeface="+mj-lt"/>
              </a:rPr>
              <a:t>transform and insert it to </a:t>
            </a:r>
            <a:r>
              <a:rPr lang="en-SG" sz="800" dirty="0" err="1">
                <a:latin typeface="+mj-lt"/>
              </a:rPr>
              <a:t>agile_sls</a:t>
            </a:r>
            <a:r>
              <a:rPr lang="en-SG" sz="800" dirty="0">
                <a:latin typeface="+mj-lt"/>
              </a:rPr>
              <a:t> and </a:t>
            </a:r>
            <a:r>
              <a:rPr lang="en-SG" sz="800" dirty="0" err="1">
                <a:latin typeface="+mj-lt"/>
              </a:rPr>
              <a:t>sls_dma</a:t>
            </a:r>
            <a:r>
              <a:rPr lang="en-SG" sz="800" dirty="0">
                <a:latin typeface="+mj-lt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163F6-22F4-4862-A8C7-EB100D26960A}"/>
              </a:ext>
            </a:extLst>
          </p:cNvPr>
          <p:cNvSpPr/>
          <p:nvPr/>
        </p:nvSpPr>
        <p:spPr>
          <a:xfrm>
            <a:off x="4851275" y="4105393"/>
            <a:ext cx="1288267" cy="45908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latin typeface="+mj-lt"/>
              </a:rPr>
              <a:t>Creating Mondrian schema &amp; metadata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6784D-21B2-4B9F-AE1B-EE746427C861}"/>
              </a:ext>
            </a:extLst>
          </p:cNvPr>
          <p:cNvSpPr/>
          <p:nvPr/>
        </p:nvSpPr>
        <p:spPr>
          <a:xfrm>
            <a:off x="6180083" y="4105392"/>
            <a:ext cx="2324288" cy="45908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latin typeface="+mj-lt"/>
              </a:rPr>
              <a:t>Report creation and use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5EA6F0-8D2B-4DC6-865C-CD8AAAA020FB}"/>
              </a:ext>
            </a:extLst>
          </p:cNvPr>
          <p:cNvGrpSpPr/>
          <p:nvPr/>
        </p:nvGrpSpPr>
        <p:grpSpPr>
          <a:xfrm>
            <a:off x="341024" y="149742"/>
            <a:ext cx="8671530" cy="589129"/>
            <a:chOff x="341024" y="149742"/>
            <a:chExt cx="8671530" cy="589129"/>
          </a:xfrm>
        </p:grpSpPr>
        <p:pic>
          <p:nvPicPr>
            <p:cNvPr id="15" name="Picture 2" descr="Image result for certis">
              <a:extLst>
                <a:ext uri="{FF2B5EF4-FFF2-40B4-BE49-F238E27FC236}">
                  <a16:creationId xmlns:a16="http://schemas.microsoft.com/office/drawing/2014/main" id="{90248E00-2440-4504-BE0F-7D637C526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3132" y="149742"/>
              <a:ext cx="1769422" cy="44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2543B-B445-4ED4-B983-9FCC434FD5DA}"/>
                </a:ext>
              </a:extLst>
            </p:cNvPr>
            <p:cNvSpPr/>
            <p:nvPr/>
          </p:nvSpPr>
          <p:spPr>
            <a:xfrm>
              <a:off x="341024" y="693151"/>
              <a:ext cx="8340334" cy="457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5203D4-DFA8-4CFA-8158-FE83AFB62859}"/>
                </a:ext>
              </a:extLst>
            </p:cNvPr>
            <p:cNvSpPr/>
            <p:nvPr/>
          </p:nvSpPr>
          <p:spPr>
            <a:xfrm>
              <a:off x="8700634" y="693150"/>
              <a:ext cx="282211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3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11A0-09C4-4308-B791-6F5902F1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 ARCHITECTURE (PHASE 2)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5EA6F0-8D2B-4DC6-865C-CD8AAAA020FB}"/>
              </a:ext>
            </a:extLst>
          </p:cNvPr>
          <p:cNvGrpSpPr/>
          <p:nvPr/>
        </p:nvGrpSpPr>
        <p:grpSpPr>
          <a:xfrm>
            <a:off x="341024" y="149742"/>
            <a:ext cx="8671530" cy="589129"/>
            <a:chOff x="341024" y="149742"/>
            <a:chExt cx="8671530" cy="589129"/>
          </a:xfrm>
        </p:grpSpPr>
        <p:pic>
          <p:nvPicPr>
            <p:cNvPr id="15" name="Picture 2" descr="Image result for certis">
              <a:extLst>
                <a:ext uri="{FF2B5EF4-FFF2-40B4-BE49-F238E27FC236}">
                  <a16:creationId xmlns:a16="http://schemas.microsoft.com/office/drawing/2014/main" id="{90248E00-2440-4504-BE0F-7D637C526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3132" y="149742"/>
              <a:ext cx="1769422" cy="44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2543B-B445-4ED4-B983-9FCC434FD5DA}"/>
                </a:ext>
              </a:extLst>
            </p:cNvPr>
            <p:cNvSpPr/>
            <p:nvPr/>
          </p:nvSpPr>
          <p:spPr>
            <a:xfrm>
              <a:off x="341024" y="693151"/>
              <a:ext cx="8340334" cy="457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5203D4-DFA8-4CFA-8158-FE83AFB62859}"/>
                </a:ext>
              </a:extLst>
            </p:cNvPr>
            <p:cNvSpPr/>
            <p:nvPr/>
          </p:nvSpPr>
          <p:spPr>
            <a:xfrm>
              <a:off x="8700634" y="693150"/>
              <a:ext cx="282211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+mj-lt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6C9E2AC-AE17-4DEB-9329-CA24DC42C1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125" y="1112203"/>
            <a:ext cx="7776292" cy="35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.potx" id="{27C2020E-4347-4F07-B4FA-27613D97D7B9}" vid="{C4F6E8BC-B2EB-4118-A24B-6AB36A058774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2415</TotalTime>
  <Words>212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HelveticaNeueLT Std</vt:lpstr>
      <vt:lpstr>Wingdings</vt:lpstr>
      <vt:lpstr>2017-hitachi-corporate-powerpoint-template</vt:lpstr>
      <vt:lpstr>SECONDHAND LENS  BUSINESS INTELLIGENCE PROJECT</vt:lpstr>
      <vt:lpstr>WHO WE ARE</vt:lpstr>
      <vt:lpstr>PROPOSAL  BACKGROUND</vt:lpstr>
      <vt:lpstr>CURRENT IMPLEMENTATION</vt:lpstr>
      <vt:lpstr>PENTAHO TECHNOLOGY</vt:lpstr>
      <vt:lpstr>FUTURE IMPLEMENTATION</vt:lpstr>
      <vt:lpstr>PROPOSED SOLUTION</vt:lpstr>
      <vt:lpstr>SOLUTION ARCHITECTURE (PHASE 1)</vt:lpstr>
      <vt:lpstr>SOLUTION ARCHITECTURE (PHASE 2)</vt:lpstr>
      <vt:lpstr>DEMO QUESTION AND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Pentaho Project Setup  Best Practices</dc:title>
  <dc:creator>Beppe Raymaekers</dc:creator>
  <cp:lastModifiedBy>Eric See</cp:lastModifiedBy>
  <cp:revision>383</cp:revision>
  <dcterms:created xsi:type="dcterms:W3CDTF">2017-11-25T09:35:59Z</dcterms:created>
  <dcterms:modified xsi:type="dcterms:W3CDTF">2018-06-08T02:10:32Z</dcterms:modified>
</cp:coreProperties>
</file>