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23"/>
  </p:notesMasterIdLst>
  <p:handoutMasterIdLst>
    <p:handoutMasterId r:id="rId24"/>
  </p:handoutMasterIdLst>
  <p:sldIdLst>
    <p:sldId id="351" r:id="rId2"/>
    <p:sldId id="412" r:id="rId3"/>
    <p:sldId id="413" r:id="rId4"/>
    <p:sldId id="414" r:id="rId5"/>
    <p:sldId id="415" r:id="rId6"/>
    <p:sldId id="416" r:id="rId7"/>
    <p:sldId id="372" r:id="rId8"/>
    <p:sldId id="409" r:id="rId9"/>
    <p:sldId id="354" r:id="rId10"/>
    <p:sldId id="398" r:id="rId11"/>
    <p:sldId id="373" r:id="rId12"/>
    <p:sldId id="357" r:id="rId13"/>
    <p:sldId id="374" r:id="rId14"/>
    <p:sldId id="417" r:id="rId15"/>
    <p:sldId id="418" r:id="rId16"/>
    <p:sldId id="420" r:id="rId17"/>
    <p:sldId id="421" r:id="rId18"/>
    <p:sldId id="356" r:id="rId19"/>
    <p:sldId id="388" r:id="rId20"/>
    <p:sldId id="362" r:id="rId21"/>
    <p:sldId id="371" r:id="rId22"/>
  </p:sldIdLst>
  <p:sldSz cx="9144000" cy="5143500" type="screen16x9"/>
  <p:notesSz cx="6858000" cy="9144000"/>
  <p:custDataLst>
    <p:tags r:id="rId2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2" userDrawn="1">
          <p15:clr>
            <a:srgbClr val="A4A3A4"/>
          </p15:clr>
        </p15:guide>
        <p15:guide id="2">
          <p15:clr>
            <a:srgbClr val="A4A3A4"/>
          </p15:clr>
        </p15:guide>
        <p15:guide id="3" pos="5760" userDrawn="1">
          <p15:clr>
            <a:srgbClr val="A4A3A4"/>
          </p15:clr>
        </p15:guide>
        <p15:guide id="4" orient="horz" pos="54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pos="173">
          <p15:clr>
            <a:srgbClr val="A4A3A4"/>
          </p15:clr>
        </p15:guide>
        <p15:guide id="4" pos="414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thleen Watson" initials="KW" lastIdx="1" clrIdx="0">
    <p:extLst/>
  </p:cmAuthor>
  <p:cmAuthor id="2" name="Kathleen Watson" initials="KW [2]" lastIdx="1" clrIdx="1">
    <p:extLst/>
  </p:cmAuthor>
  <p:cmAuthor id="3" name="Kathleen Watson" initials="KW [3]" lastIdx="1" clrIdx="2">
    <p:extLst/>
  </p:cmAuthor>
  <p:cmAuthor id="4" name="Kathleen Watson" initials="KW [4]" lastIdx="1" clrIdx="3">
    <p:extLst/>
  </p:cmAuthor>
  <p:cmAuthor id="5" name="Kathleen Watson" initials="KW [5]" lastIdx="1" clrIdx="4">
    <p:extLst/>
  </p:cmAuthor>
  <p:cmAuthor id="6" name="Kathleen Watson" initials="KW [6]" lastIdx="1" clrIdx="5">
    <p:extLst/>
  </p:cmAuthor>
  <p:cmAuthor id="7" name="Kathleen Watson" initials="KW [7]" lastIdx="1" clrIdx="6">
    <p:extLst/>
  </p:cmAuthor>
  <p:cmAuthor id="8" name="Kathleen Watson" initials="KW [8]" lastIdx="1" clrIdx="7">
    <p:extLst/>
  </p:cmAuthor>
  <p:cmAuthor id="9" name="Kathleen Watson" initials="KW [9]" lastIdx="1" clrIdx="8">
    <p:extLst/>
  </p:cmAuthor>
  <p:cmAuthor id="10" name="Kathleen Watson" initials="KW [10]" lastIdx="1" clrIdx="9">
    <p:extLst/>
  </p:cmAuthor>
  <p:cmAuthor id="11" name="Kathleen Watson" initials="KW [11]" lastIdx="1" clrIdx="10">
    <p:extLst/>
  </p:cmAuthor>
  <p:cmAuthor id="12" name="Kathleen Watson" initials="KW [12]" lastIdx="1" clrIdx="11">
    <p:extLst/>
  </p:cmAuthor>
  <p:cmAuthor id="13" name="Jeff San Miguel" initials="JSM" lastIdx="1" clrIdx="12">
    <p:extLst/>
  </p:cmAuthor>
  <p:cmAuthor id="14" name="Jeff San Miguel" initials="JSM [2]" lastIdx="1" clrIdx="13">
    <p:extLst/>
  </p:cmAuthor>
  <p:cmAuthor id="15" name="Jeff San Miguel" initials="JSM [3]" lastIdx="1" clrIdx="14">
    <p:extLst/>
  </p:cmAuthor>
  <p:cmAuthor id="16" name="Jeff San Miguel" initials="JSM [4]" lastIdx="1" clrIdx="15">
    <p:extLst/>
  </p:cmAuthor>
  <p:cmAuthor id="17" name="Jeff San Miguel" initials="JSM [5]" lastIdx="1" clrIdx="16">
    <p:extLst/>
  </p:cmAuthor>
  <p:cmAuthor id="18" name="Jeff San Miguel" initials="JSM [6]" lastIdx="1" clrIdx="17">
    <p:extLst/>
  </p:cmAuthor>
  <p:cmAuthor id="19" name="Jeff San Miguel" initials="JSM [7]" lastIdx="1" clrIdx="18">
    <p:extLst/>
  </p:cmAuthor>
  <p:cmAuthor id="20" name="Jeff San Miguel" initials="JSM [8]" lastIdx="1" clrIdx="19">
    <p:extLst/>
  </p:cmAuthor>
  <p:cmAuthor id="21" name="Jeff San Miguel" initials="JSM [9]" lastIdx="1" clrIdx="2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  <a:srgbClr val="3399FF"/>
    <a:srgbClr val="0E1628"/>
    <a:srgbClr val="000000"/>
    <a:srgbClr val="135295"/>
    <a:srgbClr val="032F46"/>
    <a:srgbClr val="06252F"/>
    <a:srgbClr val="0B3F4E"/>
    <a:srgbClr val="0A2F3B"/>
    <a:srgbClr val="155E7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5012" autoAdjust="0"/>
  </p:normalViewPr>
  <p:slideViewPr>
    <p:cSldViewPr snapToGrid="0" snapToObjects="1" showGuides="1">
      <p:cViewPr varScale="1">
        <p:scale>
          <a:sx n="119" d="100"/>
          <a:sy n="119" d="100"/>
        </p:scale>
        <p:origin x="96" y="438"/>
      </p:cViewPr>
      <p:guideLst>
        <p:guide orient="horz" pos="132"/>
        <p:guide/>
        <p:guide pos="5760"/>
        <p:guide orient="horz" pos="54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6" d="100"/>
        <a:sy n="76" d="100"/>
      </p:scale>
      <p:origin x="0" y="0"/>
    </p:cViewPr>
  </p:sorterViewPr>
  <p:notesViewPr>
    <p:cSldViewPr snapToGrid="0" snapToObjects="1">
      <p:cViewPr varScale="1">
        <p:scale>
          <a:sx n="153" d="100"/>
          <a:sy n="153" d="100"/>
        </p:scale>
        <p:origin x="5880" y="176"/>
      </p:cViewPr>
      <p:guideLst>
        <p:guide orient="horz" pos="2880"/>
        <p:guide pos="2160"/>
        <p:guide pos="173"/>
        <p:guide pos="414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3F974-BB90-4059-9901-8147A3A63439}" type="datetimeFigureOut">
              <a:rPr lang="en-US" smtClean="0"/>
              <a:pPr/>
              <a:t>5/29/2018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55FBB6-509D-433A-BC0A-FC2E7C728B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3806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84200" y="849313"/>
            <a:ext cx="5689600" cy="3200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55010" y="4236396"/>
            <a:ext cx="6414557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92625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171450" indent="-171450" algn="l" defTabSz="914400" rtl="0" eaLnBrk="1" latinLnBrk="0" hangingPunct="1">
      <a:lnSpc>
        <a:spcPct val="95000"/>
      </a:lnSpc>
      <a:spcBef>
        <a:spcPts val="800"/>
      </a:spcBef>
      <a:spcAft>
        <a:spcPts val="600"/>
      </a:spcAft>
      <a:buClr>
        <a:schemeClr val="accent2"/>
      </a:buClr>
      <a:buFont typeface="Wingdings" pitchFamily="2" charset="2"/>
      <a:buChar char="§"/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39725" indent="-165100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457200" indent="-117475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74675" indent="-117475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739775" indent="-165100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893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8159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6554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8459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Which branch gets deployed to </a:t>
            </a:r>
            <a:r>
              <a:rPr lang="en-US"/>
              <a:t>which environment?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430738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220186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1337928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1013099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691888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6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0"/>
            <a:ext cx="9152831" cy="5143500"/>
          </a:xfrm>
          <a:prstGeom prst="rect">
            <a:avLst/>
          </a:prstGeom>
        </p:spPr>
      </p:pic>
      <p:sp>
        <p:nvSpPr>
          <p:cNvPr id="37" name="Rectangle 36"/>
          <p:cNvSpPr/>
          <p:nvPr userDrawn="1"/>
        </p:nvSpPr>
        <p:spPr>
          <a:xfrm>
            <a:off x="0" y="2069718"/>
            <a:ext cx="9152831" cy="3073782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55000"/>
                </a:srgbClr>
              </a:gs>
              <a:gs pos="100000">
                <a:srgbClr val="000000">
                  <a:alpha val="2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5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07734" y="3170478"/>
            <a:ext cx="7653702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tabLst/>
              <a:defRPr sz="1800" cap="none" baseline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57" name="Title 1"/>
          <p:cNvSpPr>
            <a:spLocks noGrp="1"/>
          </p:cNvSpPr>
          <p:nvPr>
            <p:ph type="ctrTitle" hasCustomPrompt="1"/>
          </p:nvPr>
        </p:nvSpPr>
        <p:spPr>
          <a:xfrm>
            <a:off x="807734" y="2296200"/>
            <a:ext cx="7653702" cy="880980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2 Line Hitachi Title Slide Placeholder </a:t>
            </a:r>
            <a:br>
              <a:rPr lang="en-US" dirty="0"/>
            </a:br>
            <a:r>
              <a:rPr lang="en-US" dirty="0"/>
              <a:t>2 Line Hitachi Title Slide Placeholder</a:t>
            </a:r>
          </a:p>
        </p:txBody>
      </p:sp>
      <p:sp>
        <p:nvSpPr>
          <p:cNvPr id="58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807733" y="4068884"/>
            <a:ext cx="5221816" cy="307777"/>
          </a:xfrm>
          <a:ln>
            <a:noFill/>
          </a:ln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>
                <a:solidFill>
                  <a:schemeClr val="bg1"/>
                </a:solidFill>
              </a:defRPr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7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807733" y="4298226"/>
            <a:ext cx="5221816" cy="461665"/>
          </a:xfrm>
          <a:ln>
            <a:noFill/>
          </a:ln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>
                <a:solidFill>
                  <a:schemeClr val="bg1"/>
                </a:solidFill>
              </a:defRPr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39" name="TextBox 38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sp>
        <p:nvSpPr>
          <p:cNvPr id="36" name="Rectangle 35"/>
          <p:cNvSpPr/>
          <p:nvPr userDrawn="1"/>
        </p:nvSpPr>
        <p:spPr>
          <a:xfrm>
            <a:off x="-1" y="0"/>
            <a:ext cx="9152831" cy="1487714"/>
          </a:xfrm>
          <a:prstGeom prst="rect">
            <a:avLst/>
          </a:prstGeom>
          <a:gradFill flip="none" rotWithShape="1">
            <a:gsLst>
              <a:gs pos="11000">
                <a:srgbClr val="0E1628">
                  <a:lumMod val="0"/>
                  <a:alpha val="72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grpSp>
        <p:nvGrpSpPr>
          <p:cNvPr id="38" name="Group 37"/>
          <p:cNvGrpSpPr/>
          <p:nvPr userDrawn="1"/>
        </p:nvGrpSpPr>
        <p:grpSpPr>
          <a:xfrm>
            <a:off x="7684916" y="225821"/>
            <a:ext cx="1247901" cy="356665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40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1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2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3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4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5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6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7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8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9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0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1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2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3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4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5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9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0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1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2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3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4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5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</p:grpSp>
      <p:sp>
        <p:nvSpPr>
          <p:cNvPr id="35" name="TextBox 34"/>
          <p:cNvSpPr txBox="1"/>
          <p:nvPr userDrawn="1"/>
        </p:nvSpPr>
        <p:spPr>
          <a:xfrm>
            <a:off x="7048957" y="4911221"/>
            <a:ext cx="20553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kern="1200" dirty="0">
                <a:solidFill>
                  <a:schemeClr val="tx1">
                    <a:lumMod val="40000"/>
                    <a:lumOff val="60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© Hitachi, Ltd. 2017. All Rights Reserved</a:t>
            </a:r>
          </a:p>
        </p:txBody>
      </p:sp>
      <p:sp>
        <p:nvSpPr>
          <p:cNvPr id="67" name="TextBox 66"/>
          <p:cNvSpPr txBox="1"/>
          <p:nvPr userDrawn="1"/>
        </p:nvSpPr>
        <p:spPr>
          <a:xfrm>
            <a:off x="7048957" y="4911221"/>
            <a:ext cx="20553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kern="1200" dirty="0">
                <a:solidFill>
                  <a:schemeClr val="tx1">
                    <a:lumMod val="20000"/>
                    <a:lumOff val="80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© Hitachi, Ltd. 2017. All Rights Reserved</a:t>
            </a:r>
          </a:p>
        </p:txBody>
      </p:sp>
      <p:sp>
        <p:nvSpPr>
          <p:cNvPr id="68" name="Rectangle 67"/>
          <p:cNvSpPr/>
          <p:nvPr userDrawn="1"/>
        </p:nvSpPr>
        <p:spPr>
          <a:xfrm>
            <a:off x="264160" y="4911122"/>
            <a:ext cx="542544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l" defTabSz="914400" rtl="0" eaLnBrk="1" latinLnBrk="0" hangingPunct="1">
              <a:lnSpc>
                <a:spcPct val="100000"/>
              </a:lnSpc>
            </a:pPr>
            <a:r>
              <a:rPr lang="en-US" sz="800" b="1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CONFIDENTIAL – For use by Hitachi, Ltd. employees and other audiences under NDA only.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648200" y="967579"/>
            <a:ext cx="3898900" cy="368443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6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0"/>
            <a:ext cx="9152831" cy="5143500"/>
          </a:xfrm>
          <a:prstGeom prst="rect">
            <a:avLst/>
          </a:prstGeom>
        </p:spPr>
      </p:pic>
      <p:sp>
        <p:nvSpPr>
          <p:cNvPr id="37" name="Rectangle 36"/>
          <p:cNvSpPr/>
          <p:nvPr userDrawn="1"/>
        </p:nvSpPr>
        <p:spPr>
          <a:xfrm>
            <a:off x="0" y="2069718"/>
            <a:ext cx="9152831" cy="3073782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55000"/>
                </a:srgbClr>
              </a:gs>
              <a:gs pos="100000">
                <a:srgbClr val="000000">
                  <a:alpha val="2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39" name="TextBox 38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sp>
        <p:nvSpPr>
          <p:cNvPr id="36" name="Rectangle 35"/>
          <p:cNvSpPr/>
          <p:nvPr userDrawn="1"/>
        </p:nvSpPr>
        <p:spPr>
          <a:xfrm>
            <a:off x="-1" y="0"/>
            <a:ext cx="9152831" cy="1487714"/>
          </a:xfrm>
          <a:prstGeom prst="rect">
            <a:avLst/>
          </a:prstGeom>
          <a:gradFill flip="none" rotWithShape="1">
            <a:gsLst>
              <a:gs pos="11000">
                <a:srgbClr val="0E1628">
                  <a:lumMod val="0"/>
                  <a:alpha val="72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35" name="Title 1"/>
          <p:cNvSpPr>
            <a:spLocks noGrp="1"/>
          </p:cNvSpPr>
          <p:nvPr>
            <p:ph type="ctrTitle" hasCustomPrompt="1"/>
          </p:nvPr>
        </p:nvSpPr>
        <p:spPr>
          <a:xfrm>
            <a:off x="807734" y="2296200"/>
            <a:ext cx="7653702" cy="430887"/>
          </a:xfrm>
          <a:prstGeom prst="rect">
            <a:avLst/>
          </a:prstGeom>
          <a:effectLst/>
        </p:spPr>
        <p:txBody>
          <a:bodyPr anchor="t">
            <a:sp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Thank You</a:t>
            </a:r>
            <a:endParaRPr lang="en-US" dirty="0"/>
          </a:p>
        </p:txBody>
      </p:sp>
      <p:grpSp>
        <p:nvGrpSpPr>
          <p:cNvPr id="67" name="Group 66"/>
          <p:cNvGrpSpPr/>
          <p:nvPr userDrawn="1"/>
        </p:nvGrpSpPr>
        <p:grpSpPr>
          <a:xfrm>
            <a:off x="7684916" y="225821"/>
            <a:ext cx="1247901" cy="356665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68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9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0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1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2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3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4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5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6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7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8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0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1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2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3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4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5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6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7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8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9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0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1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</p:grpSp>
      <p:sp>
        <p:nvSpPr>
          <p:cNvPr id="32" name="TextBox 31"/>
          <p:cNvSpPr txBox="1"/>
          <p:nvPr userDrawn="1"/>
        </p:nvSpPr>
        <p:spPr>
          <a:xfrm>
            <a:off x="7048957" y="4911221"/>
            <a:ext cx="20553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kern="1200" dirty="0">
                <a:solidFill>
                  <a:schemeClr val="tx1">
                    <a:lumMod val="20000"/>
                    <a:lumOff val="80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© Hitachi, Ltd. 2017. All Rights Reserved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2" y="-1"/>
            <a:ext cx="9152832" cy="5143501"/>
          </a:xfrm>
          <a:prstGeom prst="rect">
            <a:avLst/>
          </a:prstGeom>
        </p:spPr>
      </p:pic>
      <p:sp>
        <p:nvSpPr>
          <p:cNvPr id="133" name="Rectangle 132"/>
          <p:cNvSpPr/>
          <p:nvPr userDrawn="1"/>
        </p:nvSpPr>
        <p:spPr>
          <a:xfrm>
            <a:off x="-1" y="0"/>
            <a:ext cx="9152831" cy="1145894"/>
          </a:xfrm>
          <a:prstGeom prst="rect">
            <a:avLst/>
          </a:prstGeom>
          <a:gradFill flip="none" rotWithShape="1">
            <a:gsLst>
              <a:gs pos="0">
                <a:srgbClr val="0E1628">
                  <a:alpha val="40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152" name="Rectangle 151"/>
          <p:cNvSpPr/>
          <p:nvPr userDrawn="1"/>
        </p:nvSpPr>
        <p:spPr>
          <a:xfrm>
            <a:off x="0" y="2069718"/>
            <a:ext cx="9152831" cy="3073782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55000"/>
                </a:srgbClr>
              </a:gs>
              <a:gs pos="100000">
                <a:srgbClr val="000000">
                  <a:alpha val="2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154" name="Title 1"/>
          <p:cNvSpPr>
            <a:spLocks noGrp="1"/>
          </p:cNvSpPr>
          <p:nvPr>
            <p:ph type="ctrTitle" hasCustomPrompt="1"/>
          </p:nvPr>
        </p:nvSpPr>
        <p:spPr>
          <a:xfrm>
            <a:off x="807734" y="2296200"/>
            <a:ext cx="7653702" cy="430887"/>
          </a:xfrm>
          <a:prstGeom prst="rect">
            <a:avLst/>
          </a:prstGeom>
          <a:effectLst/>
        </p:spPr>
        <p:txBody>
          <a:bodyPr anchor="t">
            <a:sp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Thank You</a:t>
            </a:r>
            <a:endParaRPr lang="en-US" dirty="0"/>
          </a:p>
        </p:txBody>
      </p:sp>
      <p:sp>
        <p:nvSpPr>
          <p:cNvPr id="158" name="TextBox 157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grpSp>
        <p:nvGrpSpPr>
          <p:cNvPr id="61" name="Group 60"/>
          <p:cNvGrpSpPr/>
          <p:nvPr userDrawn="1"/>
        </p:nvGrpSpPr>
        <p:grpSpPr>
          <a:xfrm>
            <a:off x="7684916" y="225821"/>
            <a:ext cx="1247901" cy="356665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62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3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4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5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6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7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8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9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0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1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2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3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4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5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6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7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8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9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0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1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2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3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4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</p:grpSp>
      <p:sp>
        <p:nvSpPr>
          <p:cNvPr id="32" name="TextBox 31"/>
          <p:cNvSpPr txBox="1"/>
          <p:nvPr userDrawn="1"/>
        </p:nvSpPr>
        <p:spPr>
          <a:xfrm>
            <a:off x="7048957" y="4911221"/>
            <a:ext cx="20553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kern="1200" dirty="0">
                <a:solidFill>
                  <a:schemeClr val="tx1">
                    <a:lumMod val="20000"/>
                    <a:lumOff val="80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© Hitachi, Ltd. 2017. All Rights Reserved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pic>
        <p:nvPicPr>
          <p:cNvPr id="3" name="図 2" descr="ea60_010_030_dmac [更新済み].wmf"/>
          <p:cNvPicPr preferRelativeResize="0"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 bwMode="gray">
          <a:xfrm>
            <a:off x="3226003" y="2167156"/>
            <a:ext cx="2691994" cy="772380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pic>
        <p:nvPicPr>
          <p:cNvPr id="6" name="図 2" descr="ea60_010_030_dmac [更新済み].wmf"/>
          <p:cNvPicPr preferRelativeResize="0"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 bwMode="gray">
          <a:xfrm>
            <a:off x="3226003" y="2167156"/>
            <a:ext cx="2691994" cy="772380"/>
          </a:xfrm>
          <a:prstGeom prst="rect">
            <a:avLst/>
          </a:prstGeom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2" y="-1"/>
            <a:ext cx="9152832" cy="5143501"/>
          </a:xfrm>
          <a:prstGeom prst="rect">
            <a:avLst/>
          </a:prstGeom>
        </p:spPr>
      </p:pic>
      <p:sp>
        <p:nvSpPr>
          <p:cNvPr id="133" name="Rectangle 132"/>
          <p:cNvSpPr/>
          <p:nvPr userDrawn="1"/>
        </p:nvSpPr>
        <p:spPr>
          <a:xfrm>
            <a:off x="-1" y="0"/>
            <a:ext cx="9152831" cy="1145894"/>
          </a:xfrm>
          <a:prstGeom prst="rect">
            <a:avLst/>
          </a:prstGeom>
          <a:gradFill flip="none" rotWithShape="1">
            <a:gsLst>
              <a:gs pos="0">
                <a:srgbClr val="0E1628">
                  <a:alpha val="40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152" name="Rectangle 151"/>
          <p:cNvSpPr/>
          <p:nvPr userDrawn="1"/>
        </p:nvSpPr>
        <p:spPr>
          <a:xfrm>
            <a:off x="0" y="2069718"/>
            <a:ext cx="9152831" cy="3073782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55000"/>
                </a:srgbClr>
              </a:gs>
              <a:gs pos="100000">
                <a:srgbClr val="000000">
                  <a:alpha val="2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15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07734" y="3170478"/>
            <a:ext cx="7653702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tabLst/>
              <a:defRPr sz="1800" cap="none" baseline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154" name="Title 1"/>
          <p:cNvSpPr>
            <a:spLocks noGrp="1"/>
          </p:cNvSpPr>
          <p:nvPr>
            <p:ph type="ctrTitle" hasCustomPrompt="1"/>
          </p:nvPr>
        </p:nvSpPr>
        <p:spPr>
          <a:xfrm>
            <a:off x="807734" y="2296200"/>
            <a:ext cx="7653702" cy="880980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2 Line Hitachi Title Slide Placeholder </a:t>
            </a:r>
            <a:br>
              <a:rPr lang="en-US" dirty="0"/>
            </a:br>
            <a:r>
              <a:rPr lang="en-US" dirty="0"/>
              <a:t>2 Line Hitachi Title Slide Placeholder</a:t>
            </a:r>
          </a:p>
        </p:txBody>
      </p:sp>
      <p:sp>
        <p:nvSpPr>
          <p:cNvPr id="155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807733" y="4068884"/>
            <a:ext cx="5221816" cy="307777"/>
          </a:xfrm>
          <a:ln>
            <a:noFill/>
          </a:ln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>
                <a:solidFill>
                  <a:schemeClr val="bg1"/>
                </a:solidFill>
              </a:defRPr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156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807733" y="4298226"/>
            <a:ext cx="5221816" cy="461665"/>
          </a:xfrm>
          <a:ln>
            <a:noFill/>
          </a:ln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>
                <a:solidFill>
                  <a:schemeClr val="bg1"/>
                </a:solidFill>
              </a:defRPr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158" name="TextBox 157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grpSp>
        <p:nvGrpSpPr>
          <p:cNvPr id="60" name="Group 59"/>
          <p:cNvGrpSpPr/>
          <p:nvPr userDrawn="1"/>
        </p:nvGrpSpPr>
        <p:grpSpPr>
          <a:xfrm>
            <a:off x="7684916" y="225821"/>
            <a:ext cx="1247901" cy="356665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61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2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3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4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5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6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7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8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9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0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1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2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3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4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5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6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7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8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9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0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1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2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3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</p:grpSp>
      <p:sp>
        <p:nvSpPr>
          <p:cNvPr id="36" name="TextBox 35"/>
          <p:cNvSpPr txBox="1"/>
          <p:nvPr userDrawn="1"/>
        </p:nvSpPr>
        <p:spPr>
          <a:xfrm>
            <a:off x="7048957" y="4911221"/>
            <a:ext cx="20553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kern="1200" dirty="0">
                <a:solidFill>
                  <a:schemeClr val="tx1">
                    <a:lumMod val="40000"/>
                    <a:lumOff val="60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© Hitachi, Ltd. 2017. All Rights Reserved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07734" y="3170478"/>
            <a:ext cx="7653702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tabLst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62" name="Title 1"/>
          <p:cNvSpPr>
            <a:spLocks noGrp="1"/>
          </p:cNvSpPr>
          <p:nvPr>
            <p:ph type="ctrTitle" hasCustomPrompt="1"/>
          </p:nvPr>
        </p:nvSpPr>
        <p:spPr>
          <a:xfrm>
            <a:off x="807734" y="2296200"/>
            <a:ext cx="7653702" cy="880980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Hitachi Title Slide Placeholder </a:t>
            </a:r>
            <a:br>
              <a:rPr lang="en-US" dirty="0"/>
            </a:br>
            <a:r>
              <a:rPr lang="en-US" dirty="0"/>
              <a:t>2 Line Hitachi Title Slide Placeholder</a:t>
            </a:r>
          </a:p>
        </p:txBody>
      </p:sp>
      <p:sp>
        <p:nvSpPr>
          <p:cNvPr id="6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807733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>
                <a:solidFill>
                  <a:schemeClr val="tx1"/>
                </a:solidFill>
              </a:defRPr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64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807733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>
                <a:solidFill>
                  <a:schemeClr val="tx1"/>
                </a:solidFill>
              </a:defRPr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39" name="Rectangle 38"/>
          <p:cNvSpPr/>
          <p:nvPr userDrawn="1"/>
        </p:nvSpPr>
        <p:spPr>
          <a:xfrm>
            <a:off x="0" y="0"/>
            <a:ext cx="9144000" cy="2154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0" name="TextBox 39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42" name="グループ化 34"/>
          <p:cNvGrpSpPr/>
          <p:nvPr userDrawn="1"/>
        </p:nvGrpSpPr>
        <p:grpSpPr bwMode="gray">
          <a:xfrm>
            <a:off x="324487" y="2057426"/>
            <a:ext cx="8495663" cy="97507"/>
            <a:chOff x="324487" y="2057426"/>
            <a:chExt cx="8495663" cy="97507"/>
          </a:xfrm>
        </p:grpSpPr>
        <p:sp>
          <p:nvSpPr>
            <p:cNvPr id="43" name="正方形/長方形 11"/>
            <p:cNvSpPr>
              <a:spLocks noChangeArrowheads="1"/>
            </p:cNvSpPr>
            <p:nvPr/>
          </p:nvSpPr>
          <p:spPr bwMode="gray">
            <a:xfrm>
              <a:off x="324489" y="2057426"/>
              <a:ext cx="8495661" cy="97488"/>
            </a:xfrm>
            <a:prstGeom prst="rect">
              <a:avLst/>
            </a:prstGeom>
            <a:solidFill>
              <a:srgbClr val="73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ja-JP" altLang="en-US"/>
            </a:p>
          </p:txBody>
        </p:sp>
        <p:grpSp>
          <p:nvGrpSpPr>
            <p:cNvPr id="44" name="グループ化 16"/>
            <p:cNvGrpSpPr/>
            <p:nvPr/>
          </p:nvGrpSpPr>
          <p:grpSpPr bwMode="gray">
            <a:xfrm>
              <a:off x="324487" y="2057439"/>
              <a:ext cx="1938811" cy="97494"/>
              <a:chOff x="312738" y="2747961"/>
              <a:chExt cx="1970086" cy="109543"/>
            </a:xfrm>
          </p:grpSpPr>
          <p:sp>
            <p:nvSpPr>
              <p:cNvPr id="45" name="正方形/長方形 37"/>
              <p:cNvSpPr/>
              <p:nvPr/>
            </p:nvSpPr>
            <p:spPr bwMode="gray">
              <a:xfrm>
                <a:off x="1298574" y="2747961"/>
                <a:ext cx="984250" cy="10953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6" name="正方形/長方形 38"/>
              <p:cNvSpPr/>
              <p:nvPr/>
            </p:nvSpPr>
            <p:spPr bwMode="gray">
              <a:xfrm>
                <a:off x="312738" y="2747967"/>
                <a:ext cx="985837" cy="109537"/>
              </a:xfrm>
              <a:prstGeom prst="rect">
                <a:avLst/>
              </a:prstGeom>
              <a:solidFill>
                <a:srgbClr val="B3B3B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grpSp>
        <p:nvGrpSpPr>
          <p:cNvPr id="41" name="Group 40"/>
          <p:cNvGrpSpPr/>
          <p:nvPr userDrawn="1"/>
        </p:nvGrpSpPr>
        <p:grpSpPr>
          <a:xfrm>
            <a:off x="7684913" y="225822"/>
            <a:ext cx="1247904" cy="356665"/>
            <a:chOff x="2751138" y="3262313"/>
            <a:chExt cx="4665662" cy="1333500"/>
          </a:xfrm>
          <a:solidFill>
            <a:schemeClr val="tx1"/>
          </a:solidFill>
        </p:grpSpPr>
        <p:sp>
          <p:nvSpPr>
            <p:cNvPr id="47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lor BG"/>
          <p:cNvSpPr/>
          <p:nvPr/>
        </p:nvSpPr>
        <p:spPr>
          <a:xfrm>
            <a:off x="0" y="-7472"/>
            <a:ext cx="9144000" cy="5150971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56" name="Gradient Overlay"/>
          <p:cNvSpPr/>
          <p:nvPr/>
        </p:nvSpPr>
        <p:spPr>
          <a:xfrm>
            <a:off x="0" y="-7473"/>
            <a:ext cx="9144000" cy="5143500"/>
          </a:xfrm>
          <a:prstGeom prst="rect">
            <a:avLst/>
          </a:prstGeom>
          <a:gradFill flip="none" rotWithShape="1">
            <a:gsLst>
              <a:gs pos="73000">
                <a:srgbClr val="000000">
                  <a:alpha val="10000"/>
                </a:srgbClr>
              </a:gs>
              <a:gs pos="32000">
                <a:srgbClr val="000000">
                  <a:alpha val="10000"/>
                </a:srgbClr>
              </a:gs>
              <a:gs pos="0">
                <a:srgbClr val="000000">
                  <a:alpha val="55000"/>
                </a:srgbClr>
              </a:gs>
              <a:gs pos="100000">
                <a:srgbClr val="000000">
                  <a:alpha val="5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pic>
        <p:nvPicPr>
          <p:cNvPr id="61" name="Smart Texture"/>
          <p:cNvPicPr>
            <a:picLocks noChangeAspect="1"/>
          </p:cNvPicPr>
          <p:nvPr userDrawn="1"/>
        </p:nvPicPr>
        <p:blipFill rotWithShape="1">
          <a:blip r:embed="rId2" cstate="print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49740" y="-74140"/>
            <a:ext cx="9398875" cy="5305168"/>
          </a:xfrm>
          <a:prstGeom prst="rect">
            <a:avLst/>
          </a:prstGeom>
        </p:spPr>
      </p:pic>
      <p:sp>
        <p:nvSpPr>
          <p:cNvPr id="59" name="Rectangle 58"/>
          <p:cNvSpPr/>
          <p:nvPr userDrawn="1"/>
        </p:nvSpPr>
        <p:spPr>
          <a:xfrm>
            <a:off x="0" y="2069718"/>
            <a:ext cx="9152831" cy="3073782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55000"/>
                </a:srgbClr>
              </a:gs>
              <a:gs pos="100000">
                <a:srgbClr val="000000">
                  <a:alpha val="2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157" name="Divider Slide"/>
          <p:cNvSpPr>
            <a:spLocks noGrp="1"/>
          </p:cNvSpPr>
          <p:nvPr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</a:p>
        </p:txBody>
      </p:sp>
      <p:sp>
        <p:nvSpPr>
          <p:cNvPr id="34" name="Slide Number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32" name="Group 31"/>
          <p:cNvGrpSpPr/>
          <p:nvPr userDrawn="1"/>
        </p:nvGrpSpPr>
        <p:grpSpPr>
          <a:xfrm>
            <a:off x="7684916" y="225821"/>
            <a:ext cx="1247901" cy="356665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33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35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36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37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38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39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0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2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3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4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5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6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7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8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9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0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1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2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3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4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5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7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8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</p:grpSp>
      <p:sp>
        <p:nvSpPr>
          <p:cNvPr id="60" name="TextBox 59"/>
          <p:cNvSpPr txBox="1"/>
          <p:nvPr userDrawn="1"/>
        </p:nvSpPr>
        <p:spPr>
          <a:xfrm>
            <a:off x="7048957" y="4911221"/>
            <a:ext cx="20553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kern="1200" dirty="0">
                <a:solidFill>
                  <a:schemeClr val="tx1">
                    <a:lumMod val="40000"/>
                    <a:lumOff val="60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© Hitachi, Ltd. 2017. All Rights Reserved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lor BG"/>
          <p:cNvSpPr/>
          <p:nvPr/>
        </p:nvSpPr>
        <p:spPr>
          <a:xfrm>
            <a:off x="0" y="-7472"/>
            <a:ext cx="9144000" cy="5150971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pic>
        <p:nvPicPr>
          <p:cNvPr id="5" name="Smart Texture"/>
          <p:cNvPicPr>
            <a:picLocks noChangeAspect="1"/>
          </p:cNvPicPr>
          <p:nvPr/>
        </p:nvPicPr>
        <p:blipFill rotWithShape="1">
          <a:blip r:embed="rId2" cstate="print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52089" y="-74140"/>
            <a:ext cx="9398875" cy="5305168"/>
          </a:xfrm>
          <a:prstGeom prst="rect">
            <a:avLst/>
          </a:prstGeom>
        </p:spPr>
      </p:pic>
      <p:sp>
        <p:nvSpPr>
          <p:cNvPr id="56" name="Gradient Overlay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73000">
                <a:srgbClr val="000000">
                  <a:alpha val="10000"/>
                </a:srgbClr>
              </a:gs>
              <a:gs pos="32000">
                <a:srgbClr val="000000">
                  <a:alpha val="10000"/>
                </a:srgbClr>
              </a:gs>
              <a:gs pos="0">
                <a:srgbClr val="000000">
                  <a:alpha val="55000"/>
                </a:srgbClr>
              </a:gs>
              <a:gs pos="100000">
                <a:srgbClr val="000000">
                  <a:alpha val="5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59" name="Rectangle 58"/>
          <p:cNvSpPr/>
          <p:nvPr userDrawn="1"/>
        </p:nvSpPr>
        <p:spPr>
          <a:xfrm>
            <a:off x="0" y="2069718"/>
            <a:ext cx="9152831" cy="3073782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55000"/>
                </a:srgbClr>
              </a:gs>
              <a:gs pos="100000">
                <a:srgbClr val="000000">
                  <a:alpha val="2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157" name="Divider Slide"/>
          <p:cNvSpPr>
            <a:spLocks noGrp="1"/>
          </p:cNvSpPr>
          <p:nvPr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</a:p>
        </p:txBody>
      </p:sp>
      <p:sp>
        <p:nvSpPr>
          <p:cNvPr id="34" name="Slide Number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32" name="Group 31"/>
          <p:cNvGrpSpPr/>
          <p:nvPr userDrawn="1"/>
        </p:nvGrpSpPr>
        <p:grpSpPr>
          <a:xfrm>
            <a:off x="7684916" y="225821"/>
            <a:ext cx="1247901" cy="356665"/>
            <a:chOff x="2751138" y="3262313"/>
            <a:chExt cx="4665662" cy="1333500"/>
          </a:xfrm>
          <a:solidFill>
            <a:schemeClr val="bg1"/>
          </a:solidFill>
        </p:grpSpPr>
        <p:sp>
          <p:nvSpPr>
            <p:cNvPr id="33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35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36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37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38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39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0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2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3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4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5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6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7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8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9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0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1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2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3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4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5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7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8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</p:grpSp>
      <p:sp>
        <p:nvSpPr>
          <p:cNvPr id="60" name="TextBox 59"/>
          <p:cNvSpPr txBox="1"/>
          <p:nvPr userDrawn="1"/>
        </p:nvSpPr>
        <p:spPr>
          <a:xfrm>
            <a:off x="7048957" y="4911221"/>
            <a:ext cx="20553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kern="1200" dirty="0">
                <a:solidFill>
                  <a:schemeClr val="tx1">
                    <a:lumMod val="40000"/>
                    <a:lumOff val="60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© Hitachi, Ltd. 2017. All Rights Reserved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lor BG"/>
          <p:cNvSpPr/>
          <p:nvPr/>
        </p:nvSpPr>
        <p:spPr>
          <a:xfrm>
            <a:off x="0" y="-7472"/>
            <a:ext cx="9144000" cy="515097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pic>
        <p:nvPicPr>
          <p:cNvPr id="5" name="Smart Texture"/>
          <p:cNvPicPr>
            <a:picLocks noChangeAspect="1"/>
          </p:cNvPicPr>
          <p:nvPr/>
        </p:nvPicPr>
        <p:blipFill rotWithShape="1">
          <a:blip r:embed="rId2" cstate="print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52089" y="-74140"/>
            <a:ext cx="9398875" cy="5305168"/>
          </a:xfrm>
          <a:prstGeom prst="rect">
            <a:avLst/>
          </a:prstGeom>
        </p:spPr>
      </p:pic>
      <p:sp>
        <p:nvSpPr>
          <p:cNvPr id="56" name="Gradient Overlay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73000">
                <a:srgbClr val="000000">
                  <a:alpha val="10000"/>
                </a:srgbClr>
              </a:gs>
              <a:gs pos="32000">
                <a:srgbClr val="000000">
                  <a:alpha val="10000"/>
                </a:srgbClr>
              </a:gs>
              <a:gs pos="0">
                <a:srgbClr val="000000">
                  <a:alpha val="55000"/>
                </a:srgbClr>
              </a:gs>
              <a:gs pos="100000">
                <a:srgbClr val="000000">
                  <a:alpha val="5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59" name="Rectangle 58"/>
          <p:cNvSpPr/>
          <p:nvPr userDrawn="1"/>
        </p:nvSpPr>
        <p:spPr>
          <a:xfrm>
            <a:off x="0" y="2069718"/>
            <a:ext cx="9152831" cy="3073782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55000"/>
                </a:srgbClr>
              </a:gs>
              <a:gs pos="100000">
                <a:srgbClr val="000000">
                  <a:alpha val="2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157" name="Divider Slide"/>
          <p:cNvSpPr>
            <a:spLocks noGrp="1"/>
          </p:cNvSpPr>
          <p:nvPr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</a:p>
        </p:txBody>
      </p:sp>
      <p:sp>
        <p:nvSpPr>
          <p:cNvPr id="34" name="Slide Number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32" name="Group 31"/>
          <p:cNvGrpSpPr/>
          <p:nvPr userDrawn="1"/>
        </p:nvGrpSpPr>
        <p:grpSpPr>
          <a:xfrm>
            <a:off x="7684916" y="225821"/>
            <a:ext cx="1247901" cy="356665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33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35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36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37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38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39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0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2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3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4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5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6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7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8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9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0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1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2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3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4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5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7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8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</p:grpSp>
      <p:sp>
        <p:nvSpPr>
          <p:cNvPr id="60" name="TextBox 59"/>
          <p:cNvSpPr txBox="1"/>
          <p:nvPr userDrawn="1"/>
        </p:nvSpPr>
        <p:spPr>
          <a:xfrm>
            <a:off x="7048957" y="4911221"/>
            <a:ext cx="20553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kern="1200" dirty="0">
                <a:solidFill>
                  <a:schemeClr val="tx1">
                    <a:lumMod val="40000"/>
                    <a:lumOff val="60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© Hitachi, Ltd. 2017. All Rights Reserved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identi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8584006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264160" y="4911122"/>
            <a:ext cx="542544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l" defTabSz="914400" rtl="0" eaLnBrk="1" latinLnBrk="0" hangingPunct="1">
              <a:lnSpc>
                <a:spcPct val="100000"/>
              </a:lnSpc>
            </a:pPr>
            <a:r>
              <a:rPr lang="en-US" sz="800" b="1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CONFIDENTIAL – For use by Hitachi, Ltd. employees and other audiences under NDA only.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8584006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グループ化 59"/>
          <p:cNvGrpSpPr/>
          <p:nvPr/>
        </p:nvGrpSpPr>
        <p:grpSpPr>
          <a:xfrm>
            <a:off x="-4" y="818837"/>
            <a:ext cx="9145616" cy="57656"/>
            <a:chOff x="-4" y="739775"/>
            <a:chExt cx="9145616" cy="76874"/>
          </a:xfrm>
        </p:grpSpPr>
        <p:sp>
          <p:nvSpPr>
            <p:cNvPr id="44" name="正方形/長方形 11"/>
            <p:cNvSpPr>
              <a:spLocks noChangeArrowheads="1"/>
            </p:cNvSpPr>
            <p:nvPr/>
          </p:nvSpPr>
          <p:spPr bwMode="auto">
            <a:xfrm>
              <a:off x="1481331" y="739775"/>
              <a:ext cx="7664281" cy="76874"/>
            </a:xfrm>
            <a:prstGeom prst="rect">
              <a:avLst/>
            </a:prstGeom>
            <a:solidFill>
              <a:srgbClr val="73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ja-JP" altLang="en-US"/>
            </a:p>
          </p:txBody>
        </p:sp>
        <p:grpSp>
          <p:nvGrpSpPr>
            <p:cNvPr id="60" name="グループ化 62"/>
            <p:cNvGrpSpPr/>
            <p:nvPr/>
          </p:nvGrpSpPr>
          <p:grpSpPr>
            <a:xfrm>
              <a:off x="-4" y="740968"/>
              <a:ext cx="1481335" cy="74492"/>
              <a:chOff x="312738" y="2749710"/>
              <a:chExt cx="1970086" cy="109547"/>
            </a:xfrm>
          </p:grpSpPr>
          <p:sp>
            <p:nvSpPr>
              <p:cNvPr id="61" name="正方形/長方形 62"/>
              <p:cNvSpPr/>
              <p:nvPr/>
            </p:nvSpPr>
            <p:spPr bwMode="auto">
              <a:xfrm>
                <a:off x="1298574" y="2749710"/>
                <a:ext cx="984250" cy="109537"/>
              </a:xfrm>
              <a:prstGeom prst="rect">
                <a:avLst/>
              </a:prstGeom>
              <a:solidFill>
                <a:srgbClr val="CC00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2" name="正方形/長方形 63"/>
              <p:cNvSpPr/>
              <p:nvPr/>
            </p:nvSpPr>
            <p:spPr bwMode="auto">
              <a:xfrm>
                <a:off x="312738" y="2749720"/>
                <a:ext cx="985838" cy="109537"/>
              </a:xfrm>
              <a:prstGeom prst="rect">
                <a:avLst/>
              </a:prstGeom>
              <a:solidFill>
                <a:srgbClr val="B3B3B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sp>
        <p:nvSpPr>
          <p:cNvPr id="80" name="AutoShape 42"/>
          <p:cNvSpPr>
            <a:spLocks noChangeAspect="1" noChangeArrowheads="1" noTextEdit="1"/>
          </p:cNvSpPr>
          <p:nvPr/>
        </p:nvSpPr>
        <p:spPr bwMode="auto">
          <a:xfrm>
            <a:off x="-2081054" y="-12701"/>
            <a:ext cx="11241148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+mj-lt"/>
            </a:endParaRPr>
          </a:p>
        </p:txBody>
      </p:sp>
      <p:sp>
        <p:nvSpPr>
          <p:cNvPr id="13" name="Text Placeholder 53"/>
          <p:cNvSpPr>
            <a:spLocks noGrp="1"/>
          </p:cNvSpPr>
          <p:nvPr>
            <p:ph type="body" idx="1"/>
          </p:nvPr>
        </p:nvSpPr>
        <p:spPr>
          <a:xfrm>
            <a:off x="264160" y="967575"/>
            <a:ext cx="8584006" cy="1439368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tx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tx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83" name="Group 82"/>
          <p:cNvGrpSpPr/>
          <p:nvPr/>
        </p:nvGrpSpPr>
        <p:grpSpPr>
          <a:xfrm>
            <a:off x="7684913" y="225822"/>
            <a:ext cx="1247904" cy="356665"/>
            <a:chOff x="2751138" y="3262313"/>
            <a:chExt cx="4665662" cy="1333500"/>
          </a:xfrm>
          <a:solidFill>
            <a:schemeClr val="tx1"/>
          </a:solidFill>
        </p:grpSpPr>
        <p:sp>
          <p:nvSpPr>
            <p:cNvPr id="84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8" name="TextBox 37"/>
          <p:cNvSpPr txBox="1"/>
          <p:nvPr userDrawn="1"/>
        </p:nvSpPr>
        <p:spPr>
          <a:xfrm>
            <a:off x="7048957" y="4911221"/>
            <a:ext cx="20553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kern="1200" dirty="0">
                <a:solidFill>
                  <a:schemeClr val="tx1">
                    <a:lumMod val="40000"/>
                    <a:lumOff val="60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© Hitachi, Ltd. 2017.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818197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796" r:id="rId2"/>
    <p:sldLayoutId id="2147483801" r:id="rId3"/>
    <p:sldLayoutId id="2147483802" r:id="rId4"/>
    <p:sldLayoutId id="2147483813" r:id="rId5"/>
    <p:sldLayoutId id="2147483814" r:id="rId6"/>
    <p:sldLayoutId id="2147483805" r:id="rId7"/>
    <p:sldLayoutId id="2147483806" r:id="rId8"/>
    <p:sldLayoutId id="2147483807" r:id="rId9"/>
    <p:sldLayoutId id="2147483808" r:id="rId10"/>
    <p:sldLayoutId id="2147483822" r:id="rId11"/>
    <p:sldLayoutId id="2147483823" r:id="rId12"/>
    <p:sldLayoutId id="2147483812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lang="en-US" sz="2400" b="1" kern="1200" cap="none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0988" indent="-280988" algn="l" defTabSz="914400" rtl="0" eaLnBrk="1" latinLnBrk="0" hangingPunct="1">
        <a:lnSpc>
          <a:spcPct val="100000"/>
        </a:lnSpc>
        <a:spcBef>
          <a:spcPts val="1200"/>
        </a:spcBef>
        <a:spcAft>
          <a:spcPts val="600"/>
        </a:spcAft>
        <a:buClr>
          <a:schemeClr val="accent2"/>
        </a:buClr>
        <a:buFont typeface="Wingdings" charset="2"/>
        <a:buChar char="§"/>
        <a:defRPr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293688" algn="l" defTabSz="914400" rtl="0" eaLnBrk="1" latinLnBrk="0" hangingPunct="1">
        <a:lnSpc>
          <a:spcPct val="95000"/>
        </a:lnSpc>
        <a:spcBef>
          <a:spcPct val="20000"/>
        </a:spcBef>
        <a:spcAft>
          <a:spcPts val="800"/>
        </a:spcAft>
        <a:buFontTx/>
        <a:buChar char="‒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5663" indent="-280988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6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090613" indent="-234950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4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312863" indent="-222250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try.github.io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hyperlink" Target="https://www.atlassian.com/git/tutorials/comparing-workflows/gitflow-workflow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814173" y="3189790"/>
            <a:ext cx="7653702" cy="646331"/>
          </a:xfrm>
        </p:spPr>
        <p:txBody>
          <a:bodyPr/>
          <a:lstStyle/>
          <a:p>
            <a:r>
              <a:rPr lang="en-US" dirty="0"/>
              <a:t>Development Guidelines &amp; Lifecyle Management</a:t>
            </a:r>
          </a:p>
          <a:p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Pentaho Project Setup and Governance </a:t>
            </a:r>
            <a:br>
              <a:rPr lang="en-US" dirty="0"/>
            </a:br>
            <a:r>
              <a:rPr lang="en-US" dirty="0"/>
              <a:t>Best Practices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James O’Reilly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807733" y="4319491"/>
            <a:ext cx="5221816" cy="276999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550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C3704E-67B1-4307-89CD-F9EFEBD08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2015936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Learning the basics of Git: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https://try.github.io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Branching workflow: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Gitflow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  <a:p>
            <a:endParaRPr lang="nl-B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E8019CE-FEB2-4D26-9622-DB71F8288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Integration</a:t>
            </a:r>
            <a:endParaRPr lang="nl-BE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371AEBC-C75B-45B2-9BCE-E3298B0794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74288" y="1569224"/>
            <a:ext cx="4426688" cy="2844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772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6CABEA4-440A-4C0B-8F39-529BA52E08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File-based Development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094098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E20C827-8D4F-4E41-9E7B-483217B47E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4579202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Connections will be shared via shared.xml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Run configurations via metastore (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metadata about the stored artefacts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Spoon settings via .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spoonrc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Repository connections via repositories.xml</a:t>
            </a:r>
          </a:p>
          <a:p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Variables</a:t>
            </a:r>
          </a:p>
          <a:p>
            <a:pPr lvl="1"/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</a:rPr>
              <a:t>kettle.properties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 for global variables (server wide, across projects)</a:t>
            </a:r>
          </a:p>
          <a:p>
            <a:pPr lvl="1"/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</a:rPr>
              <a:t>project.properties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 for project specific variables</a:t>
            </a:r>
          </a:p>
          <a:p>
            <a:pPr lvl="1"/>
            <a:r>
              <a:rPr lang="en-GB" i="1" dirty="0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</a:rPr>
              <a:t>ob.properties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 for specific job resources</a:t>
            </a:r>
          </a:p>
          <a:p>
            <a:pPr lvl="1"/>
            <a:endParaRPr lang="en-US" dirty="0"/>
          </a:p>
          <a:p>
            <a:pPr lvl="4"/>
            <a:endParaRPr lang="nl-B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C0087D4-3545-4454-8D99-34377E83A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File-based Development (DEV)</a:t>
            </a:r>
          </a:p>
        </p:txBody>
      </p:sp>
    </p:spTree>
    <p:extLst>
      <p:ext uri="{BB962C8B-B14F-4D97-AF65-F5344CB8AC3E}">
        <p14:creationId xmlns:p14="http://schemas.microsoft.com/office/powerpoint/2010/main" val="4100602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6CABEA4-440A-4C0B-8F39-529BA52E08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Separating Configuration from Content: Content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697921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96E868B-53F1-4683-B52A-BE0EE529F1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463512"/>
          </a:xfrm>
        </p:spPr>
        <p:txBody>
          <a:bodyPr/>
          <a:lstStyle/>
          <a:p>
            <a:r>
              <a:rPr lang="nl-BE" b="1" dirty="0">
                <a:latin typeface="Calibri" panose="020F0502020204030204" pitchFamily="34" charset="0"/>
                <a:cs typeface="Calibri" panose="020F0502020204030204" pitchFamily="34" charset="0"/>
              </a:rPr>
              <a:t>Version-controlled Content</a:t>
            </a:r>
          </a:p>
          <a:p>
            <a:pPr lvl="1"/>
            <a:r>
              <a:rPr lang="nl-BE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PDI</a:t>
            </a:r>
          </a:p>
          <a:p>
            <a:pPr lvl="2"/>
            <a:r>
              <a:rPr lang="nl-BE" dirty="0">
                <a:latin typeface="Calibri" panose="020F0502020204030204" pitchFamily="34" charset="0"/>
                <a:cs typeface="Calibri" panose="020F0502020204030204" pitchFamily="34" charset="0"/>
              </a:rPr>
              <a:t>repository	</a:t>
            </a:r>
          </a:p>
          <a:p>
            <a:pPr lvl="2"/>
            <a:r>
              <a:rPr lang="nl-BE" dirty="0">
                <a:latin typeface="Calibri" panose="020F0502020204030204" pitchFamily="34" charset="0"/>
                <a:cs typeface="Calibri" panose="020F0502020204030204" pitchFamily="34" charset="0"/>
              </a:rPr>
              <a:t>sql (incl. DDL)</a:t>
            </a:r>
          </a:p>
          <a:p>
            <a:pPr lvl="2"/>
            <a:r>
              <a:rPr lang="nl-BE" dirty="0">
                <a:latin typeface="Calibri" panose="020F0502020204030204" pitchFamily="34" charset="0"/>
                <a:cs typeface="Calibri" panose="020F0502020204030204" pitchFamily="34" charset="0"/>
              </a:rPr>
              <a:t>scripts	</a:t>
            </a:r>
          </a:p>
          <a:p>
            <a:pPr lvl="2"/>
            <a:r>
              <a:rPr lang="nl-BE" dirty="0">
                <a:latin typeface="Calibri" panose="020F0502020204030204" pitchFamily="34" charset="0"/>
                <a:cs typeface="Calibri" panose="020F0502020204030204" pitchFamily="34" charset="0"/>
              </a:rPr>
              <a:t>plugins</a:t>
            </a:r>
          </a:p>
          <a:p>
            <a:pPr lvl="2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nl-BE" dirty="0">
                <a:latin typeface="Calibri" panose="020F0502020204030204" pitchFamily="34" charset="0"/>
                <a:cs typeface="Calibri" panose="020F0502020204030204" pitchFamily="34" charset="0"/>
              </a:rPr>
              <a:t>aster files (input, lookup)</a:t>
            </a:r>
          </a:p>
          <a:p>
            <a:pPr lvl="1"/>
            <a:r>
              <a:rPr lang="nl-BE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Documentation</a:t>
            </a:r>
            <a:endParaRPr lang="nl-BE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nl-B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7F00C8F-A49E-4801-ACD5-7A5DC2504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Seperating Configuration from Content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F7411034-44BA-4FBA-B75A-18C76334159C}"/>
              </a:ext>
            </a:extLst>
          </p:cNvPr>
          <p:cNvSpPr txBox="1">
            <a:spLocks/>
          </p:cNvSpPr>
          <p:nvPr/>
        </p:nvSpPr>
        <p:spPr>
          <a:xfrm>
            <a:off x="3234508" y="1405501"/>
            <a:ext cx="5327063" cy="136498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80988" indent="-280988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accent2"/>
              </a:buClr>
              <a:buFont typeface="Wingdings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75" indent="-293688" algn="l" defTabSz="914400" rtl="0" eaLnBrk="1" latinLnBrk="0" hangingPunct="1">
              <a:lnSpc>
                <a:spcPct val="95000"/>
              </a:lnSpc>
              <a:spcBef>
                <a:spcPct val="20000"/>
              </a:spcBef>
              <a:spcAft>
                <a:spcPts val="800"/>
              </a:spcAft>
              <a:buFontTx/>
              <a:buChar char="‒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663" indent="-280988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buFontTx/>
              <a:buChar char="‒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0613" indent="-23495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buFontTx/>
              <a:buChar char="‒"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12863" indent="-22225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buFontTx/>
              <a:buChar char="‒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nl-BE" b="1" dirty="0">
                <a:solidFill>
                  <a:schemeClr val="accent2"/>
                </a:solidFill>
              </a:rPr>
              <a:t>BA Server</a:t>
            </a:r>
            <a:r>
              <a:rPr lang="nl-BE" b="1" dirty="0"/>
              <a:t>	</a:t>
            </a:r>
            <a:r>
              <a:rPr lang="nl-BE" dirty="0"/>
              <a:t>	</a:t>
            </a:r>
          </a:p>
          <a:p>
            <a:pPr lvl="2"/>
            <a:r>
              <a:rPr lang="nl-BE" dirty="0"/>
              <a:t>repository	</a:t>
            </a:r>
          </a:p>
          <a:p>
            <a:pPr lvl="2"/>
            <a:r>
              <a:rPr lang="nl-BE" dirty="0"/>
              <a:t>metadata	</a:t>
            </a:r>
          </a:p>
          <a:p>
            <a:pPr lvl="2"/>
            <a:r>
              <a:rPr lang="nl-BE" dirty="0"/>
              <a:t>mondrian	</a:t>
            </a:r>
          </a:p>
        </p:txBody>
      </p:sp>
    </p:spTree>
    <p:extLst>
      <p:ext uri="{BB962C8B-B14F-4D97-AF65-F5344CB8AC3E}">
        <p14:creationId xmlns:p14="http://schemas.microsoft.com/office/powerpoint/2010/main" val="3166386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99D84E9-60F4-4BCA-AF1F-8B562F4DF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Folders</a:t>
            </a:r>
            <a:endParaRPr lang="nl-B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1DBF86-5C6B-466F-A01F-BBA0E187A2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383" y="1213663"/>
            <a:ext cx="5795931" cy="35605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A8D5257-1A18-4144-9634-D6002B1CD1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0000" y="905608"/>
            <a:ext cx="1255955" cy="4026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545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99D84E9-60F4-4BCA-AF1F-8B562F4DF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Setup</a:t>
            </a:r>
            <a:endParaRPr lang="nl-B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8D5257-1A18-4144-9634-D6002B1CD1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7008" y="884361"/>
            <a:ext cx="1255955" cy="402687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9BD623B-F5C2-42DA-B313-AD8A03D6F761}"/>
              </a:ext>
            </a:extLst>
          </p:cNvPr>
          <p:cNvSpPr txBox="1"/>
          <p:nvPr/>
        </p:nvSpPr>
        <p:spPr>
          <a:xfrm>
            <a:off x="227260" y="2411214"/>
            <a:ext cx="739305" cy="276999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Projects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8FF1CC-DDE7-4EBC-912A-D697A344C1D9}"/>
              </a:ext>
            </a:extLst>
          </p:cNvPr>
          <p:cNvSpPr txBox="1"/>
          <p:nvPr/>
        </p:nvSpPr>
        <p:spPr>
          <a:xfrm>
            <a:off x="1110535" y="2412011"/>
            <a:ext cx="958917" cy="276999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GB" sz="1200" dirty="0" err="1">
                <a:solidFill>
                  <a:schemeClr val="bg1"/>
                </a:solidFill>
              </a:rPr>
              <a:t>pr_sls_dwh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4E9FDB-A447-4D8B-A816-132102E49CB0}"/>
              </a:ext>
            </a:extLst>
          </p:cNvPr>
          <p:cNvSpPr txBox="1"/>
          <p:nvPr/>
        </p:nvSpPr>
        <p:spPr>
          <a:xfrm>
            <a:off x="2463324" y="1398790"/>
            <a:ext cx="1326356" cy="27699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content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79E630-B193-4579-BC19-4A4A78A7AEC7}"/>
              </a:ext>
            </a:extLst>
          </p:cNvPr>
          <p:cNvSpPr txBox="1"/>
          <p:nvPr/>
        </p:nvSpPr>
        <p:spPr>
          <a:xfrm>
            <a:off x="2463324" y="1034905"/>
            <a:ext cx="1326356" cy="276999"/>
          </a:xfrm>
          <a:prstGeom prst="rect">
            <a:avLst/>
          </a:prstGeom>
          <a:solidFill>
            <a:schemeClr val="accent3">
              <a:lumMod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config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47BA8B-BCAD-4977-8F79-D838EA1D68DE}"/>
              </a:ext>
            </a:extLst>
          </p:cNvPr>
          <p:cNvSpPr txBox="1"/>
          <p:nvPr/>
        </p:nvSpPr>
        <p:spPr>
          <a:xfrm>
            <a:off x="2463324" y="1758025"/>
            <a:ext cx="1326356" cy="276999"/>
          </a:xfrm>
          <a:prstGeom prst="rect">
            <a:avLst/>
          </a:prstGeom>
          <a:solidFill>
            <a:srgbClr val="3399FF"/>
          </a:solidFill>
        </p:spPr>
        <p:txBody>
          <a:bodyPr wrap="square" rtlCol="0">
            <a:spAutoFit/>
          </a:bodyPr>
          <a:lstStyle/>
          <a:p>
            <a:r>
              <a:rPr lang="en-GB" sz="1200" dirty="0" err="1">
                <a:solidFill>
                  <a:schemeClr val="bg1"/>
                </a:solidFill>
              </a:rPr>
              <a:t>env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374A6A-40C9-4D6C-B560-34C1AC484C0A}"/>
              </a:ext>
            </a:extLst>
          </p:cNvPr>
          <p:cNvSpPr txBox="1"/>
          <p:nvPr/>
        </p:nvSpPr>
        <p:spPr>
          <a:xfrm>
            <a:off x="2463324" y="2990483"/>
            <a:ext cx="1326356" cy="27699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input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13D7222-BAD4-4BB2-9189-C0C76BF95E15}"/>
              </a:ext>
            </a:extLst>
          </p:cNvPr>
          <p:cNvSpPr txBox="1"/>
          <p:nvPr/>
        </p:nvSpPr>
        <p:spPr>
          <a:xfrm>
            <a:off x="2463324" y="3386861"/>
            <a:ext cx="1326356" cy="27699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metadata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CBD2A0A-7944-4022-94D0-B1A6E639391D}"/>
              </a:ext>
            </a:extLst>
          </p:cNvPr>
          <p:cNvSpPr txBox="1"/>
          <p:nvPr/>
        </p:nvSpPr>
        <p:spPr>
          <a:xfrm>
            <a:off x="2460445" y="3803955"/>
            <a:ext cx="1326356" cy="27699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GB" sz="1200" dirty="0" err="1">
                <a:solidFill>
                  <a:schemeClr val="bg1"/>
                </a:solidFill>
              </a:rPr>
              <a:t>mondrian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9B6A2C1-D02A-45C2-8614-D421A70DC3DC}"/>
              </a:ext>
            </a:extLst>
          </p:cNvPr>
          <p:cNvSpPr txBox="1"/>
          <p:nvPr/>
        </p:nvSpPr>
        <p:spPr>
          <a:xfrm>
            <a:off x="3924552" y="1034905"/>
            <a:ext cx="1326356" cy="276999"/>
          </a:xfrm>
          <a:prstGeom prst="rect">
            <a:avLst/>
          </a:prstGeom>
          <a:solidFill>
            <a:schemeClr val="accent3">
              <a:lumMod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properties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F10569-0BCA-4BAB-B2BC-7B502FE398FD}"/>
              </a:ext>
            </a:extLst>
          </p:cNvPr>
          <p:cNvSpPr txBox="1"/>
          <p:nvPr/>
        </p:nvSpPr>
        <p:spPr>
          <a:xfrm>
            <a:off x="3915455" y="1388973"/>
            <a:ext cx="1326356" cy="27699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public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EEEF571-6662-446C-8D0D-BF7D05706DD3}"/>
              </a:ext>
            </a:extLst>
          </p:cNvPr>
          <p:cNvSpPr txBox="1"/>
          <p:nvPr/>
        </p:nvSpPr>
        <p:spPr>
          <a:xfrm>
            <a:off x="5367586" y="1391589"/>
            <a:ext cx="1326356" cy="27699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200" dirty="0" err="1">
                <a:solidFill>
                  <a:schemeClr val="bg1"/>
                </a:solidFill>
              </a:rPr>
              <a:t>sls_raw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012DAEF-88D0-4D7F-9808-5468801E2AA4}"/>
              </a:ext>
            </a:extLst>
          </p:cNvPr>
          <p:cNvSpPr txBox="1"/>
          <p:nvPr/>
        </p:nvSpPr>
        <p:spPr>
          <a:xfrm>
            <a:off x="3924552" y="1778580"/>
            <a:ext cx="1326356" cy="276999"/>
          </a:xfrm>
          <a:prstGeom prst="rect">
            <a:avLst/>
          </a:prstGeom>
          <a:solidFill>
            <a:srgbClr val="3399FF"/>
          </a:solidFill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dev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81681AF-D660-4C9D-9958-9D62DBE2B319}"/>
              </a:ext>
            </a:extLst>
          </p:cNvPr>
          <p:cNvSpPr txBox="1"/>
          <p:nvPr/>
        </p:nvSpPr>
        <p:spPr>
          <a:xfrm>
            <a:off x="5385780" y="1778579"/>
            <a:ext cx="1326356" cy="276999"/>
          </a:xfrm>
          <a:prstGeom prst="rect">
            <a:avLst/>
          </a:prstGeom>
          <a:solidFill>
            <a:srgbClr val="3399FF"/>
          </a:solidFill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.kettle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C2ED2F2-5FEA-4314-A98D-089078652EB1}"/>
              </a:ext>
            </a:extLst>
          </p:cNvPr>
          <p:cNvSpPr txBox="1"/>
          <p:nvPr/>
        </p:nvSpPr>
        <p:spPr>
          <a:xfrm>
            <a:off x="5385780" y="2173085"/>
            <a:ext cx="1326356" cy="276999"/>
          </a:xfrm>
          <a:prstGeom prst="rect">
            <a:avLst/>
          </a:prstGeom>
          <a:solidFill>
            <a:srgbClr val="3399FF"/>
          </a:solidFill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metastore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F38B1E6-6762-4E34-9F37-E9FE6D61AFCA}"/>
              </a:ext>
            </a:extLst>
          </p:cNvPr>
          <p:cNvSpPr txBox="1"/>
          <p:nvPr/>
        </p:nvSpPr>
        <p:spPr>
          <a:xfrm>
            <a:off x="3924552" y="2568829"/>
            <a:ext cx="1326356" cy="276999"/>
          </a:xfrm>
          <a:prstGeom prst="rect">
            <a:avLst/>
          </a:prstGeom>
          <a:solidFill>
            <a:srgbClr val="3399FF"/>
          </a:solidFill>
        </p:spPr>
        <p:txBody>
          <a:bodyPr wrap="square" rtlCol="0">
            <a:spAutoFit/>
          </a:bodyPr>
          <a:lstStyle/>
          <a:p>
            <a:r>
              <a:rPr lang="en-GB" sz="1200" dirty="0" err="1">
                <a:solidFill>
                  <a:schemeClr val="bg1"/>
                </a:solidFill>
              </a:rPr>
              <a:t>prd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361A934-4212-417A-A65C-C58AB4C93DCB}"/>
              </a:ext>
            </a:extLst>
          </p:cNvPr>
          <p:cNvSpPr txBox="1"/>
          <p:nvPr/>
        </p:nvSpPr>
        <p:spPr>
          <a:xfrm>
            <a:off x="5385780" y="2568829"/>
            <a:ext cx="1326356" cy="276999"/>
          </a:xfrm>
          <a:prstGeom prst="rect">
            <a:avLst/>
          </a:prstGeom>
          <a:solidFill>
            <a:srgbClr val="3399FF"/>
          </a:solidFill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.kettle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F55CA9-8133-44B8-BE21-F867991D7613}"/>
              </a:ext>
            </a:extLst>
          </p:cNvPr>
          <p:cNvSpPr txBox="1"/>
          <p:nvPr/>
        </p:nvSpPr>
        <p:spPr>
          <a:xfrm>
            <a:off x="5385780" y="2964573"/>
            <a:ext cx="1326356" cy="276999"/>
          </a:xfrm>
          <a:prstGeom prst="rect">
            <a:avLst/>
          </a:prstGeom>
          <a:solidFill>
            <a:srgbClr val="3399FF"/>
          </a:solidFill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metastore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BE77EDB-23CD-4D4B-990B-1178B47FCD08}"/>
              </a:ext>
            </a:extLst>
          </p:cNvPr>
          <p:cNvSpPr txBox="1"/>
          <p:nvPr/>
        </p:nvSpPr>
        <p:spPr>
          <a:xfrm>
            <a:off x="2475409" y="4221049"/>
            <a:ext cx="1326356" cy="27699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output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7065A8D-184C-4BC8-B3E6-18EEE47E0A91}"/>
              </a:ext>
            </a:extLst>
          </p:cNvPr>
          <p:cNvSpPr txBox="1"/>
          <p:nvPr/>
        </p:nvSpPr>
        <p:spPr>
          <a:xfrm>
            <a:off x="2475409" y="4634238"/>
            <a:ext cx="1326356" cy="27699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scripts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3645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6CABEA4-440A-4C0B-8F39-529BA52E08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Separating Configuration from Content: Configuration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90959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838ED2-CDEE-40B8-9E95-44BF9E5E1F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707169"/>
          </a:xfrm>
        </p:spPr>
        <p:txBody>
          <a:bodyPr/>
          <a:lstStyle/>
          <a:p>
            <a:r>
              <a:rPr lang="nl-BE" b="1" dirty="0">
                <a:latin typeface="Calibri" panose="020F0502020204030204" pitchFamily="34" charset="0"/>
                <a:cs typeface="Calibri" panose="020F0502020204030204" pitchFamily="34" charset="0"/>
              </a:rPr>
              <a:t>Version-Controlled Configuration</a:t>
            </a:r>
            <a:r>
              <a:rPr lang="nl-BE" dirty="0">
                <a:latin typeface="Calibri" panose="020F0502020204030204" pitchFamily="34" charset="0"/>
                <a:cs typeface="Calibri" panose="020F0502020204030204" pitchFamily="34" charset="0"/>
              </a:rPr>
              <a:t>			</a:t>
            </a:r>
          </a:p>
          <a:p>
            <a:pPr lvl="1"/>
            <a:r>
              <a:rPr lang="nl-BE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PDI</a:t>
            </a:r>
            <a:r>
              <a:rPr lang="nl-BE" dirty="0"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</a:p>
          <a:p>
            <a:pPr lvl="2"/>
            <a:r>
              <a:rPr lang="nl-BE" dirty="0">
                <a:latin typeface="Calibri" panose="020F0502020204030204" pitchFamily="34" charset="0"/>
                <a:cs typeface="Calibri" panose="020F0502020204030204" pitchFamily="34" charset="0"/>
              </a:rPr>
              <a:t>.kettle	</a:t>
            </a:r>
          </a:p>
          <a:p>
            <a:pPr lvl="3"/>
            <a:r>
              <a:rPr lang="nl-BE" dirty="0">
                <a:latin typeface="Calibri" panose="020F0502020204030204" pitchFamily="34" charset="0"/>
                <a:cs typeface="Calibri" panose="020F0502020204030204" pitchFamily="34" charset="0"/>
              </a:rPr>
              <a:t>kettle.properties</a:t>
            </a:r>
          </a:p>
          <a:p>
            <a:pPr lvl="3"/>
            <a:r>
              <a:rPr lang="nl-BE" dirty="0">
                <a:latin typeface="Calibri" panose="020F0502020204030204" pitchFamily="34" charset="0"/>
                <a:cs typeface="Calibri" panose="020F0502020204030204" pitchFamily="34" charset="0"/>
              </a:rPr>
              <a:t>repositories.xml</a:t>
            </a:r>
          </a:p>
          <a:p>
            <a:pPr lvl="3"/>
            <a:r>
              <a:rPr lang="nl-BE" dirty="0">
                <a:latin typeface="Calibri" panose="020F0502020204030204" pitchFamily="34" charset="0"/>
                <a:cs typeface="Calibri" panose="020F0502020204030204" pitchFamily="34" charset="0"/>
              </a:rPr>
              <a:t>shared.xml</a:t>
            </a:r>
          </a:p>
          <a:p>
            <a:pPr lvl="3"/>
            <a:r>
              <a:rPr lang="nl-BE" dirty="0">
                <a:latin typeface="Calibri" panose="020F0502020204030204" pitchFamily="34" charset="0"/>
                <a:cs typeface="Calibri" panose="020F0502020204030204" pitchFamily="34" charset="0"/>
              </a:rPr>
              <a:t>.spoonrc</a:t>
            </a:r>
          </a:p>
          <a:p>
            <a:pPr lvl="2"/>
            <a:r>
              <a:rPr lang="nl-BE" dirty="0">
                <a:latin typeface="Calibri" panose="020F0502020204030204" pitchFamily="34" charset="0"/>
                <a:cs typeface="Calibri" panose="020F0502020204030204" pitchFamily="34" charset="0"/>
              </a:rPr>
              <a:t>properties</a:t>
            </a:r>
          </a:p>
          <a:p>
            <a:pPr lvl="2"/>
            <a:r>
              <a:rPr lang="nl-BE" dirty="0">
                <a:latin typeface="Calibri" panose="020F0502020204030204" pitchFamily="34" charset="0"/>
                <a:cs typeface="Calibri" panose="020F0502020204030204" pitchFamily="34" charset="0"/>
              </a:rPr>
              <a:t>metastore</a:t>
            </a:r>
          </a:p>
          <a:p>
            <a:pPr lvl="2"/>
            <a:r>
              <a:rPr lang="nl-BE" dirty="0">
                <a:latin typeface="Calibri" panose="020F0502020204030204" pitchFamily="34" charset="0"/>
                <a:cs typeface="Calibri" panose="020F0502020204030204" pitchFamily="34" charset="0"/>
              </a:rPr>
              <a:t>pentaho-big-data-plugin	</a:t>
            </a:r>
          </a:p>
          <a:p>
            <a:pPr lvl="2"/>
            <a:r>
              <a:rPr lang="nl-BE" dirty="0">
                <a:latin typeface="Calibri" panose="020F0502020204030204" pitchFamily="34" charset="0"/>
                <a:cs typeface="Calibri" panose="020F0502020204030204" pitchFamily="34" charset="0"/>
              </a:rPr>
              <a:t>spoon.bat (per environment)			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5EB6591-34C7-4300-AF9B-D1E52C843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Seperating Configuration from Content</a:t>
            </a:r>
            <a:endParaRPr lang="nl-BE" b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9D6360D-5816-45E4-9B91-F509063927AC}"/>
              </a:ext>
            </a:extLst>
          </p:cNvPr>
          <p:cNvSpPr/>
          <p:nvPr/>
        </p:nvSpPr>
        <p:spPr>
          <a:xfrm>
            <a:off x="4147184" y="1398359"/>
            <a:ext cx="4572000" cy="310597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95000"/>
              </a:lnSpc>
              <a:spcAft>
                <a:spcPts val="800"/>
              </a:spcAft>
              <a:buFontTx/>
              <a:buChar char="‒"/>
            </a:pPr>
            <a:r>
              <a:rPr lang="nl-BE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 Server</a:t>
            </a:r>
            <a:r>
              <a:rPr lang="nl-BE" dirty="0"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</a:p>
          <a:p>
            <a:pPr marL="742950" lvl="1" indent="-285750">
              <a:lnSpc>
                <a:spcPct val="95000"/>
              </a:lnSpc>
              <a:spcAft>
                <a:spcPts val="800"/>
              </a:spcAft>
              <a:buFontTx/>
              <a:buChar char="‒"/>
            </a:pPr>
            <a:r>
              <a:rPr lang="nl-BE" sz="1600" dirty="0">
                <a:latin typeface="Calibri" panose="020F0502020204030204" pitchFamily="34" charset="0"/>
                <a:cs typeface="Calibri" panose="020F0502020204030204" pitchFamily="34" charset="0"/>
              </a:rPr>
              <a:t>connections	</a:t>
            </a:r>
          </a:p>
          <a:p>
            <a:pPr marL="742950" lvl="1" indent="-285750">
              <a:lnSpc>
                <a:spcPct val="95000"/>
              </a:lnSpc>
              <a:spcAft>
                <a:spcPts val="800"/>
              </a:spcAft>
              <a:buFontTx/>
              <a:buChar char="‒"/>
            </a:pPr>
            <a:r>
              <a:rPr lang="nl-BE" sz="1600" dirty="0">
                <a:latin typeface="Calibri" panose="020F0502020204030204" pitchFamily="34" charset="0"/>
                <a:cs typeface="Calibri" panose="020F0502020204030204" pitchFamily="34" charset="0"/>
              </a:rPr>
              <a:t>schedules	</a:t>
            </a:r>
          </a:p>
          <a:p>
            <a:pPr marL="742950" lvl="1" indent="-285750">
              <a:lnSpc>
                <a:spcPct val="95000"/>
              </a:lnSpc>
              <a:spcAft>
                <a:spcPts val="800"/>
              </a:spcAft>
              <a:buFontTx/>
              <a:buChar char="‒"/>
            </a:pPr>
            <a:r>
              <a:rPr lang="nl-BE" sz="1600" dirty="0">
                <a:latin typeface="Calibri" panose="020F0502020204030204" pitchFamily="34" charset="0"/>
                <a:cs typeface="Calibri" panose="020F0502020204030204" pitchFamily="34" charset="0"/>
              </a:rPr>
              <a:t>server config files</a:t>
            </a:r>
            <a:r>
              <a:rPr lang="nl-BE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pPr marL="285750" indent="-285750">
              <a:lnSpc>
                <a:spcPct val="95000"/>
              </a:lnSpc>
              <a:spcAft>
                <a:spcPts val="800"/>
              </a:spcAft>
              <a:buFontTx/>
              <a:buChar char="‒"/>
            </a:pPr>
            <a:r>
              <a:rPr lang="nl-BE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 Server</a:t>
            </a:r>
            <a:r>
              <a:rPr lang="nl-BE" dirty="0"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</a:p>
          <a:p>
            <a:pPr marL="742950" lvl="1" indent="-285750">
              <a:lnSpc>
                <a:spcPct val="95000"/>
              </a:lnSpc>
              <a:spcAft>
                <a:spcPts val="800"/>
              </a:spcAft>
              <a:buFontTx/>
              <a:buChar char="‒"/>
            </a:pPr>
            <a:r>
              <a:rPr lang="nl-BE" sz="1600" dirty="0">
                <a:latin typeface="Calibri" panose="020F0502020204030204" pitchFamily="34" charset="0"/>
                <a:cs typeface="Calibri" panose="020F0502020204030204" pitchFamily="34" charset="0"/>
              </a:rPr>
              <a:t>connections	</a:t>
            </a:r>
          </a:p>
          <a:p>
            <a:pPr marL="742950" lvl="1" indent="-285750">
              <a:lnSpc>
                <a:spcPct val="95000"/>
              </a:lnSpc>
              <a:spcAft>
                <a:spcPts val="800"/>
              </a:spcAft>
              <a:buFontTx/>
              <a:buChar char="‒"/>
            </a:pPr>
            <a:r>
              <a:rPr lang="nl-BE" sz="1600" dirty="0">
                <a:latin typeface="Calibri" panose="020F0502020204030204" pitchFamily="34" charset="0"/>
                <a:cs typeface="Calibri" panose="020F0502020204030204" pitchFamily="34" charset="0"/>
              </a:rPr>
              <a:t>schedules	</a:t>
            </a:r>
          </a:p>
          <a:p>
            <a:pPr marL="742950" lvl="1" indent="-285750">
              <a:lnSpc>
                <a:spcPct val="95000"/>
              </a:lnSpc>
              <a:spcAft>
                <a:spcPts val="800"/>
              </a:spcAft>
              <a:buFontTx/>
              <a:buChar char="‒"/>
            </a:pPr>
            <a:r>
              <a:rPr lang="nl-BE" sz="1600" dirty="0">
                <a:latin typeface="Calibri" panose="020F0502020204030204" pitchFamily="34" charset="0"/>
                <a:cs typeface="Calibri" panose="020F0502020204030204" pitchFamily="34" charset="0"/>
              </a:rPr>
              <a:t>acls	</a:t>
            </a:r>
          </a:p>
          <a:p>
            <a:pPr marL="742950" lvl="1" indent="-285750">
              <a:lnSpc>
                <a:spcPct val="95000"/>
              </a:lnSpc>
              <a:spcAft>
                <a:spcPts val="800"/>
              </a:spcAft>
              <a:buFontTx/>
              <a:buChar char="‒"/>
            </a:pPr>
            <a:r>
              <a:rPr lang="nl-BE" sz="1600" dirty="0">
                <a:latin typeface="Calibri" panose="020F0502020204030204" pitchFamily="34" charset="0"/>
                <a:cs typeface="Calibri" panose="020F0502020204030204" pitchFamily="34" charset="0"/>
              </a:rPr>
              <a:t>server config files</a:t>
            </a:r>
          </a:p>
        </p:txBody>
      </p:sp>
    </p:spTree>
    <p:extLst>
      <p:ext uri="{BB962C8B-B14F-4D97-AF65-F5344CB8AC3E}">
        <p14:creationId xmlns:p14="http://schemas.microsoft.com/office/powerpoint/2010/main" val="577421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86F3FB91-4699-49B3-A3D0-932626346E13}"/>
              </a:ext>
            </a:extLst>
          </p:cNvPr>
          <p:cNvSpPr txBox="1">
            <a:spLocks/>
          </p:cNvSpPr>
          <p:nvPr/>
        </p:nvSpPr>
        <p:spPr>
          <a:xfrm>
            <a:off x="264160" y="967575"/>
            <a:ext cx="8584006" cy="3700500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80988" indent="-280988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accent2"/>
              </a:buClr>
              <a:buFont typeface="Wingdings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75" indent="-293688" algn="l" defTabSz="914400" rtl="0" eaLnBrk="1" latinLnBrk="0" hangingPunct="1">
              <a:lnSpc>
                <a:spcPct val="95000"/>
              </a:lnSpc>
              <a:spcBef>
                <a:spcPct val="20000"/>
              </a:spcBef>
              <a:spcAft>
                <a:spcPts val="800"/>
              </a:spcAft>
              <a:buFontTx/>
              <a:buChar char="‒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663" indent="-280988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buFontTx/>
              <a:buChar char="‒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0613" indent="-23495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buFontTx/>
              <a:buChar char="‒"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12863" indent="-22225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buFontTx/>
              <a:buChar char="‒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kettle.properties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for global variables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Server wide, across projects</a:t>
            </a:r>
          </a:p>
          <a:p>
            <a:pPr lvl="1"/>
            <a:r>
              <a:rPr lang="nl-BE" dirty="0">
                <a:latin typeface="Calibri" panose="020F0502020204030204" pitchFamily="34" charset="0"/>
                <a:cs typeface="Calibri" panose="020F0502020204030204" pitchFamily="34" charset="0"/>
              </a:rPr>
              <a:t>Require JVM restart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common.properties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for cross-project variables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Not having them in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kettle.properties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provides extra flexibility</a:t>
            </a:r>
          </a:p>
          <a:p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project.properties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for project specific variables</a:t>
            </a:r>
            <a:endParaRPr lang="nl-B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Use job entry (set variables) to set the variable</a:t>
            </a:r>
            <a:r>
              <a:rPr lang="nl-BE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r>
              <a:rPr lang="nl-BE" b="1" dirty="0">
                <a:latin typeface="Calibri" panose="020F0502020204030204" pitchFamily="34" charset="0"/>
                <a:cs typeface="Calibri" panose="020F0502020204030204" pitchFamily="34" charset="0"/>
              </a:rPr>
              <a:t>job.properties</a:t>
            </a:r>
            <a:r>
              <a:rPr lang="nl-BE" dirty="0">
                <a:latin typeface="Calibri" panose="020F0502020204030204" pitchFamily="34" charset="0"/>
                <a:cs typeface="Calibri" panose="020F0502020204030204" pitchFamily="34" charset="0"/>
              </a:rPr>
              <a:t> for (sub) job specific variables</a:t>
            </a:r>
            <a:r>
              <a:rPr lang="nl-BE" dirty="0"/>
              <a:t>	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C9BA444-B3EA-4865-B8E6-1D6E829E6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Variables: kettle vs </a:t>
            </a:r>
            <a:r>
              <a:rPr lang="en-US" dirty="0" err="1"/>
              <a:t>project.properties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635453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D821FE1-23F1-48DC-8247-2EEE9ED3A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4154984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Secondhand Lens is deploying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2 ETL Projects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that each have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multiple scrums</a:t>
            </a:r>
            <a:endParaRPr lang="nl-BE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Project 1 =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pr_sls_dwh</a:t>
            </a:r>
            <a:endParaRPr lang="nl-BE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3"/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scrum1 = onboarding -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sls_raw</a:t>
            </a:r>
            <a:endParaRPr lang="nl-BE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3"/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scrum2 = rapid prototyping -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agile_sls</a:t>
            </a:r>
            <a:endParaRPr lang="en-US" sz="20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3"/>
            <a:r>
              <a:rPr lang="en-GB" sz="2000" i="1" dirty="0">
                <a:latin typeface="Calibri" panose="020F0502020204030204" pitchFamily="34" charset="0"/>
                <a:cs typeface="Calibri" panose="020F0502020204030204" pitchFamily="34" charset="0"/>
              </a:rPr>
              <a:t>Scrum3 = star schema – </a:t>
            </a:r>
            <a:r>
              <a:rPr lang="en-GB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sls_dma</a:t>
            </a:r>
            <a:endParaRPr lang="nl-BE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Project 2 = Data exports ….</a:t>
            </a:r>
            <a:endParaRPr lang="nl-BE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3"/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scrum1 = data exports job</a:t>
            </a:r>
            <a:endParaRPr lang="nl-BE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Customer has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4 environments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(local, dev,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uat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prod) that are each running on a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single Pentaho Server</a:t>
            </a:r>
            <a:endParaRPr lang="nl-BE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nl-B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9C0D7FE-F509-466C-AA24-705042F1C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Setup and Governance Use Case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42342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1EAE5C9-E8BB-4411-A4C6-FD96B6894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Setup</a:t>
            </a:r>
            <a:endParaRPr lang="nl-BE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EFB3D58-3CB9-47B6-B601-82899B0236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2442" y="967575"/>
            <a:ext cx="3345724" cy="2953629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Variables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Logging DB connection defined via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kettle.properties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Logging setup via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kettle.properties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variables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Project specific DB connections via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project.properties</a:t>
            </a:r>
            <a:endParaRPr lang="nl-B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8AD627B-BAA2-494E-9852-993685FB1D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160" y="1134529"/>
            <a:ext cx="5238282" cy="2866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739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9BEF1F1-9E38-431F-970B-1BB8C6ADC3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93954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endParaRPr lang="en-US" b="1" dirty="0"/>
          </a:p>
          <a:p>
            <a:r>
              <a:rPr lang="en-US" b="1" dirty="0"/>
              <a:t>Use the “right Spoon” for the right environment-container combination</a:t>
            </a:r>
          </a:p>
          <a:p>
            <a:pPr lvl="1"/>
            <a:r>
              <a:rPr lang="en-US" dirty="0"/>
              <a:t>Avoid using the incorrect variables values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68AA225-733E-478D-AEAC-2081DCEB0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Spoon.bat/</a:t>
            </a:r>
            <a:r>
              <a:rPr lang="en-US" dirty="0" err="1"/>
              <a:t>sh</a:t>
            </a:r>
            <a:endParaRPr lang="nl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BBA4E7-7C2D-4E0B-9DE2-475CC77FF09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15316" y="1141781"/>
            <a:ext cx="6157431" cy="2073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914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1F206B0-852D-4DB3-A25D-14EE3B05C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785652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Multiple developers will be collaborating, collaboration requires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development standards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and a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central repository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of artifacts</a:t>
            </a:r>
            <a:endParaRPr lang="nl-B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Projects can contain multiple scrums and there will be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shared artifacts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across projects and scrums</a:t>
            </a:r>
            <a:endParaRPr lang="nl-B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implementation needs to integrate with the Customer’s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Version Control System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(VCS)</a:t>
            </a:r>
            <a:endParaRPr lang="nl-B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implementation needs to be environment agnostic, requiring the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separation of content and configuration</a:t>
            </a:r>
            <a:endParaRPr lang="nl-B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nl-B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7EAA23F-5A46-45B5-A38A-226E0378F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Setup and Governance Challenges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636883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1F206B0-852D-4DB3-A25D-14EE3B05C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2939266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quality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of the solution needs to be assured before it hits production requiring different tests to be performed</a:t>
            </a:r>
            <a:endParaRPr lang="nl-B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Deployment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of artifacts across environments needs to be automated</a:t>
            </a:r>
            <a:endParaRPr lang="nl-B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final solution will be supported by a different team, so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logging and monitoring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should be put in place that allows for a supported solution</a:t>
            </a:r>
            <a:endParaRPr lang="nl-B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Failed jobs should require a simple restart requiring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restartability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to be part of job design </a:t>
            </a:r>
            <a:endParaRPr lang="nl-B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7EAA23F-5A46-45B5-A38A-226E0378F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Setup and Governance Challenges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257694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6114B99-2122-4F42-848C-B9A7ACB13B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631763"/>
          </a:xfrm>
        </p:spPr>
        <p:txBody>
          <a:bodyPr/>
          <a:lstStyle/>
          <a:p>
            <a:r>
              <a:rPr lang="nl-BE" dirty="0">
                <a:latin typeface="Calibri" panose="020F0502020204030204" pitchFamily="34" charset="0"/>
                <a:cs typeface="Calibri" panose="020F0502020204030204" pitchFamily="34" charset="0"/>
              </a:rPr>
              <a:t>Lifecycle Management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Version Control System integration (Git)</a:t>
            </a:r>
            <a:endParaRPr lang="nl-B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File-based development (no repository)</a:t>
            </a:r>
            <a:endParaRPr lang="nl-B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Configuration management: separating content from configuration</a:t>
            </a:r>
          </a:p>
          <a:p>
            <a:r>
              <a:rPr lang="nl-BE" dirty="0">
                <a:latin typeface="Calibri" panose="020F0502020204030204" pitchFamily="34" charset="0"/>
                <a:cs typeface="Calibri" panose="020F0502020204030204" pitchFamily="34" charset="0"/>
              </a:rPr>
              <a:t>Development standards</a:t>
            </a:r>
          </a:p>
          <a:p>
            <a:r>
              <a:rPr lang="nl-BE" dirty="0">
                <a:latin typeface="Calibri" panose="020F0502020204030204" pitchFamily="34" charset="0"/>
                <a:cs typeface="Calibri" panose="020F0502020204030204" pitchFamily="34" charset="0"/>
              </a:rPr>
              <a:t>Logging and monitoring</a:t>
            </a:r>
            <a:r>
              <a:rPr lang="nl-BE" dirty="0"/>
              <a:t>	</a:t>
            </a:r>
          </a:p>
          <a:p>
            <a:pPr marL="0" indent="0">
              <a:buNone/>
            </a:pPr>
            <a:endParaRPr lang="nl-B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ABCF7FB-223A-417D-8908-12959B38F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1 – Project Configuration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16425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6114B99-2122-4F42-848C-B9A7ACB13B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2554545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Testing strategies (unit, integration, functional and non-functional tests)</a:t>
            </a:r>
            <a:endParaRPr lang="nl-B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nl-BE" dirty="0">
                <a:latin typeface="Calibri" panose="020F0502020204030204" pitchFamily="34" charset="0"/>
                <a:cs typeface="Calibri" panose="020F0502020204030204" pitchFamily="34" charset="0"/>
              </a:rPr>
              <a:t>Creating a testable ETL solution</a:t>
            </a:r>
          </a:p>
          <a:p>
            <a:r>
              <a:rPr lang="nl-BE" dirty="0">
                <a:latin typeface="Calibri" panose="020F0502020204030204" pitchFamily="34" charset="0"/>
                <a:cs typeface="Calibri" panose="020F0502020204030204" pitchFamily="34" charset="0"/>
              </a:rPr>
              <a:t>Continuous Integration</a:t>
            </a:r>
          </a:p>
          <a:p>
            <a:r>
              <a:rPr lang="nl-BE" dirty="0">
                <a:latin typeface="Calibri" panose="020F0502020204030204" pitchFamily="34" charset="0"/>
                <a:cs typeface="Calibri" panose="020F0502020204030204" pitchFamily="34" charset="0"/>
              </a:rPr>
              <a:t>Deployment strategies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Extending the solution to BA development</a:t>
            </a:r>
            <a:endParaRPr lang="nl-B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ABCF7FB-223A-417D-8908-12959B38F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II – Testing, CI / CD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99334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6CABEA4-440A-4C0B-8F39-529BA52E08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Lifecycle Management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146628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032" y="30735"/>
            <a:ext cx="6590770" cy="732441"/>
          </a:xfrm>
        </p:spPr>
        <p:txBody>
          <a:bodyPr/>
          <a:lstStyle/>
          <a:p>
            <a:r>
              <a:rPr lang="en-US" dirty="0"/>
              <a:t>Lifecycle Management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20046" y="1775358"/>
            <a:ext cx="1563808" cy="1865421"/>
            <a:chOff x="5957622" y="1740200"/>
            <a:chExt cx="1563808" cy="1865421"/>
          </a:xfrm>
        </p:grpSpPr>
        <p:grpSp>
          <p:nvGrpSpPr>
            <p:cNvPr id="8" name="Group 7"/>
            <p:cNvGrpSpPr/>
            <p:nvPr/>
          </p:nvGrpSpPr>
          <p:grpSpPr>
            <a:xfrm>
              <a:off x="5957622" y="1740200"/>
              <a:ext cx="1563808" cy="1865421"/>
              <a:chOff x="7080656" y="1032165"/>
              <a:chExt cx="1611154" cy="605552"/>
            </a:xfrm>
            <a:solidFill>
              <a:schemeClr val="bg1">
                <a:lumMod val="50000"/>
              </a:schemeClr>
            </a:solidFill>
          </p:grpSpPr>
          <p:sp>
            <p:nvSpPr>
              <p:cNvPr id="11" name="Rounded Rectangle 7"/>
              <p:cNvSpPr/>
              <p:nvPr/>
            </p:nvSpPr>
            <p:spPr>
              <a:xfrm>
                <a:off x="7080656" y="1032165"/>
                <a:ext cx="1611154" cy="605552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+mj-lt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7171672" y="1113720"/>
                <a:ext cx="1429123" cy="349686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rgbClr val="FFFFFF"/>
                    </a:solidFill>
                  </a:rPr>
                  <a:t>Stage (</a:t>
                </a:r>
                <a:r>
                  <a:rPr lang="en-US" sz="1600" dirty="0" err="1">
                    <a:solidFill>
                      <a:srgbClr val="FFFFFF"/>
                    </a:solidFill>
                  </a:rPr>
                  <a:t>eg</a:t>
                </a:r>
                <a:r>
                  <a:rPr lang="en-US" sz="1600" dirty="0">
                    <a:solidFill>
                      <a:srgbClr val="FFFFFF"/>
                    </a:solidFill>
                  </a:rPr>
                  <a:t>.):</a:t>
                </a:r>
              </a:p>
              <a:p>
                <a:r>
                  <a:rPr lang="en-US" sz="1600" dirty="0">
                    <a:solidFill>
                      <a:srgbClr val="FFFFFF"/>
                    </a:solidFill>
                  </a:rPr>
                  <a:t>   DEV</a:t>
                </a:r>
              </a:p>
              <a:p>
                <a:r>
                  <a:rPr lang="en-US" sz="1600" dirty="0">
                    <a:solidFill>
                      <a:srgbClr val="FFFFFF"/>
                    </a:solidFill>
                  </a:rPr>
                  <a:t>   UAT</a:t>
                </a:r>
              </a:p>
              <a:p>
                <a:r>
                  <a:rPr lang="en-US" sz="1600" dirty="0">
                    <a:solidFill>
                      <a:srgbClr val="FFFFFF"/>
                    </a:solidFill>
                  </a:rPr>
                  <a:t>   PRD</a:t>
                </a:r>
              </a:p>
            </p:txBody>
          </p:sp>
        </p:grpSp>
        <p:sp>
          <p:nvSpPr>
            <p:cNvPr id="9" name="Right Arrow 9"/>
            <p:cNvSpPr/>
            <p:nvPr/>
          </p:nvSpPr>
          <p:spPr>
            <a:xfrm rot="5400000">
              <a:off x="6764808" y="2612080"/>
              <a:ext cx="577068" cy="121661"/>
            </a:xfrm>
            <a:prstGeom prst="right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 rot="5400000">
              <a:off x="6799805" y="2564584"/>
              <a:ext cx="8009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Release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686651" y="1502782"/>
            <a:ext cx="2910719" cy="383522"/>
            <a:chOff x="3034685" y="1262702"/>
            <a:chExt cx="3820243" cy="383522"/>
          </a:xfrm>
        </p:grpSpPr>
        <p:sp>
          <p:nvSpPr>
            <p:cNvPr id="14" name="Rounded Rectangle 4"/>
            <p:cNvSpPr/>
            <p:nvPr/>
          </p:nvSpPr>
          <p:spPr>
            <a:xfrm>
              <a:off x="3034685" y="1262702"/>
              <a:ext cx="3820243" cy="383522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142211" y="1270182"/>
              <a:ext cx="3599411" cy="338554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FFFFFF"/>
                  </a:solidFill>
                </a:rPr>
                <a:t>Filesystem DEV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2686653" y="2472794"/>
            <a:ext cx="2910717" cy="383522"/>
            <a:chOff x="3034685" y="1262702"/>
            <a:chExt cx="3820243" cy="383522"/>
          </a:xfrm>
        </p:grpSpPr>
        <p:sp>
          <p:nvSpPr>
            <p:cNvPr id="24" name="Rounded Rectangle 4"/>
            <p:cNvSpPr/>
            <p:nvPr/>
          </p:nvSpPr>
          <p:spPr>
            <a:xfrm>
              <a:off x="3034685" y="1262702"/>
              <a:ext cx="3820243" cy="383522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142211" y="1270182"/>
              <a:ext cx="3599411" cy="338554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FFFFFF"/>
                  </a:solidFill>
                </a:rPr>
                <a:t>Pentaho Repository UAT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686653" y="3475310"/>
            <a:ext cx="2910717" cy="383522"/>
            <a:chOff x="3034685" y="1262702"/>
            <a:chExt cx="3820243" cy="383522"/>
          </a:xfrm>
        </p:grpSpPr>
        <p:sp>
          <p:nvSpPr>
            <p:cNvPr id="27" name="Rounded Rectangle 4"/>
            <p:cNvSpPr/>
            <p:nvPr/>
          </p:nvSpPr>
          <p:spPr>
            <a:xfrm>
              <a:off x="3034685" y="1262702"/>
              <a:ext cx="3820243" cy="383522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142211" y="1270182"/>
              <a:ext cx="3599411" cy="338554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FFFFFF"/>
                  </a:solidFill>
                </a:rPr>
                <a:t>Pentaho Repository PRD</a:t>
              </a:r>
            </a:p>
          </p:txBody>
        </p:sp>
      </p:grpSp>
      <p:sp>
        <p:nvSpPr>
          <p:cNvPr id="29" name="Arrow: Curved Right 28"/>
          <p:cNvSpPr/>
          <p:nvPr/>
        </p:nvSpPr>
        <p:spPr>
          <a:xfrm>
            <a:off x="1784989" y="1841342"/>
            <a:ext cx="847899" cy="783619"/>
          </a:xfrm>
          <a:prstGeom prst="curved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Arrow: Curved Right 29"/>
          <p:cNvSpPr/>
          <p:nvPr/>
        </p:nvSpPr>
        <p:spPr>
          <a:xfrm>
            <a:off x="1768972" y="2922798"/>
            <a:ext cx="847899" cy="783619"/>
          </a:xfrm>
          <a:prstGeom prst="curved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5995841" y="1296019"/>
            <a:ext cx="1629381" cy="749111"/>
            <a:chOff x="7089792" y="1046371"/>
            <a:chExt cx="1678713" cy="605552"/>
          </a:xfrm>
        </p:grpSpPr>
        <p:sp>
          <p:nvSpPr>
            <p:cNvPr id="32" name="Rounded Rectangle 7"/>
            <p:cNvSpPr/>
            <p:nvPr/>
          </p:nvSpPr>
          <p:spPr>
            <a:xfrm>
              <a:off x="7089792" y="1046371"/>
              <a:ext cx="1611154" cy="605552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157351" y="1082204"/>
              <a:ext cx="1611154" cy="4727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FFFF"/>
                  </a:solidFill>
                </a:rPr>
                <a:t>Commit XML files to VCS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 rot="16200000">
            <a:off x="7145199" y="2430838"/>
            <a:ext cx="3340699" cy="437425"/>
            <a:chOff x="7089792" y="1046371"/>
            <a:chExt cx="1678713" cy="606357"/>
          </a:xfrm>
        </p:grpSpPr>
        <p:sp>
          <p:nvSpPr>
            <p:cNvPr id="39" name="Rounded Rectangle 7"/>
            <p:cNvSpPr/>
            <p:nvPr/>
          </p:nvSpPr>
          <p:spPr>
            <a:xfrm>
              <a:off x="7089792" y="1046371"/>
              <a:ext cx="1611154" cy="605552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157351" y="1183426"/>
              <a:ext cx="1611154" cy="4693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FFFF"/>
                  </a:solidFill>
                </a:rPr>
                <a:t>VCS Release Management etc.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5995840" y="2278180"/>
            <a:ext cx="1629381" cy="749111"/>
            <a:chOff x="7089792" y="1046371"/>
            <a:chExt cx="1678713" cy="605552"/>
          </a:xfrm>
        </p:grpSpPr>
        <p:sp>
          <p:nvSpPr>
            <p:cNvPr id="42" name="Rounded Rectangle 7"/>
            <p:cNvSpPr/>
            <p:nvPr/>
          </p:nvSpPr>
          <p:spPr>
            <a:xfrm>
              <a:off x="7089792" y="1046371"/>
              <a:ext cx="1611154" cy="605552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7157351" y="1082204"/>
              <a:ext cx="1611154" cy="4727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FFFF"/>
                  </a:solidFill>
                </a:rPr>
                <a:t>Build/Import from VCS </a:t>
              </a:r>
            </a:p>
          </p:txBody>
        </p:sp>
      </p:grpSp>
      <p:sp>
        <p:nvSpPr>
          <p:cNvPr id="44" name="Right Arrow 10"/>
          <p:cNvSpPr/>
          <p:nvPr/>
        </p:nvSpPr>
        <p:spPr>
          <a:xfrm>
            <a:off x="7728094" y="1530104"/>
            <a:ext cx="300737" cy="32887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5" name="Right Arrow 10"/>
          <p:cNvSpPr/>
          <p:nvPr/>
        </p:nvSpPr>
        <p:spPr>
          <a:xfrm rot="10800000">
            <a:off x="7676879" y="2485112"/>
            <a:ext cx="300737" cy="328878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grpSp>
        <p:nvGrpSpPr>
          <p:cNvPr id="35" name="Group 34"/>
          <p:cNvGrpSpPr/>
          <p:nvPr/>
        </p:nvGrpSpPr>
        <p:grpSpPr>
          <a:xfrm rot="16200000">
            <a:off x="7048733" y="2527090"/>
            <a:ext cx="2562017" cy="381206"/>
            <a:chOff x="3034685" y="1262702"/>
            <a:chExt cx="3820243" cy="383522"/>
          </a:xfrm>
        </p:grpSpPr>
        <p:sp>
          <p:nvSpPr>
            <p:cNvPr id="36" name="Rounded Rectangle 4"/>
            <p:cNvSpPr/>
            <p:nvPr/>
          </p:nvSpPr>
          <p:spPr>
            <a:xfrm>
              <a:off x="3034685" y="1262702"/>
              <a:ext cx="3820243" cy="383522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142211" y="1270182"/>
              <a:ext cx="3599411" cy="338554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FFFFFF"/>
                  </a:solidFill>
                </a:rPr>
                <a:t>VCS</a:t>
              </a:r>
            </a:p>
          </p:txBody>
        </p:sp>
      </p:grpSp>
      <p:sp>
        <p:nvSpPr>
          <p:cNvPr id="49" name="Right Arrow 10"/>
          <p:cNvSpPr/>
          <p:nvPr/>
        </p:nvSpPr>
        <p:spPr>
          <a:xfrm>
            <a:off x="5662317" y="1530104"/>
            <a:ext cx="300737" cy="32887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50" name="Right Arrow 10"/>
          <p:cNvSpPr/>
          <p:nvPr/>
        </p:nvSpPr>
        <p:spPr>
          <a:xfrm rot="10800000">
            <a:off x="5643667" y="2503313"/>
            <a:ext cx="300737" cy="328878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5995840" y="3289953"/>
            <a:ext cx="1629381" cy="749111"/>
            <a:chOff x="7089792" y="1046371"/>
            <a:chExt cx="1678713" cy="605552"/>
          </a:xfrm>
        </p:grpSpPr>
        <p:sp>
          <p:nvSpPr>
            <p:cNvPr id="53" name="Rounded Rectangle 7"/>
            <p:cNvSpPr/>
            <p:nvPr/>
          </p:nvSpPr>
          <p:spPr>
            <a:xfrm>
              <a:off x="7089792" y="1046371"/>
              <a:ext cx="1611154" cy="605552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7157351" y="1082204"/>
              <a:ext cx="1611154" cy="4727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FFFF"/>
                  </a:solidFill>
                </a:rPr>
                <a:t>Build/Import from VCS </a:t>
              </a:r>
            </a:p>
          </p:txBody>
        </p:sp>
      </p:grpSp>
      <p:sp>
        <p:nvSpPr>
          <p:cNvPr id="55" name="Right Arrow 10"/>
          <p:cNvSpPr/>
          <p:nvPr/>
        </p:nvSpPr>
        <p:spPr>
          <a:xfrm rot="10800000">
            <a:off x="7691750" y="3515086"/>
            <a:ext cx="300737" cy="328878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56" name="Right Arrow 10"/>
          <p:cNvSpPr/>
          <p:nvPr/>
        </p:nvSpPr>
        <p:spPr>
          <a:xfrm rot="10800000">
            <a:off x="5643667" y="3515086"/>
            <a:ext cx="300737" cy="328878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5220393" y="4298074"/>
            <a:ext cx="2942704" cy="383522"/>
            <a:chOff x="3034685" y="1262702"/>
            <a:chExt cx="3820243" cy="383522"/>
          </a:xfrm>
        </p:grpSpPr>
        <p:sp>
          <p:nvSpPr>
            <p:cNvPr id="47" name="Rounded Rectangle 4"/>
            <p:cNvSpPr/>
            <p:nvPr/>
          </p:nvSpPr>
          <p:spPr>
            <a:xfrm>
              <a:off x="3034685" y="1262702"/>
              <a:ext cx="3820243" cy="383522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142212" y="1270182"/>
              <a:ext cx="3599411" cy="338554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i="1" dirty="0">
                  <a:solidFill>
                    <a:srgbClr val="FFFFFF"/>
                  </a:solidFill>
                </a:rPr>
                <a:t>TMP Filesystem (</a:t>
              </a:r>
              <a:r>
                <a:rPr lang="en-US" sz="1600" i="1" dirty="0" err="1">
                  <a:solidFill>
                    <a:srgbClr val="FFFFFF"/>
                  </a:solidFill>
                </a:rPr>
                <a:t>Im</a:t>
              </a:r>
              <a:r>
                <a:rPr lang="en-US" sz="1600" i="1" dirty="0">
                  <a:solidFill>
                    <a:srgbClr val="FFFFFF"/>
                  </a:solidFill>
                </a:rPr>
                <a:t>/Export)</a:t>
              </a: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5935380" y="815505"/>
            <a:ext cx="3098300" cy="225049"/>
            <a:chOff x="7080656" y="1019627"/>
            <a:chExt cx="1611154" cy="618090"/>
          </a:xfrm>
          <a:solidFill>
            <a:schemeClr val="accent4"/>
          </a:solidFill>
        </p:grpSpPr>
        <p:sp>
          <p:nvSpPr>
            <p:cNvPr id="57" name="Rounded Rectangle 7"/>
            <p:cNvSpPr/>
            <p:nvPr/>
          </p:nvSpPr>
          <p:spPr>
            <a:xfrm>
              <a:off x="7080656" y="1032165"/>
              <a:ext cx="1611154" cy="60555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7145791" y="1019627"/>
              <a:ext cx="1429123" cy="48082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rgbClr val="FFFFFF"/>
                  </a:solidFill>
                </a:rPr>
                <a:t>3</a:t>
              </a:r>
              <a:r>
                <a:rPr lang="en-US" sz="1050" baseline="30000" dirty="0">
                  <a:solidFill>
                    <a:srgbClr val="FFFFFF"/>
                  </a:solidFill>
                </a:rPr>
                <a:t>rd</a:t>
              </a:r>
              <a:r>
                <a:rPr lang="en-US" sz="1050" dirty="0">
                  <a:solidFill>
                    <a:srgbClr val="FFFFFF"/>
                  </a:solidFill>
                </a:rPr>
                <a:t> Party VCS Functionality</a:t>
              </a:r>
            </a:p>
          </p:txBody>
        </p:sp>
      </p:grpSp>
      <p:sp>
        <p:nvSpPr>
          <p:cNvPr id="61" name="Oval 60"/>
          <p:cNvSpPr/>
          <p:nvPr/>
        </p:nvSpPr>
        <p:spPr>
          <a:xfrm>
            <a:off x="2413326" y="1287544"/>
            <a:ext cx="3383280" cy="843803"/>
          </a:xfrm>
          <a:prstGeom prst="ellipse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38866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mv="urn:schemas-microsoft-com:mac:vml"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A25A0D6-E04E-428B-86B6-BFA385A4D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708708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Version Control System integration (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eg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 Git)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Working file-based in DEV (local), Pentaho Repository in UAT &amp; PRD	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Using environment variable ${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Internal.Entry.Current.Directory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} for any internal references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Turn off version control and comment tracking for Pentaho Repository</a:t>
            </a:r>
          </a:p>
          <a:p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Communication between environments by using packaging &amp; deployment process</a:t>
            </a:r>
          </a:p>
          <a:p>
            <a:endParaRPr lang="nl-B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DF98924-5DF9-4C0E-BB3A-88DAAC1A7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Lifecyle Management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322946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9"/>
</p:tagLst>
</file>

<file path=ppt/theme/theme1.xml><?xml version="1.0" encoding="utf-8"?>
<a:theme xmlns:a="http://schemas.openxmlformats.org/drawingml/2006/main" name="2017-hitachi-corporate-powerpoint-template">
  <a:themeElements>
    <a:clrScheme name="Hitachi 2">
      <a:dk1>
        <a:srgbClr val="414141"/>
      </a:dk1>
      <a:lt1>
        <a:srgbClr val="FFFFFF"/>
      </a:lt1>
      <a:dk2>
        <a:srgbClr val="000000"/>
      </a:dk2>
      <a:lt2>
        <a:srgbClr val="CEC9BF"/>
      </a:lt2>
      <a:accent1>
        <a:srgbClr val="7C0B2B"/>
      </a:accent1>
      <a:accent2>
        <a:srgbClr val="CC0000"/>
      </a:accent2>
      <a:accent3>
        <a:srgbClr val="C3ECEC"/>
      </a:accent3>
      <a:accent4>
        <a:srgbClr val="009B9E"/>
      </a:accent4>
      <a:accent5>
        <a:srgbClr val="F9DC33"/>
      </a:accent5>
      <a:accent6>
        <a:srgbClr val="FF5838"/>
      </a:accent6>
      <a:hlink>
        <a:srgbClr val="CC0000"/>
      </a:hlink>
      <a:folHlink>
        <a:srgbClr val="525252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dirty="0" smtClean="0"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bg1">
              <a:lumMod val="6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itachi_PPT-Template_FINAL.potx" id="{27C2020E-4347-4F07-B4FA-27613D97D7B9}" vid="{C4F6E8BC-B2EB-4118-A24B-6AB36A058774}"/>
    </a:ext>
  </a:extLst>
</a:theme>
</file>

<file path=ppt/theme/theme2.xml><?xml version="1.0" encoding="utf-8"?>
<a:theme xmlns:a="http://schemas.openxmlformats.org/drawingml/2006/main" name="Office Theme">
  <a:themeElements>
    <a:clrScheme name="HDS 2011">
      <a:dk1>
        <a:sysClr val="windowText" lastClr="000000"/>
      </a:dk1>
      <a:lt1>
        <a:sysClr val="window" lastClr="FFFFFF"/>
      </a:lt1>
      <a:dk2>
        <a:srgbClr val="14AF9F"/>
      </a:dk2>
      <a:lt2>
        <a:srgbClr val="6D6E71"/>
      </a:lt2>
      <a:accent1>
        <a:srgbClr val="FD0014"/>
      </a:accent1>
      <a:accent2>
        <a:srgbClr val="C20014"/>
      </a:accent2>
      <a:accent3>
        <a:srgbClr val="009933"/>
      </a:accent3>
      <a:accent4>
        <a:srgbClr val="0073B2"/>
      </a:accent4>
      <a:accent5>
        <a:srgbClr val="DEB408"/>
      </a:accent5>
      <a:accent6>
        <a:srgbClr val="DC7400"/>
      </a:accent6>
      <a:hlink>
        <a:srgbClr val="FD0014"/>
      </a:hlink>
      <a:folHlink>
        <a:srgbClr val="C20014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HDS 2011">
      <a:dk1>
        <a:sysClr val="windowText" lastClr="000000"/>
      </a:dk1>
      <a:lt1>
        <a:sysClr val="window" lastClr="FFFFFF"/>
      </a:lt1>
      <a:dk2>
        <a:srgbClr val="14AF9F"/>
      </a:dk2>
      <a:lt2>
        <a:srgbClr val="6D6E71"/>
      </a:lt2>
      <a:accent1>
        <a:srgbClr val="FD0014"/>
      </a:accent1>
      <a:accent2>
        <a:srgbClr val="C20014"/>
      </a:accent2>
      <a:accent3>
        <a:srgbClr val="009933"/>
      </a:accent3>
      <a:accent4>
        <a:srgbClr val="0073B2"/>
      </a:accent4>
      <a:accent5>
        <a:srgbClr val="DEB408"/>
      </a:accent5>
      <a:accent6>
        <a:srgbClr val="DC7400"/>
      </a:accent6>
      <a:hlink>
        <a:srgbClr val="FD0014"/>
      </a:hlink>
      <a:folHlink>
        <a:srgbClr val="C20014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2188</TotalTime>
  <Words>637</Words>
  <Application>Microsoft Office PowerPoint</Application>
  <PresentationFormat>On-screen Show (16:9)</PresentationFormat>
  <Paragraphs>151</Paragraphs>
  <Slides>21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HelveticaNeueLT Std</vt:lpstr>
      <vt:lpstr>Wingdings</vt:lpstr>
      <vt:lpstr>2017-hitachi-corporate-powerpoint-template</vt:lpstr>
      <vt:lpstr>Pentaho Project Setup and Governance  Best Practices</vt:lpstr>
      <vt:lpstr>Project Setup and Governance Use Case</vt:lpstr>
      <vt:lpstr>Project Setup and Governance Challenges</vt:lpstr>
      <vt:lpstr>Project Setup and Governance Challenges</vt:lpstr>
      <vt:lpstr>Phase 1 – Project Configuration</vt:lpstr>
      <vt:lpstr>Phase II – Testing, CI / CD</vt:lpstr>
      <vt:lpstr>Lifecycle Management</vt:lpstr>
      <vt:lpstr>Lifecycle Management</vt:lpstr>
      <vt:lpstr>Lifecyle Management</vt:lpstr>
      <vt:lpstr>Git Integration</vt:lpstr>
      <vt:lpstr>File-based Development</vt:lpstr>
      <vt:lpstr>File-based Development (DEV)</vt:lpstr>
      <vt:lpstr>Separating Configuration from Content: Content</vt:lpstr>
      <vt:lpstr>Seperating Configuration from Content</vt:lpstr>
      <vt:lpstr>Project Folders</vt:lpstr>
      <vt:lpstr>Content Setup</vt:lpstr>
      <vt:lpstr>Separating Configuration from Content: Configuration</vt:lpstr>
      <vt:lpstr>Seperating Configuration from Content</vt:lpstr>
      <vt:lpstr>Variables: kettle vs project.properties</vt:lpstr>
      <vt:lpstr>Configuration Setup</vt:lpstr>
      <vt:lpstr>Spoon.bat/sh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Pentaho Project Setup  Best Practices</dc:title>
  <dc:creator>Beppe Raymaekers</dc:creator>
  <cp:lastModifiedBy>James O'Reilly</cp:lastModifiedBy>
  <cp:revision>257</cp:revision>
  <dcterms:created xsi:type="dcterms:W3CDTF">2017-11-25T09:35:59Z</dcterms:created>
  <dcterms:modified xsi:type="dcterms:W3CDTF">2018-05-29T13:55:09Z</dcterms:modified>
</cp:coreProperties>
</file>