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14DB-F196-A718-0331-1C6204DDA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6D4C1-3104-4E9A-15CD-EA07A8379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0556E-AD38-FD6A-59E3-A359D0089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76C4-F2E1-433C-924E-9585CF135953}" type="datetimeFigureOut">
              <a:rPr lang="en-SG" smtClean="0"/>
              <a:t>21/2/2024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2C2F1-DF8C-C0CF-A1C6-C1B18B1EB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366FC-1894-E044-415B-83AE5076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C2E5-153F-4FBC-BFB6-C9E2CF23DA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58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6CBC-4B2C-9A3A-82D5-36CB14F8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C1615-5B47-A56F-B365-D9A1780C5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E5843-85A7-5A7C-931E-D356662D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76C4-F2E1-433C-924E-9585CF135953}" type="datetimeFigureOut">
              <a:rPr lang="en-SG" smtClean="0"/>
              <a:t>21/2/2024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7D179-3497-9835-0589-1F9A9F05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504F3-BFA9-6756-6247-7B4B3B59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C2E5-153F-4FBC-BFB6-C9E2CF23DA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059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8364C-487C-B925-8AC7-FBF0A16EE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5D4FF-0482-1FDC-7B5E-E25131CCB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F4EDE-3C99-31E2-F817-F8DA2A00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76C4-F2E1-433C-924E-9585CF135953}" type="datetimeFigureOut">
              <a:rPr lang="en-SG" smtClean="0"/>
              <a:t>21/2/2024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D5670-FDB0-73A2-A776-946E4753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C0B38-BE0F-37E1-8FB7-0DB96132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C2E5-153F-4FBC-BFB6-C9E2CF23DA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15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9EB7-6896-0FCE-8A12-2A6274FA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76722-9A3F-2359-AEDE-75F62531E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94101-56BB-D94B-278B-4EEA0D42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76C4-F2E1-433C-924E-9585CF135953}" type="datetimeFigureOut">
              <a:rPr lang="en-SG" smtClean="0"/>
              <a:t>21/2/2024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6F6AF-2D6F-4771-45AF-D713E19F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8F5D5-1BC7-428B-EEA8-C77D2AE0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C2E5-153F-4FBC-BFB6-C9E2CF23DA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629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6A5E-78EB-B02A-248E-D4285369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43CF3-9404-88DA-03B3-7CAE71883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3A4AA-09A1-0232-70C8-E3D9317C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76C4-F2E1-433C-924E-9585CF135953}" type="datetimeFigureOut">
              <a:rPr lang="en-SG" smtClean="0"/>
              <a:t>21/2/2024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AD117-D97B-8B7D-F048-F985A0AB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12967-03F0-9AD3-F1CF-5B7E49E7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C2E5-153F-4FBC-BFB6-C9E2CF23DA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286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B54A-719A-85D8-722D-FBAF7ADE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18C49-4F17-29E0-2617-9681EF229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12174-5301-EE64-E59C-A67495225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7595C-6E0F-3462-2ECD-4C4FA52C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76C4-F2E1-433C-924E-9585CF135953}" type="datetimeFigureOut">
              <a:rPr lang="en-SG" smtClean="0"/>
              <a:t>21/2/2024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6AB77-9B09-0367-8AB7-63DAB24E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4405B-F783-D9DD-7E78-AB10B10E0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C2E5-153F-4FBC-BFB6-C9E2CF23DA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219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78C8-239B-8944-A19F-5743A403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5F70C-9E17-2059-690A-F81AFC70D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CDB2B-8619-9847-E905-3DB049641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C4C08-4601-94DE-E2CB-83EBAD2D4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D8FD4-0497-8007-E863-765E339D8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2D4415-E4A7-956B-7ECA-2370BB99A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76C4-F2E1-433C-924E-9585CF135953}" type="datetimeFigureOut">
              <a:rPr lang="en-SG" smtClean="0"/>
              <a:t>21/2/2024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769386-7235-C53C-13A7-2578DE46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393AD-7727-857A-A738-0262B70C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C2E5-153F-4FBC-BFB6-C9E2CF23DA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502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2F4C1-09EE-6AD0-A288-9F247DB7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E4FE65-F0B2-BE20-328C-D08C303A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76C4-F2E1-433C-924E-9585CF135953}" type="datetimeFigureOut">
              <a:rPr lang="en-SG" smtClean="0"/>
              <a:t>21/2/2024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85658-7395-DC32-3959-524F5F1A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59988-D76C-51EB-0D3B-4A9C11F0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C2E5-153F-4FBC-BFB6-C9E2CF23DA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684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EA99C-8962-975C-B589-73596311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76C4-F2E1-433C-924E-9585CF135953}" type="datetimeFigureOut">
              <a:rPr lang="en-SG" smtClean="0"/>
              <a:t>21/2/2024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8F05B-99D8-2979-3C87-C18805A7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C2BA7-3E99-4776-5FA6-09C02C5D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C2E5-153F-4FBC-BFB6-C9E2CF23DA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7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E94A-BB19-62C4-8D61-4623C48B3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57FF1-B3EB-B11E-5587-A676EAE01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D2E92-E633-0465-7E4A-CF1EA4D85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0F3F6-C598-844B-0E18-C8F54AAF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76C4-F2E1-433C-924E-9585CF135953}" type="datetimeFigureOut">
              <a:rPr lang="en-SG" smtClean="0"/>
              <a:t>21/2/2024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C6EB4-383B-C860-1EDF-580FDF12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5F885-BE97-19D1-F26D-21D5D6B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C2E5-153F-4FBC-BFB6-C9E2CF23DA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716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6A470-A449-24ED-129D-1AFF9666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79C8A-37AF-8F66-AB1F-099EE9502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D74B8-42FC-72C5-1E25-F6F8622CB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20765-48CD-8A37-FFB5-3DB5DB81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76C4-F2E1-433C-924E-9585CF135953}" type="datetimeFigureOut">
              <a:rPr lang="en-SG" smtClean="0"/>
              <a:t>21/2/2024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7C43C-11AC-5831-F5D1-2AF0E14A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DC0F6-CE54-B69E-7614-B277DD07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C2E5-153F-4FBC-BFB6-C9E2CF23DA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030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AFC3A4-F4B3-58D4-8AF5-7C8D72F42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02A38-AF4B-A778-FD88-7F1CEE473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6A617-B873-F884-84FD-92F09DEEC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E76C4-F2E1-433C-924E-9585CF135953}" type="datetimeFigureOut">
              <a:rPr lang="en-SG" smtClean="0"/>
              <a:t>21/2/2024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76B0C-7AE0-29E7-9DEA-CAB930EFD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86397-5B04-7503-9BE1-7C51A9664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FC2E5-153F-4FBC-BFB6-C9E2CF23DA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903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quickstarts.snowflake.com/guide/build_a_data_app_with_snowflake/#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0358-84E6-C12C-888E-79BACA0D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Test Setup – WO Assist (Singleton)</a:t>
            </a:r>
          </a:p>
        </p:txBody>
      </p:sp>
      <p:pic>
        <p:nvPicPr>
          <p:cNvPr id="1026" name="Picture 2" descr="Postman - YouTube">
            <a:extLst>
              <a:ext uri="{FF2B5EF4-FFF2-40B4-BE49-F238E27FC236}">
                <a16:creationId xmlns:a16="http://schemas.microsoft.com/office/drawing/2014/main" id="{B7F01F60-6D87-B9D8-2AF9-EBCBFE5961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237" y="2878931"/>
            <a:ext cx="827723" cy="82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1B5006-D195-1BB5-17A3-8C232BBD5EB5}"/>
              </a:ext>
            </a:extLst>
          </p:cNvPr>
          <p:cNvSpPr/>
          <p:nvPr/>
        </p:nvSpPr>
        <p:spPr>
          <a:xfrm>
            <a:off x="3261360" y="2878931"/>
            <a:ext cx="1158240" cy="8277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Python </a:t>
            </a:r>
          </a:p>
          <a:p>
            <a:pPr algn="ctr"/>
            <a:r>
              <a:rPr lang="en-SG" dirty="0"/>
              <a:t>API</a:t>
            </a:r>
          </a:p>
        </p:txBody>
      </p:sp>
      <p:pic>
        <p:nvPicPr>
          <p:cNvPr id="1028" name="Picture 4" descr="Snowflake #4 – AccuCut">
            <a:extLst>
              <a:ext uri="{FF2B5EF4-FFF2-40B4-BE49-F238E27FC236}">
                <a16:creationId xmlns:a16="http://schemas.microsoft.com/office/drawing/2014/main" id="{1485089C-0670-6903-ECBC-8363581AC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120" y="2630010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159CF1-BEA7-E0ED-E09B-3A86C8363BB3}"/>
              </a:ext>
            </a:extLst>
          </p:cNvPr>
          <p:cNvCxnSpPr>
            <a:stCxn id="1026" idx="3"/>
            <a:endCxn id="4" idx="1"/>
          </p:cNvCxnSpPr>
          <p:nvPr/>
        </p:nvCxnSpPr>
        <p:spPr>
          <a:xfrm>
            <a:off x="2092960" y="3292793"/>
            <a:ext cx="116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E6C3FF-F548-C8AC-31D0-58966AD222A7}"/>
              </a:ext>
            </a:extLst>
          </p:cNvPr>
          <p:cNvCxnSpPr>
            <a:stCxn id="4" idx="3"/>
            <a:endCxn id="1028" idx="1"/>
          </p:cNvCxnSpPr>
          <p:nvPr/>
        </p:nvCxnSpPr>
        <p:spPr>
          <a:xfrm flipV="1">
            <a:off x="4419600" y="3292792"/>
            <a:ext cx="12395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486D4C-A5FA-E258-F9A1-2CC0E12DEA45}"/>
              </a:ext>
            </a:extLst>
          </p:cNvPr>
          <p:cNvSpPr txBox="1"/>
          <p:nvPr/>
        </p:nvSpPr>
        <p:spPr>
          <a:xfrm>
            <a:off x="4419600" y="3292791"/>
            <a:ext cx="1483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Singleton connector</a:t>
            </a:r>
          </a:p>
        </p:txBody>
      </p:sp>
    </p:spTree>
    <p:extLst>
      <p:ext uri="{BB962C8B-B14F-4D97-AF65-F5344CB8AC3E}">
        <p14:creationId xmlns:p14="http://schemas.microsoft.com/office/powerpoint/2010/main" val="338710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9EA9F-7C50-A94D-E425-08D10E3D4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6530-1918-241E-4B99-41145E1D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Test Setup – WO Assist (recreate)</a:t>
            </a:r>
          </a:p>
        </p:txBody>
      </p:sp>
      <p:pic>
        <p:nvPicPr>
          <p:cNvPr id="1026" name="Picture 2" descr="Postman - YouTube">
            <a:extLst>
              <a:ext uri="{FF2B5EF4-FFF2-40B4-BE49-F238E27FC236}">
                <a16:creationId xmlns:a16="http://schemas.microsoft.com/office/drawing/2014/main" id="{8D8A3881-871D-C5C0-C471-014F1FEFC6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237" y="2878931"/>
            <a:ext cx="827723" cy="82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C10F6C-123E-4B6C-CAA7-D520301F3F60}"/>
              </a:ext>
            </a:extLst>
          </p:cNvPr>
          <p:cNvSpPr/>
          <p:nvPr/>
        </p:nvSpPr>
        <p:spPr>
          <a:xfrm>
            <a:off x="3261360" y="2878931"/>
            <a:ext cx="1158240" cy="8277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Python </a:t>
            </a:r>
          </a:p>
          <a:p>
            <a:pPr algn="ctr"/>
            <a:r>
              <a:rPr lang="en-SG" dirty="0"/>
              <a:t>API</a:t>
            </a:r>
          </a:p>
        </p:txBody>
      </p:sp>
      <p:pic>
        <p:nvPicPr>
          <p:cNvPr id="1028" name="Picture 4" descr="Snowflake #4 – AccuCut">
            <a:extLst>
              <a:ext uri="{FF2B5EF4-FFF2-40B4-BE49-F238E27FC236}">
                <a16:creationId xmlns:a16="http://schemas.microsoft.com/office/drawing/2014/main" id="{81CA7C19-9B84-9A9C-E07F-A9AB11AE1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120" y="2630010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CCC347-BF7E-A5E5-D040-FF33D2190C58}"/>
              </a:ext>
            </a:extLst>
          </p:cNvPr>
          <p:cNvCxnSpPr>
            <a:stCxn id="1026" idx="3"/>
            <a:endCxn id="4" idx="1"/>
          </p:cNvCxnSpPr>
          <p:nvPr/>
        </p:nvCxnSpPr>
        <p:spPr>
          <a:xfrm>
            <a:off x="2092960" y="3292793"/>
            <a:ext cx="116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87AA49-F00D-F36D-4007-9A23599A08C1}"/>
              </a:ext>
            </a:extLst>
          </p:cNvPr>
          <p:cNvCxnSpPr>
            <a:stCxn id="4" idx="3"/>
            <a:endCxn id="1028" idx="1"/>
          </p:cNvCxnSpPr>
          <p:nvPr/>
        </p:nvCxnSpPr>
        <p:spPr>
          <a:xfrm flipV="1">
            <a:off x="4419600" y="3292792"/>
            <a:ext cx="12395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C9ABE1-F11E-0E12-0FBA-F145D1DCDBC5}"/>
              </a:ext>
            </a:extLst>
          </p:cNvPr>
          <p:cNvSpPr txBox="1"/>
          <p:nvPr/>
        </p:nvSpPr>
        <p:spPr>
          <a:xfrm>
            <a:off x="4419600" y="3292791"/>
            <a:ext cx="148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Connector will be recreated &gt; 10mins</a:t>
            </a:r>
          </a:p>
        </p:txBody>
      </p:sp>
    </p:spTree>
    <p:extLst>
      <p:ext uri="{BB962C8B-B14F-4D97-AF65-F5344CB8AC3E}">
        <p14:creationId xmlns:p14="http://schemas.microsoft.com/office/powerpoint/2010/main" val="162457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D21E5-BFC3-C0AD-2517-99D52EE1D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802B0-A204-E013-532F-62B05654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Test Setup – </a:t>
            </a:r>
            <a:r>
              <a:rPr lang="en-SG"/>
              <a:t>With Assist {Every 120s}</a:t>
            </a:r>
            <a:endParaRPr lang="en-SG" dirty="0"/>
          </a:p>
        </p:txBody>
      </p:sp>
      <p:pic>
        <p:nvPicPr>
          <p:cNvPr id="1026" name="Picture 2" descr="Postman - YouTube">
            <a:extLst>
              <a:ext uri="{FF2B5EF4-FFF2-40B4-BE49-F238E27FC236}">
                <a16:creationId xmlns:a16="http://schemas.microsoft.com/office/drawing/2014/main" id="{E98B3F8E-B643-F7E9-1B95-E72494B5F2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237" y="2878931"/>
            <a:ext cx="827723" cy="82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0EBFC7-6168-FF0B-943A-987815D584EA}"/>
              </a:ext>
            </a:extLst>
          </p:cNvPr>
          <p:cNvSpPr/>
          <p:nvPr/>
        </p:nvSpPr>
        <p:spPr>
          <a:xfrm>
            <a:off x="3261360" y="2878931"/>
            <a:ext cx="1158240" cy="8277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Python </a:t>
            </a:r>
          </a:p>
          <a:p>
            <a:pPr algn="ctr"/>
            <a:r>
              <a:rPr lang="en-SG" dirty="0"/>
              <a:t>API</a:t>
            </a:r>
          </a:p>
        </p:txBody>
      </p:sp>
      <p:pic>
        <p:nvPicPr>
          <p:cNvPr id="1028" name="Picture 4" descr="Snowflake #4 – AccuCut">
            <a:extLst>
              <a:ext uri="{FF2B5EF4-FFF2-40B4-BE49-F238E27FC236}">
                <a16:creationId xmlns:a16="http://schemas.microsoft.com/office/drawing/2014/main" id="{DAB6D5C9-76E9-0DDB-2D3D-8021085B8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120" y="2630010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ECF8C3-FEBE-920D-2B98-246D51F9443E}"/>
              </a:ext>
            </a:extLst>
          </p:cNvPr>
          <p:cNvCxnSpPr>
            <a:stCxn id="1026" idx="3"/>
            <a:endCxn id="4" idx="1"/>
          </p:cNvCxnSpPr>
          <p:nvPr/>
        </p:nvCxnSpPr>
        <p:spPr>
          <a:xfrm>
            <a:off x="2092960" y="3292793"/>
            <a:ext cx="116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9A3DCF-DF3A-95A6-2D88-99CCCFAD5424}"/>
              </a:ext>
            </a:extLst>
          </p:cNvPr>
          <p:cNvCxnSpPr>
            <a:stCxn id="4" idx="3"/>
            <a:endCxn id="1028" idx="1"/>
          </p:cNvCxnSpPr>
          <p:nvPr/>
        </p:nvCxnSpPr>
        <p:spPr>
          <a:xfrm flipV="1">
            <a:off x="4419600" y="3292792"/>
            <a:ext cx="12395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920A05-7A86-72BB-8670-627245112D48}"/>
              </a:ext>
            </a:extLst>
          </p:cNvPr>
          <p:cNvSpPr txBox="1"/>
          <p:nvPr/>
        </p:nvSpPr>
        <p:spPr>
          <a:xfrm>
            <a:off x="4419600" y="3292791"/>
            <a:ext cx="1483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Singleton Connector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3A99F92-BC8E-714C-A7B8-88F7EA437D47}"/>
              </a:ext>
            </a:extLst>
          </p:cNvPr>
          <p:cNvSpPr/>
          <p:nvPr/>
        </p:nvSpPr>
        <p:spPr>
          <a:xfrm>
            <a:off x="3261360" y="4277360"/>
            <a:ext cx="1229360" cy="8277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Connect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D5198A0-16D2-D31E-20E8-C32D3AF547B3}"/>
              </a:ext>
            </a:extLst>
          </p:cNvPr>
          <p:cNvCxnSpPr>
            <a:stCxn id="3" idx="3"/>
            <a:endCxn id="1028" idx="2"/>
          </p:cNvCxnSpPr>
          <p:nvPr/>
        </p:nvCxnSpPr>
        <p:spPr>
          <a:xfrm flipV="1">
            <a:off x="4490720" y="3955573"/>
            <a:ext cx="1831182" cy="7356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694DF7-C77A-22B0-2063-97F5084CC31F}"/>
              </a:ext>
            </a:extLst>
          </p:cNvPr>
          <p:cNvSpPr txBox="1"/>
          <p:nvPr/>
        </p:nvSpPr>
        <p:spPr>
          <a:xfrm>
            <a:off x="4533742" y="4355682"/>
            <a:ext cx="1831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Triggers </a:t>
            </a:r>
            <a:r>
              <a:rPr lang="en-SG" sz="1100"/>
              <a:t>every 2mins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99479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23A8A-CC52-D736-E055-3F9A61A53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5004-76C3-2A81-3255-64D19A99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Test Setup – WO Assist 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280662-AFD9-EA8B-29C5-91C3B06EFE29}"/>
              </a:ext>
            </a:extLst>
          </p:cNvPr>
          <p:cNvSpPr/>
          <p:nvPr/>
        </p:nvSpPr>
        <p:spPr>
          <a:xfrm>
            <a:off x="3261360" y="2878931"/>
            <a:ext cx="1158240" cy="8277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Dot Net</a:t>
            </a:r>
          </a:p>
        </p:txBody>
      </p:sp>
      <p:pic>
        <p:nvPicPr>
          <p:cNvPr id="1028" name="Picture 4" descr="Snowflake #4 – AccuCut">
            <a:extLst>
              <a:ext uri="{FF2B5EF4-FFF2-40B4-BE49-F238E27FC236}">
                <a16:creationId xmlns:a16="http://schemas.microsoft.com/office/drawing/2014/main" id="{B2B502B4-08AF-2517-DD7F-6548D07AF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120" y="2630010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0C05D5-C618-560E-6C63-9EAE958152BC}"/>
              </a:ext>
            </a:extLst>
          </p:cNvPr>
          <p:cNvCxnSpPr>
            <a:stCxn id="4" idx="3"/>
            <a:endCxn id="1028" idx="1"/>
          </p:cNvCxnSpPr>
          <p:nvPr/>
        </p:nvCxnSpPr>
        <p:spPr>
          <a:xfrm flipV="1">
            <a:off x="4419600" y="3292792"/>
            <a:ext cx="12395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9770BF-E9F9-3766-17AF-D4235599C48B}"/>
              </a:ext>
            </a:extLst>
          </p:cNvPr>
          <p:cNvSpPr txBox="1"/>
          <p:nvPr/>
        </p:nvSpPr>
        <p:spPr>
          <a:xfrm>
            <a:off x="4419600" y="2937343"/>
            <a:ext cx="1831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Triggers every 10mins</a:t>
            </a:r>
          </a:p>
        </p:txBody>
      </p:sp>
    </p:spTree>
    <p:extLst>
      <p:ext uri="{BB962C8B-B14F-4D97-AF65-F5344CB8AC3E}">
        <p14:creationId xmlns:p14="http://schemas.microsoft.com/office/powerpoint/2010/main" val="337619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9A7E1-A7BB-0112-6B67-B057B9E8B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0132F-C81C-D2FB-D127-747B1E70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Test Setup – With Assist  {Every 120s}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F914B1-4D25-ACD0-A724-F48FD2B2FFFC}"/>
              </a:ext>
            </a:extLst>
          </p:cNvPr>
          <p:cNvSpPr/>
          <p:nvPr/>
        </p:nvSpPr>
        <p:spPr>
          <a:xfrm>
            <a:off x="3261360" y="2878931"/>
            <a:ext cx="1158240" cy="8277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Dot Net</a:t>
            </a:r>
          </a:p>
        </p:txBody>
      </p:sp>
      <p:pic>
        <p:nvPicPr>
          <p:cNvPr id="1028" name="Picture 4" descr="Snowflake #4 – AccuCut">
            <a:extLst>
              <a:ext uri="{FF2B5EF4-FFF2-40B4-BE49-F238E27FC236}">
                <a16:creationId xmlns:a16="http://schemas.microsoft.com/office/drawing/2014/main" id="{FA2038B3-E9B3-A3F5-753C-9996D4D0C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120" y="2630010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5B8DAB-9648-3B80-BACD-390261202942}"/>
              </a:ext>
            </a:extLst>
          </p:cNvPr>
          <p:cNvCxnSpPr>
            <a:stCxn id="4" idx="3"/>
            <a:endCxn id="1028" idx="1"/>
          </p:cNvCxnSpPr>
          <p:nvPr/>
        </p:nvCxnSpPr>
        <p:spPr>
          <a:xfrm flipV="1">
            <a:off x="4419600" y="3292792"/>
            <a:ext cx="12395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564C50B-4726-D446-1150-FDA3D8DFFD45}"/>
              </a:ext>
            </a:extLst>
          </p:cNvPr>
          <p:cNvSpPr/>
          <p:nvPr/>
        </p:nvSpPr>
        <p:spPr>
          <a:xfrm>
            <a:off x="3261360" y="4277360"/>
            <a:ext cx="1229360" cy="8277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/>
              <a:t>Python</a:t>
            </a:r>
            <a:endParaRPr lang="en-SG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2E519AE-1536-3F95-04AA-3874E0DA4A6A}"/>
              </a:ext>
            </a:extLst>
          </p:cNvPr>
          <p:cNvCxnSpPr>
            <a:stCxn id="3" idx="3"/>
            <a:endCxn id="1028" idx="2"/>
          </p:cNvCxnSpPr>
          <p:nvPr/>
        </p:nvCxnSpPr>
        <p:spPr>
          <a:xfrm flipV="1">
            <a:off x="4490720" y="3955573"/>
            <a:ext cx="1831182" cy="7356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3860D0-FA10-71E3-DB63-26B516B5243E}"/>
              </a:ext>
            </a:extLst>
          </p:cNvPr>
          <p:cNvSpPr txBox="1"/>
          <p:nvPr/>
        </p:nvSpPr>
        <p:spPr>
          <a:xfrm>
            <a:off x="4533742" y="4355682"/>
            <a:ext cx="1831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Triggers every 2mins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46A56B-38F2-00CE-B8C9-DCE72A93EC03}"/>
              </a:ext>
            </a:extLst>
          </p:cNvPr>
          <p:cNvSpPr txBox="1"/>
          <p:nvPr/>
        </p:nvSpPr>
        <p:spPr>
          <a:xfrm>
            <a:off x="4419600" y="2937343"/>
            <a:ext cx="1831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Triggers every 10mins</a:t>
            </a:r>
          </a:p>
        </p:txBody>
      </p:sp>
    </p:spTree>
    <p:extLst>
      <p:ext uri="{BB962C8B-B14F-4D97-AF65-F5344CB8AC3E}">
        <p14:creationId xmlns:p14="http://schemas.microsoft.com/office/powerpoint/2010/main" val="390742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150EF52-8701-5A3D-D0A6-D72DE7E6EFFE}"/>
              </a:ext>
            </a:extLst>
          </p:cNvPr>
          <p:cNvSpPr/>
          <p:nvPr/>
        </p:nvSpPr>
        <p:spPr>
          <a:xfrm>
            <a:off x="7863840" y="0"/>
            <a:ext cx="432816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F9248-11B4-7855-70F1-79CB1BFAE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240" y="212725"/>
            <a:ext cx="3566160" cy="1325563"/>
          </a:xfrm>
        </p:spPr>
        <p:txBody>
          <a:bodyPr/>
          <a:lstStyle/>
          <a:p>
            <a:r>
              <a:rPr lang="en-SG" dirty="0"/>
              <a:t>OLTP vs OLAP</a:t>
            </a:r>
          </a:p>
        </p:txBody>
      </p:sp>
      <p:pic>
        <p:nvPicPr>
          <p:cNvPr id="11" name="Picture 10" descr="A table of information on a computer&#10;&#10;Description automatically generated with medium confidence">
            <a:extLst>
              <a:ext uri="{FF2B5EF4-FFF2-40B4-BE49-F238E27FC236}">
                <a16:creationId xmlns:a16="http://schemas.microsoft.com/office/drawing/2014/main" id="{372DD627-9A5C-54FA-CE35-24D1984C4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080" y="0"/>
            <a:ext cx="4181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6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9F06AF-8D05-C558-802A-F1257BBDE217}"/>
              </a:ext>
            </a:extLst>
          </p:cNvPr>
          <p:cNvSpPr/>
          <p:nvPr/>
        </p:nvSpPr>
        <p:spPr>
          <a:xfrm>
            <a:off x="7863840" y="0"/>
            <a:ext cx="432816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22222-940D-D3CF-1CFA-36E76DF5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200" y="233045"/>
            <a:ext cx="3784600" cy="1325563"/>
          </a:xfrm>
        </p:spPr>
        <p:txBody>
          <a:bodyPr/>
          <a:lstStyle/>
          <a:p>
            <a:r>
              <a:rPr lang="en-SG" dirty="0"/>
              <a:t>Recommended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A3ECE-396F-4810-3931-BDD65C7B5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2960" y="1825625"/>
            <a:ext cx="291084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Build a Data App with Snowflake</a:t>
            </a:r>
            <a:endParaRPr lang="en-SG" dirty="0"/>
          </a:p>
        </p:txBody>
      </p:sp>
      <p:pic>
        <p:nvPicPr>
          <p:cNvPr id="5" name="Picture 4" descr="Snowflake #4 – AccuCut">
            <a:extLst>
              <a:ext uri="{FF2B5EF4-FFF2-40B4-BE49-F238E27FC236}">
                <a16:creationId xmlns:a16="http://schemas.microsoft.com/office/drawing/2014/main" id="{A1DAA772-C0B9-9A91-7C1B-4F932A240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520" y="2741771"/>
            <a:ext cx="1046480" cy="104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EFFC6B-72D3-E594-17EA-EA90C986D572}"/>
              </a:ext>
            </a:extLst>
          </p:cNvPr>
          <p:cNvSpPr/>
          <p:nvPr/>
        </p:nvSpPr>
        <p:spPr>
          <a:xfrm>
            <a:off x="3281680" y="2889091"/>
            <a:ext cx="1259840" cy="7518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Middleware</a:t>
            </a:r>
          </a:p>
        </p:txBody>
      </p:sp>
      <p:pic>
        <p:nvPicPr>
          <p:cNvPr id="10" name="Picture 2" descr="Postman - YouTube">
            <a:extLst>
              <a:ext uri="{FF2B5EF4-FFF2-40B4-BE49-F238E27FC236}">
                <a16:creationId xmlns:a16="http://schemas.microsoft.com/office/drawing/2014/main" id="{9C93F8C4-B9E9-4807-4C3B-D7AA9EB82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35" y="2843635"/>
            <a:ext cx="827723" cy="82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4CB75C-1588-37E1-EFF9-2A525AA50F80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1673458" y="3257497"/>
            <a:ext cx="1608222" cy="75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troducing Redis Cache Cluster Support">
            <a:extLst>
              <a:ext uri="{FF2B5EF4-FFF2-40B4-BE49-F238E27FC236}">
                <a16:creationId xmlns:a16="http://schemas.microsoft.com/office/drawing/2014/main" id="{00FBB9B4-0983-074F-76C4-82C70B098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232" y="1737360"/>
            <a:ext cx="874736" cy="75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A7DD4F-8090-6667-8E01-4669ED295BB3}"/>
              </a:ext>
            </a:extLst>
          </p:cNvPr>
          <p:cNvCxnSpPr>
            <a:stCxn id="6" idx="0"/>
            <a:endCxn id="1026" idx="2"/>
          </p:cNvCxnSpPr>
          <p:nvPr/>
        </p:nvCxnSpPr>
        <p:spPr>
          <a:xfrm flipV="1">
            <a:off x="3911600" y="2489199"/>
            <a:ext cx="0" cy="399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3CEFD38-1697-DBD6-5E05-EE4E8FE6A36A}"/>
              </a:ext>
            </a:extLst>
          </p:cNvPr>
          <p:cNvSpPr txBox="1"/>
          <p:nvPr/>
        </p:nvSpPr>
        <p:spPr>
          <a:xfrm>
            <a:off x="3576320" y="1416962"/>
            <a:ext cx="77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Cache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AA0EAC-4F09-CCE7-B2C4-1ABFEC4188E0}"/>
              </a:ext>
            </a:extLst>
          </p:cNvPr>
          <p:cNvSpPr txBox="1"/>
          <p:nvPr/>
        </p:nvSpPr>
        <p:spPr>
          <a:xfrm>
            <a:off x="834434" y="2557105"/>
            <a:ext cx="112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FE App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6743D4-10B7-E6F0-6E66-9C4A0F872CEB}"/>
              </a:ext>
            </a:extLst>
          </p:cNvPr>
          <p:cNvCxnSpPr/>
          <p:nvPr/>
        </p:nvCxnSpPr>
        <p:spPr>
          <a:xfrm>
            <a:off x="4428067" y="2294467"/>
            <a:ext cx="812800" cy="556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0E01E2-4F35-643E-E7E6-BFC140F1373C}"/>
              </a:ext>
            </a:extLst>
          </p:cNvPr>
          <p:cNvSpPr txBox="1"/>
          <p:nvPr/>
        </p:nvSpPr>
        <p:spPr>
          <a:xfrm>
            <a:off x="4348969" y="2350174"/>
            <a:ext cx="81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Auto Sync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2C841B-5C64-2A59-0A79-5E629861D8FF}"/>
              </a:ext>
            </a:extLst>
          </p:cNvPr>
          <p:cNvSpPr txBox="1"/>
          <p:nvPr/>
        </p:nvSpPr>
        <p:spPr>
          <a:xfrm>
            <a:off x="1745313" y="2988012"/>
            <a:ext cx="1485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Result from Cache</a:t>
            </a:r>
          </a:p>
        </p:txBody>
      </p:sp>
    </p:spTree>
    <p:extLst>
      <p:ext uri="{BB962C8B-B14F-4D97-AF65-F5344CB8AC3E}">
        <p14:creationId xmlns:p14="http://schemas.microsoft.com/office/powerpoint/2010/main" val="272625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CD9E-8936-8175-4D2C-B0D996D6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Setup Python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02A6C-6232-8B9F-B919-58D8B0722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python –m </a:t>
            </a:r>
            <a:r>
              <a:rPr lang="en-SG" dirty="0" err="1"/>
              <a:t>venv</a:t>
            </a:r>
            <a:r>
              <a:rPr lang="en-SG" dirty="0"/>
              <a:t> snowflake</a:t>
            </a:r>
          </a:p>
          <a:p>
            <a:r>
              <a:rPr lang="en-SG" dirty="0"/>
              <a:t>cd snowflake/Scripts</a:t>
            </a:r>
          </a:p>
          <a:p>
            <a:r>
              <a:rPr lang="en-SG" dirty="0"/>
              <a:t>activate</a:t>
            </a:r>
          </a:p>
          <a:p>
            <a:r>
              <a:rPr lang="en-SG" dirty="0"/>
              <a:t>Go to project folder</a:t>
            </a:r>
          </a:p>
          <a:p>
            <a:r>
              <a:rPr lang="en-SG" dirty="0"/>
              <a:t>pip install –r requirements.txt</a:t>
            </a:r>
          </a:p>
          <a:p>
            <a:r>
              <a:rPr lang="en-SG" b="0" dirty="0" err="1">
                <a:effectLst/>
                <a:latin typeface="Consolas" panose="020B0609020204030204" pitchFamily="49" charset="0"/>
              </a:rPr>
              <a:t>uvicorn</a:t>
            </a:r>
            <a:r>
              <a:rPr lang="en-SG" b="0" dirty="0"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effectLst/>
                <a:latin typeface="Consolas" panose="020B0609020204030204" pitchFamily="49" charset="0"/>
              </a:rPr>
              <a:t>main:app</a:t>
            </a:r>
            <a:r>
              <a:rPr lang="en-SG" b="0" dirty="0">
                <a:effectLst/>
                <a:latin typeface="Consolas" panose="020B0609020204030204" pitchFamily="49" charset="0"/>
              </a:rPr>
              <a:t> --reload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9524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7D0E-16AA-2489-8447-4310A5D8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Curl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91F6E-901A-217D-A740-7766C4CA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SG" b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curl localhost:8000/</a:t>
            </a:r>
            <a:endParaRPr lang="en-SG" b="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SG" b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curl localhost:8000/ping</a:t>
            </a:r>
            <a:endParaRPr lang="en-SG" b="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SG" b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curl localhost:8000/</a:t>
            </a:r>
            <a:r>
              <a:rPr lang="en-SG" b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getTotalNLA</a:t>
            </a:r>
            <a:endParaRPr lang="en-SG" b="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SG" b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curl localhost:8000/</a:t>
            </a:r>
            <a:r>
              <a:rPr lang="en-SG" b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getLeaseExpiry</a:t>
            </a:r>
            <a:endParaRPr lang="en-SG" b="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SG" b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curl localhost:8000/</a:t>
            </a:r>
            <a:r>
              <a:rPr lang="en-SG" b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getPortfolioCommitedOccupancy</a:t>
            </a:r>
            <a:endParaRPr lang="en-SG" b="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SG" b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curl localhost:8000/</a:t>
            </a:r>
            <a:r>
              <a:rPr lang="en-SG" b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getAveEffectiveGrossRent</a:t>
            </a:r>
            <a:endParaRPr lang="en-SG" b="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SG" b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curl localhost:8000/</a:t>
            </a:r>
            <a:r>
              <a:rPr lang="en-SG" b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getTenantMix</a:t>
            </a:r>
            <a:endParaRPr lang="en-SG" b="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SG" b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curl localhost:8000/</a:t>
            </a:r>
            <a:r>
              <a:rPr lang="en-SG" b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getWale</a:t>
            </a:r>
            <a:endParaRPr lang="en-SG" b="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SG" b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curl localhost:8000/</a:t>
            </a:r>
            <a:r>
              <a:rPr lang="en-SG" b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getRentalReversion</a:t>
            </a:r>
            <a:endParaRPr lang="en-SG" b="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r>
              <a:rPr lang="en-SG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SG" b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curl localhost:8000/getTop10Tenants</a:t>
            </a:r>
            <a:endParaRPr lang="en-SG" b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0094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195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Test Setup – WO Assist (Singleton)</vt:lpstr>
      <vt:lpstr>Test Setup – WO Assist (recreate)</vt:lpstr>
      <vt:lpstr>Test Setup – With Assist {Every 120s}</vt:lpstr>
      <vt:lpstr>Test Setup – WO Assist 2</vt:lpstr>
      <vt:lpstr>Test Setup – With Assist  {Every 120s}</vt:lpstr>
      <vt:lpstr>OLTP vs OLAP</vt:lpstr>
      <vt:lpstr>Recommended Architecture</vt:lpstr>
      <vt:lpstr>Setup Python Environment</vt:lpstr>
      <vt:lpstr>Curl Scripts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Setup</dc:title>
  <dc:creator>See Eric</dc:creator>
  <cp:lastModifiedBy>See Eric</cp:lastModifiedBy>
  <cp:revision>31</cp:revision>
  <dcterms:created xsi:type="dcterms:W3CDTF">2024-02-16T02:24:38Z</dcterms:created>
  <dcterms:modified xsi:type="dcterms:W3CDTF">2024-02-21T01:15:45Z</dcterms:modified>
</cp:coreProperties>
</file>