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6" r:id="rId7"/>
    <p:sldId id="279" r:id="rId8"/>
    <p:sldId id="281" r:id="rId9"/>
    <p:sldId id="264" r:id="rId10"/>
    <p:sldId id="270" r:id="rId11"/>
    <p:sldId id="261" r:id="rId12"/>
    <p:sldId id="282" r:id="rId13"/>
    <p:sldId id="272" r:id="rId14"/>
    <p:sldId id="273" r:id="rId15"/>
    <p:sldId id="274" r:id="rId16"/>
    <p:sldId id="275" r:id="rId17"/>
    <p:sldId id="28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DDB6E-4FAE-4B4F-8A54-AC43AA51E80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E6551A-7569-46FF-AAD1-56262B53BC14}">
      <dgm:prSet phldrT="[Text]"/>
      <dgm:spPr/>
      <dgm:t>
        <a:bodyPr/>
        <a:lstStyle/>
        <a:p>
          <a:endParaRPr lang="en-US" dirty="0"/>
        </a:p>
      </dgm:t>
    </dgm:pt>
    <dgm:pt modelId="{0E51F1D1-97B1-4583-BB37-38971E537F52}" type="parTrans" cxnId="{FA8038BA-EFDC-4CDD-BBC6-D69E40ECCD17}">
      <dgm:prSet/>
      <dgm:spPr/>
      <dgm:t>
        <a:bodyPr/>
        <a:lstStyle/>
        <a:p>
          <a:endParaRPr lang="en-US"/>
        </a:p>
      </dgm:t>
    </dgm:pt>
    <dgm:pt modelId="{51F1B2CB-E86E-4E1B-9972-12FB2505B617}" type="sibTrans" cxnId="{FA8038BA-EFDC-4CDD-BBC6-D69E40ECCD17}">
      <dgm:prSet/>
      <dgm:spPr/>
      <dgm:t>
        <a:bodyPr/>
        <a:lstStyle/>
        <a:p>
          <a:endParaRPr lang="en-US"/>
        </a:p>
      </dgm:t>
    </dgm:pt>
    <dgm:pt modelId="{2CBE0A5D-63FB-4987-B623-FC68FC7243EF}" type="pres">
      <dgm:prSet presAssocID="{69ADDB6E-4FAE-4B4F-8A54-AC43AA51E805}" presName="Name0" presStyleCnt="0">
        <dgm:presLayoutVars>
          <dgm:dir/>
          <dgm:animLvl val="lvl"/>
          <dgm:resizeHandles val="exact"/>
        </dgm:presLayoutVars>
      </dgm:prSet>
      <dgm:spPr/>
    </dgm:pt>
    <dgm:pt modelId="{74383E38-8092-4B1A-AEC6-067315D266DD}" type="pres">
      <dgm:prSet presAssocID="{69ADDB6E-4FAE-4B4F-8A54-AC43AA51E805}" presName="dummy" presStyleCnt="0"/>
      <dgm:spPr/>
    </dgm:pt>
    <dgm:pt modelId="{CA234BE7-023C-4671-8648-4CF48C094169}" type="pres">
      <dgm:prSet presAssocID="{69ADDB6E-4FAE-4B4F-8A54-AC43AA51E805}" presName="linH" presStyleCnt="0"/>
      <dgm:spPr/>
    </dgm:pt>
    <dgm:pt modelId="{FE343401-60DE-4114-AD3E-91023B00F6B4}" type="pres">
      <dgm:prSet presAssocID="{69ADDB6E-4FAE-4B4F-8A54-AC43AA51E805}" presName="padding1" presStyleCnt="0"/>
      <dgm:spPr/>
    </dgm:pt>
    <dgm:pt modelId="{D2BAF243-97E3-4372-9BCE-FC120E40FBD6}" type="pres">
      <dgm:prSet presAssocID="{93E6551A-7569-46FF-AAD1-56262B53BC14}" presName="linV" presStyleCnt="0"/>
      <dgm:spPr/>
    </dgm:pt>
    <dgm:pt modelId="{F78C769F-50D8-430D-A788-C079E3D9C81B}" type="pres">
      <dgm:prSet presAssocID="{93E6551A-7569-46FF-AAD1-56262B53BC14}" presName="spVertical1" presStyleCnt="0"/>
      <dgm:spPr/>
    </dgm:pt>
    <dgm:pt modelId="{461CE5B4-D426-4851-B99D-C48963BAB04F}" type="pres">
      <dgm:prSet presAssocID="{93E6551A-7569-46FF-AAD1-56262B53BC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AE0D71C-CF9F-429A-8008-71492A06B1EB}" type="pres">
      <dgm:prSet presAssocID="{93E6551A-7569-46FF-AAD1-56262B53BC14}" presName="spVertical2" presStyleCnt="0"/>
      <dgm:spPr/>
    </dgm:pt>
    <dgm:pt modelId="{A8C57342-C46A-4CFB-94EC-557A58537C25}" type="pres">
      <dgm:prSet presAssocID="{93E6551A-7569-46FF-AAD1-56262B53BC14}" presName="spVertical3" presStyleCnt="0"/>
      <dgm:spPr/>
    </dgm:pt>
    <dgm:pt modelId="{1FC0F2EB-5615-4D50-BCE3-61652BD931F3}" type="pres">
      <dgm:prSet presAssocID="{69ADDB6E-4FAE-4B4F-8A54-AC43AA51E805}" presName="padding2" presStyleCnt="0"/>
      <dgm:spPr/>
    </dgm:pt>
    <dgm:pt modelId="{C12D8F84-34F2-4F19-897D-82EC892CB23A}" type="pres">
      <dgm:prSet presAssocID="{69ADDB6E-4FAE-4B4F-8A54-AC43AA51E805}" presName="negArrow" presStyleCnt="0"/>
      <dgm:spPr/>
    </dgm:pt>
    <dgm:pt modelId="{E295D17A-5F38-4706-A750-5B699A18C747}" type="pres">
      <dgm:prSet presAssocID="{69ADDB6E-4FAE-4B4F-8A54-AC43AA51E805}" presName="backgroundArrow" presStyleLbl="node1" presStyleIdx="0" presStyleCnt="1" custLinFactX="25057" custLinFactY="43450" custLinFactNeighborX="100000" custLinFactNeighborY="100000"/>
      <dgm:spPr/>
    </dgm:pt>
  </dgm:ptLst>
  <dgm:cxnLst>
    <dgm:cxn modelId="{FA8038BA-EFDC-4CDD-BBC6-D69E40ECCD17}" srcId="{69ADDB6E-4FAE-4B4F-8A54-AC43AA51E805}" destId="{93E6551A-7569-46FF-AAD1-56262B53BC14}" srcOrd="0" destOrd="0" parTransId="{0E51F1D1-97B1-4583-BB37-38971E537F52}" sibTransId="{51F1B2CB-E86E-4E1B-9972-12FB2505B617}"/>
    <dgm:cxn modelId="{BC9D13BD-D7F8-49EF-838C-5A08D0534791}" type="presOf" srcId="{69ADDB6E-4FAE-4B4F-8A54-AC43AA51E805}" destId="{2CBE0A5D-63FB-4987-B623-FC68FC7243EF}" srcOrd="0" destOrd="0" presId="urn:microsoft.com/office/officeart/2005/8/layout/hProcess3"/>
    <dgm:cxn modelId="{EF648DE8-83B4-4D94-83B9-37327DBD0435}" type="presOf" srcId="{93E6551A-7569-46FF-AAD1-56262B53BC14}" destId="{461CE5B4-D426-4851-B99D-C48963BAB04F}" srcOrd="0" destOrd="0" presId="urn:microsoft.com/office/officeart/2005/8/layout/hProcess3"/>
    <dgm:cxn modelId="{97EA3BD3-7AEB-42BE-BF1C-7C9C44DB2AED}" type="presParOf" srcId="{2CBE0A5D-63FB-4987-B623-FC68FC7243EF}" destId="{74383E38-8092-4B1A-AEC6-067315D266DD}" srcOrd="0" destOrd="0" presId="urn:microsoft.com/office/officeart/2005/8/layout/hProcess3"/>
    <dgm:cxn modelId="{00CD8529-E56B-4EE4-9371-142A03006DEC}" type="presParOf" srcId="{2CBE0A5D-63FB-4987-B623-FC68FC7243EF}" destId="{CA234BE7-023C-4671-8648-4CF48C094169}" srcOrd="1" destOrd="0" presId="urn:microsoft.com/office/officeart/2005/8/layout/hProcess3"/>
    <dgm:cxn modelId="{197C45B6-A164-4482-9D62-D80B6DB8604A}" type="presParOf" srcId="{CA234BE7-023C-4671-8648-4CF48C094169}" destId="{FE343401-60DE-4114-AD3E-91023B00F6B4}" srcOrd="0" destOrd="0" presId="urn:microsoft.com/office/officeart/2005/8/layout/hProcess3"/>
    <dgm:cxn modelId="{74089334-FCB3-4D75-AF03-A6342A5F6651}" type="presParOf" srcId="{CA234BE7-023C-4671-8648-4CF48C094169}" destId="{D2BAF243-97E3-4372-9BCE-FC120E40FBD6}" srcOrd="1" destOrd="0" presId="urn:microsoft.com/office/officeart/2005/8/layout/hProcess3"/>
    <dgm:cxn modelId="{0E337EE7-A5A9-4EAB-880A-022571552136}" type="presParOf" srcId="{D2BAF243-97E3-4372-9BCE-FC120E40FBD6}" destId="{F78C769F-50D8-430D-A788-C079E3D9C81B}" srcOrd="0" destOrd="0" presId="urn:microsoft.com/office/officeart/2005/8/layout/hProcess3"/>
    <dgm:cxn modelId="{ECF942D7-3FC8-4AFA-92D8-DE534F98F1FF}" type="presParOf" srcId="{D2BAF243-97E3-4372-9BCE-FC120E40FBD6}" destId="{461CE5B4-D426-4851-B99D-C48963BAB04F}" srcOrd="1" destOrd="0" presId="urn:microsoft.com/office/officeart/2005/8/layout/hProcess3"/>
    <dgm:cxn modelId="{7676F5C8-C28A-4EDA-A0F5-D549B4225BCF}" type="presParOf" srcId="{D2BAF243-97E3-4372-9BCE-FC120E40FBD6}" destId="{2AE0D71C-CF9F-429A-8008-71492A06B1EB}" srcOrd="2" destOrd="0" presId="urn:microsoft.com/office/officeart/2005/8/layout/hProcess3"/>
    <dgm:cxn modelId="{94CE2FCF-9BBE-449B-A962-A1EFD381473B}" type="presParOf" srcId="{D2BAF243-97E3-4372-9BCE-FC120E40FBD6}" destId="{A8C57342-C46A-4CFB-94EC-557A58537C25}" srcOrd="3" destOrd="0" presId="urn:microsoft.com/office/officeart/2005/8/layout/hProcess3"/>
    <dgm:cxn modelId="{BB41E063-720A-4C7D-AF99-A9CEADB23DB1}" type="presParOf" srcId="{CA234BE7-023C-4671-8648-4CF48C094169}" destId="{1FC0F2EB-5615-4D50-BCE3-61652BD931F3}" srcOrd="2" destOrd="0" presId="urn:microsoft.com/office/officeart/2005/8/layout/hProcess3"/>
    <dgm:cxn modelId="{C5156781-FA70-46FE-A08C-381A6971A647}" type="presParOf" srcId="{CA234BE7-023C-4671-8648-4CF48C094169}" destId="{C12D8F84-34F2-4F19-897D-82EC892CB23A}" srcOrd="3" destOrd="0" presId="urn:microsoft.com/office/officeart/2005/8/layout/hProcess3"/>
    <dgm:cxn modelId="{966DC100-41B4-42B7-85C2-413FEFF3628B}" type="presParOf" srcId="{CA234BE7-023C-4671-8648-4CF48C094169}" destId="{E295D17A-5F38-4706-A750-5B699A18C74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5D17A-5F38-4706-A750-5B699A18C747}">
      <dsp:nvSpPr>
        <dsp:cNvPr id="0" name=""/>
        <dsp:cNvSpPr/>
      </dsp:nvSpPr>
      <dsp:spPr>
        <a:xfrm>
          <a:off x="0" y="11209"/>
          <a:ext cx="1302552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E5B4-D426-4851-B99D-C48963BAB04F}">
      <dsp:nvSpPr>
        <dsp:cNvPr id="0" name=""/>
        <dsp:cNvSpPr/>
      </dsp:nvSpPr>
      <dsp:spPr>
        <a:xfrm>
          <a:off x="105069" y="239604"/>
          <a:ext cx="106722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05069" y="239604"/>
        <a:ext cx="1067227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Rising Rates and housing Impact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30-year mtg rate and 15-year mtg rate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886D3B-41B0-02CD-EDFE-985B5F3FC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"/>
          <a:stretch/>
        </p:blipFill>
        <p:spPr>
          <a:xfrm>
            <a:off x="838200" y="1675189"/>
            <a:ext cx="10515601" cy="40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65D5712-A432-8C4F-9972-CA0BFCD8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7" y="1678600"/>
            <a:ext cx="5392667" cy="36474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40D9D89-A5F7-2417-BF1A-C678E88F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7" y="1678600"/>
            <a:ext cx="5342854" cy="3647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E70E6D-C99C-69EA-5D73-8A7DAD13341F}"/>
              </a:ext>
            </a:extLst>
          </p:cNvPr>
          <p:cNvSpPr txBox="1"/>
          <p:nvPr/>
        </p:nvSpPr>
        <p:spPr>
          <a:xfrm>
            <a:off x="2952750" y="5326037"/>
            <a:ext cx="94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R-value  0.73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8C74D-4022-9BDC-F017-2CCD7C18B92B}"/>
              </a:ext>
            </a:extLst>
          </p:cNvPr>
          <p:cNvSpPr txBox="1"/>
          <p:nvPr/>
        </p:nvSpPr>
        <p:spPr>
          <a:xfrm>
            <a:off x="8610952" y="5326037"/>
            <a:ext cx="16240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R-value  0.69</a:t>
            </a:r>
          </a:p>
        </p:txBody>
      </p:sp>
    </p:spTree>
    <p:extLst>
      <p:ext uri="{BB962C8B-B14F-4D97-AF65-F5344CB8AC3E}">
        <p14:creationId xmlns:p14="http://schemas.microsoft.com/office/powerpoint/2010/main" val="218741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568B8FE-691D-A8EB-BD3B-2F2B9B3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trend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BE83A4-C638-C559-D4C7-029656B1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"/>
          <a:stretch/>
        </p:blipFill>
        <p:spPr>
          <a:xfrm>
            <a:off x="3108124" y="1351469"/>
            <a:ext cx="5975752" cy="5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2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638E1D0-DA73-0BEC-A76F-A1400FDF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correlation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D3E30C0-DECF-D1DA-7399-9D676EB4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15" y="1247163"/>
            <a:ext cx="5450585" cy="5058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8F912E-236A-0BEE-B9B0-BBD91FBB6B81}"/>
              </a:ext>
            </a:extLst>
          </p:cNvPr>
          <p:cNvSpPr txBox="1"/>
          <p:nvPr/>
        </p:nvSpPr>
        <p:spPr>
          <a:xfrm>
            <a:off x="5829300" y="6305876"/>
            <a:ext cx="94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R-value  0.76</a:t>
            </a:r>
          </a:p>
        </p:txBody>
      </p:sp>
    </p:spTree>
    <p:extLst>
      <p:ext uri="{BB962C8B-B14F-4D97-AF65-F5344CB8AC3E}">
        <p14:creationId xmlns:p14="http://schemas.microsoft.com/office/powerpoint/2010/main" val="88357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median sale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764512-21C2-96EF-C170-66266C778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"/>
          <a:stretch/>
        </p:blipFill>
        <p:spPr>
          <a:xfrm>
            <a:off x="555115" y="1321523"/>
            <a:ext cx="5121785" cy="4389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E529D-9B2D-36D1-04B9-60E3CC93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95" y="1321524"/>
            <a:ext cx="2994042" cy="526025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502CFD-9554-C197-55C4-436F05A2A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656697"/>
              </p:ext>
            </p:extLst>
          </p:nvPr>
        </p:nvGraphicFramePr>
        <p:xfrm>
          <a:off x="6136071" y="3042517"/>
          <a:ext cx="1302552" cy="947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179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365" y="2850530"/>
            <a:ext cx="5111750" cy="3080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Raising Fed Rates are causing Mortgage Rates to go up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seeing trends in Median Price, Inventory, Price Cuts, Days on Market with sufficient statistical correlation to support our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Fed rate increases are cooling down the Austin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414270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670" y="687398"/>
            <a:ext cx="433066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50711-7FE7-6D89-7734-1A0ACEB8AA1F}"/>
              </a:ext>
            </a:extLst>
          </p:cNvPr>
          <p:cNvSpPr txBox="1"/>
          <p:nvPr/>
        </p:nvSpPr>
        <p:spPr>
          <a:xfrm>
            <a:off x="962316" y="2336393"/>
            <a:ext cx="8577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Austin,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Known as a hot real estate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Fed set lending rates to near 0%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~4 trillion US Dollars printed in reaction to Covid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3E895-A9DF-CC3F-A57F-925228A8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35" y="2323673"/>
            <a:ext cx="4585290" cy="29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4452265" cy="866423"/>
          </a:xfrm>
        </p:spPr>
        <p:txBody>
          <a:bodyPr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075" y="1888505"/>
            <a:ext cx="6572249" cy="4321795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Fed rate increases in 2022 are cooling down the Austin real estate market.</a:t>
            </a:r>
          </a:p>
          <a:p>
            <a:endParaRPr lang="en-US" sz="2800" dirty="0">
              <a:latin typeface="-apple-system"/>
            </a:endParaRPr>
          </a:p>
          <a:p>
            <a:r>
              <a:rPr lang="en-US" dirty="0"/>
              <a:t>Trend saw rising housing prices in local markets during 2020 and 2021 with down trends occurring in 2022</a:t>
            </a:r>
          </a:p>
          <a:p>
            <a:endParaRPr lang="en-US" dirty="0"/>
          </a:p>
          <a:p>
            <a:r>
              <a:rPr lang="en-US" dirty="0"/>
              <a:t>Impacts we focused on included housing sale prices, inventory, and whether homes are being sold above or below listing price.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Geographic focus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2B185-A527-5BAC-3A9E-D3765EEE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002923"/>
            <a:ext cx="83915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699" y="2689819"/>
            <a:ext cx="6070601" cy="1204912"/>
          </a:xfrm>
        </p:spPr>
        <p:txBody>
          <a:bodyPr>
            <a:normAutofit/>
          </a:bodyPr>
          <a:lstStyle/>
          <a:p>
            <a:r>
              <a:rPr lang="en-US" sz="4400" dirty="0"/>
              <a:t>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14527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2">
            <a:extLst>
              <a:ext uri="{FF2B5EF4-FFF2-40B4-BE49-F238E27FC236}">
                <a16:creationId xmlns:a16="http://schemas.microsoft.com/office/drawing/2014/main" id="{07BF29D6-57A8-B152-2D21-A0AE019F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Trending median sale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DE04A4-1B53-3378-4C14-0BD5E817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t="6578"/>
          <a:stretch/>
        </p:blipFill>
        <p:spPr>
          <a:xfrm>
            <a:off x="974109" y="1849132"/>
            <a:ext cx="10243782" cy="42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of homes sold above list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05C58A5-E609-7984-B362-A2F583496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" t="1681"/>
          <a:stretch/>
        </p:blipFill>
        <p:spPr>
          <a:xfrm>
            <a:off x="987815" y="1738796"/>
            <a:ext cx="10216370" cy="45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ADB66AD3-A507-9B7E-3707-729FD55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sold above listing price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803CEE9-5499-0AAE-C50A-F71533642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" b="-1"/>
          <a:stretch/>
        </p:blipFill>
        <p:spPr>
          <a:xfrm>
            <a:off x="838200" y="1661541"/>
            <a:ext cx="10342989" cy="4476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0DB842-7C85-7EB7-4AFE-90D0BA2132D7}"/>
              </a:ext>
            </a:extLst>
          </p:cNvPr>
          <p:cNvSpPr txBox="1"/>
          <p:nvPr/>
        </p:nvSpPr>
        <p:spPr>
          <a:xfrm>
            <a:off x="5727700" y="6138234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R-value  -0.52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699" y="2666670"/>
            <a:ext cx="6070601" cy="120491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Fed &amp; Mortgage Rates</a:t>
            </a:r>
          </a:p>
        </p:txBody>
      </p:sp>
    </p:spTree>
    <p:extLst>
      <p:ext uri="{BB962C8B-B14F-4D97-AF65-F5344CB8AC3E}">
        <p14:creationId xmlns:p14="http://schemas.microsoft.com/office/powerpoint/2010/main" val="286397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212</Words>
  <Application>Microsoft Macintosh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Tenorite</vt:lpstr>
      <vt:lpstr>Office Theme</vt:lpstr>
      <vt:lpstr>Rising Rates and housing Impact</vt:lpstr>
      <vt:lpstr>Introduction</vt:lpstr>
      <vt:lpstr>Hypothesis</vt:lpstr>
      <vt:lpstr>Geographic focus</vt:lpstr>
      <vt:lpstr>Real estate metrics</vt:lpstr>
      <vt:lpstr>Trending median sale price</vt:lpstr>
      <vt:lpstr>Days on market vs. % of homes sold above list price</vt:lpstr>
      <vt:lpstr>Days on market vs. % sold above listing price</vt:lpstr>
      <vt:lpstr>Fed &amp; Mortgage Rates</vt:lpstr>
      <vt:lpstr>Fed rate vs. 30-year mtg rate and 15-year mtg rate</vt:lpstr>
      <vt:lpstr>PowerPoint Presentation</vt:lpstr>
      <vt:lpstr>Inventory vs. fed rates trend</vt:lpstr>
      <vt:lpstr>Inventory vs. fed rates correlation</vt:lpstr>
      <vt:lpstr>Fed rate vs. median sale price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2023-05-13T22:15:12Z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