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o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11" Type="http://schemas.openxmlformats.org/officeDocument/2006/relationships/slide" Target="slides/slide6.xml"/><Relationship Id="rId22" Type="http://schemas.openxmlformats.org/officeDocument/2006/relationships/font" Target="fonts/Lora-boldItalic.fntdata"/><Relationship Id="rId10" Type="http://schemas.openxmlformats.org/officeDocument/2006/relationships/slide" Target="slides/slide5.xml"/><Relationship Id="rId21" Type="http://schemas.openxmlformats.org/officeDocument/2006/relationships/font" Target="fonts/Lor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or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da5327fd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da5327f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dc70973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dc70973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dc7097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dc7097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dc70973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dc70973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da5327fd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da5327f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da5327f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da5327f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dc709731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dc709731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dc709731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dc709731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c70973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dc70973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a5327f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da5327f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da5327f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da5327f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da5327f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da5327f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NVIDIA/DALI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remltools.readme.io/docs" TargetMode="External"/><Relationship Id="rId4" Type="http://schemas.openxmlformats.org/officeDocument/2006/relationships/hyperlink" Target="https://pytorch.org/mobile/ios/" TargetMode="External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ytorch.org/blog/introduction-to-quantization-on-pytorch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ytorch.org/tutorials/intermediate/pruning_tutorial.htm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744575"/>
            <a:ext cx="85206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Lora"/>
                <a:ea typeface="Lora"/>
                <a:cs typeface="Lora"/>
                <a:sym typeface="Lora"/>
              </a:rPr>
              <a:t>Speeding Up Neural Networks</a:t>
            </a:r>
            <a:endParaRPr sz="3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Lora"/>
                <a:ea typeface="Lora"/>
                <a:cs typeface="Lora"/>
                <a:sym typeface="Lora"/>
              </a:rPr>
              <a:t>Neural Architecture Search</a:t>
            </a:r>
            <a:endParaRPr sz="3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9750"/>
            <a:ext cx="8839203" cy="2557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Lora"/>
                <a:ea typeface="Lora"/>
                <a:cs typeface="Lora"/>
                <a:sym typeface="Lora"/>
              </a:rPr>
              <a:t>But actually...</a:t>
            </a:r>
            <a:endParaRPr sz="3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452450" y="1104900"/>
            <a:ext cx="8729100" cy="3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>
                <a:latin typeface="Lora"/>
                <a:ea typeface="Lora"/>
                <a:cs typeface="Lora"/>
                <a:sym typeface="Lora"/>
              </a:rPr>
              <a:t>Profile you model by parts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>
                <a:latin typeface="Lora"/>
                <a:ea typeface="Lora"/>
                <a:cs typeface="Lora"/>
                <a:sym typeface="Lora"/>
              </a:rPr>
              <a:t>Write custom kernels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>
                <a:latin typeface="Lora"/>
                <a:ea typeface="Lora"/>
                <a:cs typeface="Lora"/>
                <a:sym typeface="Lora"/>
              </a:rPr>
              <a:t>Check I/O bottleneck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>
                <a:latin typeface="Lora"/>
                <a:ea typeface="Lora"/>
                <a:cs typeface="Lora"/>
                <a:sym typeface="Lora"/>
              </a:rPr>
              <a:t>Precache / load on device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DALI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Lora"/>
                <a:ea typeface="Lora"/>
                <a:cs typeface="Lora"/>
                <a:sym typeface="Lora"/>
              </a:rPr>
              <a:t>How to deploy model on iOS?</a:t>
            </a:r>
            <a:endParaRPr sz="3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52450" y="1104900"/>
            <a:ext cx="80772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CoreML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4"/>
              </a:rPr>
              <a:t>PyTorch Mobile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9875" y="1104900"/>
            <a:ext cx="3338001" cy="22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Lora"/>
                <a:ea typeface="Lora"/>
                <a:cs typeface="Lora"/>
                <a:sym typeface="Lora"/>
              </a:rPr>
              <a:t>How to optimize inference?</a:t>
            </a:r>
            <a:endParaRPr sz="3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52450" y="1104900"/>
            <a:ext cx="80772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>
                <a:latin typeface="Lora"/>
                <a:ea typeface="Lora"/>
                <a:cs typeface="Lora"/>
                <a:sym typeface="Lora"/>
              </a:rPr>
              <a:t>TensorRT (GPU)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</a:pPr>
            <a:r>
              <a:rPr lang="ru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Mixed Precision Inference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○"/>
            </a:pPr>
            <a:r>
              <a:rPr lang="ru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Layer Fusion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○"/>
            </a:pPr>
            <a:r>
              <a:rPr lang="ru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Batching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○"/>
            </a:pPr>
            <a:r>
              <a:rPr lang="ru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Optimization for specific hardware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>
                <a:latin typeface="Lora"/>
                <a:ea typeface="Lora"/>
                <a:cs typeface="Lora"/>
                <a:sym typeface="Lora"/>
              </a:rPr>
              <a:t>OpenVINO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325" y="1546550"/>
            <a:ext cx="9048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Lora"/>
                <a:ea typeface="Lora"/>
                <a:cs typeface="Lora"/>
                <a:sym typeface="Lora"/>
              </a:rPr>
              <a:t>Tensor Decomposition</a:t>
            </a:r>
            <a:endParaRPr sz="3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38" y="2265956"/>
            <a:ext cx="6756166" cy="266690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52450" y="1104900"/>
            <a:ext cx="82266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>
                <a:latin typeface="Lora"/>
                <a:ea typeface="Lora"/>
                <a:cs typeface="Lora"/>
                <a:sym typeface="Lora"/>
              </a:rPr>
              <a:t>Conv</a:t>
            </a:r>
            <a:r>
              <a:rPr lang="ru" sz="2000">
                <a:latin typeface="Lora"/>
                <a:ea typeface="Lora"/>
                <a:cs typeface="Lora"/>
                <a:sym typeface="Lora"/>
              </a:rPr>
              <a:t> is defined by its four-dimensional weight array W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>
                <a:latin typeface="Lora"/>
                <a:ea typeface="Lora"/>
                <a:cs typeface="Lora"/>
                <a:sym typeface="Lora"/>
              </a:rPr>
              <a:t>Idea is to decompose into a product of low-</a:t>
            </a:r>
            <a:r>
              <a:rPr lang="ru" sz="2000">
                <a:latin typeface="Lora"/>
                <a:ea typeface="Lora"/>
                <a:cs typeface="Lora"/>
                <a:sym typeface="Lora"/>
              </a:rPr>
              <a:t>dimensional</a:t>
            </a:r>
            <a:r>
              <a:rPr lang="ru" sz="2000">
                <a:latin typeface="Lora"/>
                <a:ea typeface="Lora"/>
                <a:cs typeface="Lora"/>
                <a:sym typeface="Lora"/>
              </a:rPr>
              <a:t> tensors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Lora"/>
                <a:ea typeface="Lora"/>
                <a:cs typeface="Lora"/>
                <a:sym typeface="Lora"/>
              </a:rPr>
              <a:t>Quantization</a:t>
            </a:r>
            <a:endParaRPr sz="3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650" y="1084150"/>
            <a:ext cx="4730651" cy="183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150" y="3085024"/>
            <a:ext cx="4377658" cy="19152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52450" y="1104900"/>
            <a:ext cx="35766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ru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witch to low-precision arithmetic 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292929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Symmetric</a:t>
            </a:r>
            <a:r>
              <a:rPr b="1" lang="ru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" sz="3000">
                <a:latin typeface="Lora"/>
                <a:ea typeface="Lora"/>
                <a:cs typeface="Lora"/>
                <a:sym typeface="Lora"/>
              </a:rPr>
              <a:t>Quantization</a:t>
            </a:r>
            <a:endParaRPr sz="3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900" y="1179325"/>
            <a:ext cx="7282199" cy="15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725" y="3024300"/>
            <a:ext cx="2358550" cy="7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275" y="3859750"/>
            <a:ext cx="5347451" cy="7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292929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Asymmetric</a:t>
            </a:r>
            <a:r>
              <a:rPr b="1" lang="ru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" sz="3000">
                <a:latin typeface="Lora"/>
                <a:ea typeface="Lora"/>
                <a:cs typeface="Lora"/>
                <a:sym typeface="Lora"/>
              </a:rPr>
              <a:t>Quantization</a:t>
            </a:r>
            <a:endParaRPr sz="3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075" y="1142525"/>
            <a:ext cx="4567849" cy="242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925" y="3540325"/>
            <a:ext cx="4567851" cy="59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162" y="4152870"/>
            <a:ext cx="4093674" cy="9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Lora"/>
                <a:ea typeface="Lora"/>
                <a:cs typeface="Lora"/>
                <a:sym typeface="Lora"/>
              </a:rPr>
              <a:t>Quantization in PyTorch</a:t>
            </a:r>
            <a:endParaRPr sz="3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52450" y="1104900"/>
            <a:ext cx="8729100" cy="22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Lora"/>
              <a:buChar char="●"/>
            </a:pPr>
            <a:r>
              <a:rPr lang="ru" sz="1500">
                <a:solidFill>
                  <a:srgbClr val="26262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Dynamic quantization </a:t>
            </a:r>
            <a:br>
              <a:rPr lang="ru" sz="1500">
                <a:solidFill>
                  <a:srgbClr val="26262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ru" sz="1500">
                <a:solidFill>
                  <a:srgbClr val="26262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weights quantized with activations read/stored in floating point and quantized for compute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Lora"/>
              <a:buChar char="●"/>
            </a:pPr>
            <a:r>
              <a:rPr lang="ru" sz="1500">
                <a:solidFill>
                  <a:srgbClr val="26262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Static quantization</a:t>
            </a:r>
            <a:br>
              <a:rPr lang="ru" sz="1500">
                <a:solidFill>
                  <a:srgbClr val="26262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ru" sz="1500">
                <a:solidFill>
                  <a:srgbClr val="26262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weights quantized, activations quantized, calibration required post training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Lora"/>
              <a:buChar char="●"/>
            </a:pPr>
            <a:r>
              <a:rPr lang="ru" sz="1500">
                <a:solidFill>
                  <a:srgbClr val="26262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Quantization aware training</a:t>
            </a:r>
            <a:br>
              <a:rPr lang="ru" sz="1500">
                <a:solidFill>
                  <a:srgbClr val="26262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ru" sz="1500">
                <a:solidFill>
                  <a:srgbClr val="262626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weights quantized, activations quantized, quantization numerics modeled during training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Lora"/>
              <a:buChar char="●"/>
            </a:pPr>
            <a:r>
              <a:rPr lang="ru" sz="1500" u="sng">
                <a:solidFill>
                  <a:schemeClr val="hlink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  <a:hlinkClick r:id="rId3"/>
              </a:rPr>
              <a:t>PyTorch Quantization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Lora"/>
                <a:ea typeface="Lora"/>
                <a:cs typeface="Lora"/>
                <a:sym typeface="Lora"/>
              </a:rPr>
              <a:t>Pruning</a:t>
            </a:r>
            <a:endParaRPr sz="3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52450" y="1104900"/>
            <a:ext cx="8729100" cy="3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>
                <a:latin typeface="Lora"/>
                <a:ea typeface="Lora"/>
                <a:cs typeface="Lora"/>
                <a:sym typeface="Lora"/>
              </a:rPr>
              <a:t>Weights with small magnitudes do not contribute much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>
                <a:latin typeface="Lora"/>
                <a:ea typeface="Lora"/>
                <a:cs typeface="Lora"/>
                <a:sym typeface="Lora"/>
              </a:rPr>
              <a:t>Trimming weights by threshold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>
                <a:latin typeface="Lora"/>
                <a:ea typeface="Lora"/>
                <a:cs typeface="Lora"/>
                <a:sym typeface="Lora"/>
              </a:rPr>
              <a:t> 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>
                <a:latin typeface="Lora"/>
                <a:ea typeface="Lora"/>
                <a:cs typeface="Lora"/>
                <a:sym typeface="Lora"/>
              </a:rPr>
              <a:t> 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>
                <a:latin typeface="Lora"/>
                <a:ea typeface="Lora"/>
                <a:cs typeface="Lora"/>
                <a:sym typeface="Lora"/>
              </a:rPr>
              <a:t>Different scheme for changing the threshold and zeroing weights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ru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PyTorch Pruning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000" y="2282550"/>
            <a:ext cx="3657277" cy="6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000" y="2970401"/>
            <a:ext cx="3288726" cy="5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Lora"/>
                <a:ea typeface="Lora"/>
                <a:cs typeface="Lora"/>
                <a:sym typeface="Lora"/>
              </a:rPr>
              <a:t>Distillation</a:t>
            </a:r>
            <a:endParaRPr sz="3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517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Lora"/>
                <a:ea typeface="Lora"/>
                <a:cs typeface="Lora"/>
                <a:sym typeface="Lora"/>
              </a:rPr>
              <a:t>Architecture Design</a:t>
            </a:r>
            <a:endParaRPr sz="3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8625"/>
            <a:ext cx="8839198" cy="317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