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F7D22D-ED77-4CA1-A00D-6DF9D2BBC2DF}">
  <a:tblStyle styleId="{C6F7D22D-ED77-4CA1-A00D-6DF9D2BBC2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579F44-EBC7-430D-B157-F0156DC9EC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8ac23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8ac23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38ac2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38ac2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38ac2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38ac2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0f2036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0f2036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'T1138P6000315'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'время простоя насоса с прошлого выключения'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'DLONGT1205P2300000'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'Средняя скорость изменения давления на выходе в Нед, МПа/час'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'T1138P2600012'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'Ток фазы A двигателя, А'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0f2036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0f2036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T1138P600050 - Коэффициент мощности (cos fi)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T1138P6000096 - время работы насоса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T1013P500399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объем наработки за сутки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68210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68210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68210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68210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682104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682104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682104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682104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7682104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7682104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38ac2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38ac2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38ac2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538ac2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38ac23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38ac23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38ac2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538ac2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68210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68210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38ac2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38ac2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ac2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ac2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39a3ac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39a3ac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8ac2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8ac2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38ac2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38ac2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38ac2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38ac2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paper/time-series-is-a-special-sequence-forecasting" TargetMode="External"/><Relationship Id="rId4" Type="http://schemas.openxmlformats.org/officeDocument/2006/relationships/hyperlink" Target="https://paperswithcode.com/paper/long-term-series-forecasting-with-query" TargetMode="External"/><Relationship Id="rId5" Type="http://schemas.openxmlformats.org/officeDocument/2006/relationships/hyperlink" Target="https://paperswithcode.com/paper/informer-beyond-efficient-transformer-for" TargetMode="External"/><Relationship Id="rId6" Type="http://schemas.openxmlformats.org/officeDocument/2006/relationships/hyperlink" Target="https://paperswithcode.com/paper/long-term-series-forecasting-with-que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1" Type="http://schemas.openxmlformats.org/officeDocument/2006/relationships/image" Target="../media/image19.png"/><Relationship Id="rId10" Type="http://schemas.openxmlformats.org/officeDocument/2006/relationships/image" Target="../media/image23.png"/><Relationship Id="rId12" Type="http://schemas.openxmlformats.org/officeDocument/2006/relationships/image" Target="../media/image20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регрессии для многокомпонентных временных рядов для детектирования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метрики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33940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2"/>
          <p:cNvGraphicFramePr/>
          <p:nvPr/>
        </p:nvGraphicFramePr>
        <p:xfrm>
          <a:off x="3857825" y="117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{C6F7D22D-ED77-4CA1-A00D-6DF9D2BBC2DF}</a:tableStyleId>
              </a:tblPr>
              <a:tblGrid>
                <a:gridCol w="1339250"/>
                <a:gridCol w="1217200"/>
                <a:gridCol w="1199800"/>
                <a:gridCol w="1031900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SMAPE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</a:t>
                      </a:r>
                      <a:r>
                        <a:rPr b="1" baseline="30000" lang="ru" sz="1100"/>
                        <a:t>2</a:t>
                      </a:r>
                      <a:endParaRPr b="1" baseline="30000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TCN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</a:t>
                      </a:r>
                      <a:r>
                        <a:rPr b="1" lang="ru"/>
                        <a:t>04443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0,01243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0,97863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0,07002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0,02558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N-Beats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0,17577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0,08316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0,81066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LAMA AutoML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1,52328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0,05426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Time Fusion 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1,55919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0,03595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0,89242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примеры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1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950"/>
            <a:ext cx="8273198" cy="2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4750"/>
            <a:ext cx="8839199" cy="21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анализа TFT - 1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675"/>
            <a:ext cx="2850356" cy="196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200"/>
            <a:ext cx="4212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2665075" y="1519300"/>
            <a:ext cx="2850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ремя простоя насоса с прошлого выключения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Средняя скорость изменения давления Нед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Ток фазы A двигателя, А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10925" y="3208175"/>
            <a:ext cx="29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Средний уровень активации внимания по времени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анализа TFT - 2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9" l="0" r="0" t="29"/>
          <a:stretch/>
        </p:blipFill>
        <p:spPr>
          <a:xfrm>
            <a:off x="4572000" y="1170200"/>
            <a:ext cx="4214138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200"/>
            <a:ext cx="4032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3 из 4 моделей показали качество лучше </a:t>
            </a:r>
            <a:r>
              <a:rPr lang="ru"/>
              <a:t>AutoML (</a:t>
            </a:r>
            <a:r>
              <a:rPr lang="ru"/>
              <a:t>4,4% SMAPE, до 1,5% на лучшем ряде)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Time fusion transformer модель на данных этой работы имела тенденцию к переобучению - план в дальнейшем снижать число параметров модели и более жестко регуляризировать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Возможность вывода attention</a:t>
            </a:r>
            <a:r>
              <a:rPr lang="ru"/>
              <a:t> для моделей трансформеров позволяет гибко анализировать и интерпретировать результаты модели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TCN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Transformer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N-Beats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Time Fusion Transformers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666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Построить прогноз производительности нефтяного центробежного насоса с </a:t>
            </a:r>
            <a:r>
              <a:rPr lang="ru" sz="4200"/>
              <a:t>SOTA алгоритмами и сравнить их качество.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Catch22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983750" y="1229875"/>
            <a:ext cx="48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3 насосе все модели работают хуже, чем в среднем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7 - все кроме TCN работают хуже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78948" cy="367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35"/>
          <p:cNvGraphicFramePr/>
          <p:nvPr/>
        </p:nvGraphicFramePr>
        <p:xfrm>
          <a:off x="3983750" y="22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{70579F44-EBC7-430D-B157-F0156DC9EC5D}</a:tableStyleId>
              </a:tblPr>
              <a:tblGrid>
                <a:gridCol w="2165775"/>
                <a:gridCol w="588775"/>
                <a:gridCol w="588825"/>
                <a:gridCol w="559700"/>
                <a:gridCol w="5830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Trans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TCN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N-Beats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TFT</a:t>
                      </a:r>
                      <a:endParaRPr b="1" sz="750"/>
                    </a:p>
                  </a:txBody>
                  <a:tcPr marT="38100" marB="38100" marR="76200" marL="76200" anchor="ctr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0.015071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0.199686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0.010161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0.111029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DN_HistogramMode_10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0.012908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0.194820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0.008116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0.111845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CO_f1ecac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0.120809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0.685683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0.088088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0.047290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CO_HistogramAMI_even_2_5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0.034984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0.327320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0.016642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0.123993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SB_TransitionMatrix_3ac_sumdiagcov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0.146661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0.615027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CO_Embed2_Dist_tau_d_expfit_meandiff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0.107719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0.627726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0.077979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0.025494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35"/>
          <p:cNvSpPr txBox="1"/>
          <p:nvPr/>
        </p:nvSpPr>
        <p:spPr>
          <a:xfrm>
            <a:off x="3989550" y="3931525"/>
            <a:ext cx="305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Roboto"/>
                <a:ea typeface="Roboto"/>
                <a:cs typeface="Roboto"/>
                <a:sym typeface="Roboto"/>
              </a:rPr>
              <a:t>p-value ttest для значений компонент эмбеддинга Catch22 в хорошо и плохо предсказываемых группах насосов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CompEngine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678948" cy="36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50" y="410000"/>
            <a:ext cx="3507774" cy="3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4" y="410000"/>
            <a:ext cx="1649201" cy="29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619550" y="410000"/>
            <a:ext cx="821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- остатки прогнозов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375"/>
            <a:ext cx="6876326" cy="399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временные ряды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лучшие подходы и к чему их применяют?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лучшие практики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229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моделей: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Papers with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Бенчмарк ETTh2 (720) - часовые данные за 2 года, 30 дней прогноз, данные по температуре трансформатора от 7 зависимых переменных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2905175" y="1229975"/>
            <a:ext cx="5927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модели сейчас: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SCINet</a:t>
            </a:r>
            <a:r>
              <a:rPr lang="ru"/>
              <a:t> 2021 (развитие TCN)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Работает как сверточная сеть для временного ряда, но добавлены дополнительные слои смешения между свертками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ru"/>
              <a:t> 2021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Матрица внимание строится большего размера, разреженной и детерминировано 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Informer</a:t>
            </a:r>
            <a:r>
              <a:rPr lang="ru"/>
              <a:t> 2020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Модификация механизма внимания в сторону ускорения + расширения внимание с прореживанием (как в TCN) + декодер генеративного типа, стоящий прогноз большей длины за 1 шаг, а не итеративно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ru"/>
              <a:t> 2017-2019 (трансформеры в оригинальном виде)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грубо - энкодер-декодер + внутреннее внимание. Как машинный перевод, только регрессия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использовано в работе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42603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месяца по 17 насосам, 16 ковариатам, разрешение 5 минут, прогноз на 1 шаг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обучение и валидация - разделенные по времени выборки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целевая переменная и зависимые: 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Базовый подход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</a:t>
            </a:r>
            <a:r>
              <a:rPr lang="ru"/>
              <a:t>одель LAMA - AutoML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Входящие в STOA / или их предшественники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Time fusion transformers (эволюция трансформеров)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TCN (сверточные нейронные сети)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Transformers (энкодер-декодер с self-attention)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N-Beats (нейронные сети с сезонностью)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3280850"/>
            <a:ext cx="2100575" cy="1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3280850"/>
            <a:ext cx="2420125" cy="18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признаков и целевой переменной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444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Время с момента включения и выключения насоса в секундах;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Средние показатели за неделю, сутки и час: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з</a:t>
            </a:r>
            <a:r>
              <a:rPr lang="ru"/>
              <a:t>агрузки</a:t>
            </a:r>
            <a:r>
              <a:rPr lang="ru"/>
              <a:t> двигателя в %/час;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тока в моторе насоса А/час;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давления на выходе из скважины МПа/час;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Давление в коллекторе установки МПа;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Загрузка двигателя в %;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Ток в моторе насоса в 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Коэффициент мощности;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Целевая - Средняя скорость изменения давления на приеме насоса в СУТ, МПа/час;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100" y="3905675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0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9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100" y="2081336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250" y="2096935"/>
            <a:ext cx="1346400" cy="8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900" y="2087810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0350" y="2992472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7250" y="2992472"/>
            <a:ext cx="1346400" cy="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3900" y="2992475"/>
            <a:ext cx="1346400" cy="8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10350" y="1176863"/>
            <a:ext cx="1346400" cy="89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975"/>
            <a:ext cx="39999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Менее</a:t>
            </a:r>
            <a:r>
              <a:rPr lang="ru"/>
              <a:t> 140 000 наблюдений - модель Temporal Fusion Transformers переобучилась, не удалось решить.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Время обучения ~ 20 часов на Colab Pro+ NVIDIA Tesla V100 -&gt; проблемы с перебором гиперпараметров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Подготовка данных и написание загрузчика - часть наблюдений синхронные по времени -&gt; настройка последовательного обучения модели на каждом из насосов в рамках батчей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Выбор окна для моделей - по ACF -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Для TFT подбор оптимального LR не помог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465725"/>
            <a:ext cx="3969300" cy="2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