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B1AA2D-C1E6-46CE-B786-9897B2C660E1}">
  <a:tblStyle styleId="{A6B1AA2D-C1E6-46CE-B786-9897B2C660E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13E1892-5E88-4966-8B0D-E11AE76998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38ac23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538ac23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38ac236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538ac236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38ac236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538ac236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538ac23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538ac23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38ac236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538ac236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5e06faf4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5e06faf4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5e06faf4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5e06faf4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38ac236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38ac23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38ac23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38ac23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38ac23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38ac23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Target - Средняя скорость изменения давления на приеме насоса в ЧАС, МПа/час",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e06faf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e06faf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Target - Средняя скорость изменения давления на приеме насоса в ЧАС, МПа/час",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538ac236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538ac23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38ac236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38ac23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538ac236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538ac236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538ac236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538ac23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perswithcode.com/paper/time-series-is-a-special-sequence-forecasting" TargetMode="External"/><Relationship Id="rId4" Type="http://schemas.openxmlformats.org/officeDocument/2006/relationships/hyperlink" Target="https://paperswithcode.com/paper/long-term-series-forecasting-with-query" TargetMode="External"/><Relationship Id="rId5" Type="http://schemas.openxmlformats.org/officeDocument/2006/relationships/hyperlink" Target="https://paperswithcode.com/paper/informer-beyond-efficient-transformer-for" TargetMode="External"/><Relationship Id="rId6" Type="http://schemas.openxmlformats.org/officeDocument/2006/relationships/hyperlink" Target="https://paperswithcode.com/paper/long-term-series-forecasting-with-quer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381374"/>
            <a:ext cx="8222100" cy="17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 классификации для многокомпонентных временных рядов для детектирование режимов работы насосного оборудования.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43906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Кирилл Сетдеков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остатки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6950"/>
            <a:ext cx="8273198" cy="22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64750"/>
            <a:ext cx="8839199" cy="210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метрики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2933940" cy="3820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3"/>
          <p:cNvGraphicFramePr/>
          <p:nvPr/>
        </p:nvGraphicFramePr>
        <p:xfrm>
          <a:off x="3857825" y="1170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{A6B1AA2D-C1E6-46CE-B786-9897B2C660E1}</a:tableStyleId>
              </a:tblPr>
              <a:tblGrid>
                <a:gridCol w="1339250"/>
                <a:gridCol w="1217200"/>
                <a:gridCol w="1199800"/>
                <a:gridCol w="1031900"/>
              </a:tblGrid>
              <a:tr h="29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SMAPE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MAE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R</a:t>
                      </a:r>
                      <a:r>
                        <a:rPr b="1" baseline="30000" lang="ru" sz="1100"/>
                        <a:t>2</a:t>
                      </a:r>
                      <a:endParaRPr b="1" baseline="30000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TCN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0,04443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0,01243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0,97863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Transformer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0,07002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0,02558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0,95225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N-Beats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0,17577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0,08316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0,81066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LAMA AutoML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1,52328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0,05426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0,95214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Time Fusion Transformer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1,55919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0,03595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0,89242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Дополнительный анализ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Catch22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983750" y="1229875"/>
            <a:ext cx="484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На 3 насосе все модели работают хуже, чем в среднем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На 7 - все кроме TCN работают хуже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678948" cy="36789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5"/>
          <p:cNvGraphicFramePr/>
          <p:nvPr/>
        </p:nvGraphicFramePr>
        <p:xfrm>
          <a:off x="3983750" y="22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{C13E1892-5E88-4966-8B0D-E11AE7699886}</a:tableStyleId>
              </a:tblPr>
              <a:tblGrid>
                <a:gridCol w="2165775"/>
                <a:gridCol w="588775"/>
                <a:gridCol w="588825"/>
                <a:gridCol w="559700"/>
                <a:gridCol w="5830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Trans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TCN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N-Beats</a:t>
                      </a:r>
                      <a:endParaRPr b="1"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750"/>
                        <a:t>TFT</a:t>
                      </a:r>
                      <a:endParaRPr b="1" sz="750"/>
                    </a:p>
                  </a:txBody>
                  <a:tcPr marT="38100" marB="38100" marR="76200" marL="76200" anchor="ctr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DN_HistogramMode_5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0.015071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0.199686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0.010161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0.111029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DN_HistogramMode_10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0.012908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0.194820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0.008116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0.111845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189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CO_f1ecac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0.120809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0.685683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0.088088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0.047290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</a:tr>
              <a:tr h="22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CO_HistogramAMI_even_2_5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0.034984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0.327320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0.016642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0.123993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22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SB_TransitionMatrix_3ac_sumdiagcov</a:t>
                      </a:r>
                      <a:endParaRPr sz="750"/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0.009079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0.146661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0.009079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0.615027</a:t>
                      </a:r>
                      <a:endParaRPr sz="750"/>
                    </a:p>
                  </a:txBody>
                  <a:tcPr marT="38100" marB="38100" marR="76200" marL="76200"/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CO_Embed2_Dist_tau_d_expfit_meandiff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0.107719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0.627726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0.077979</a:t>
                      </a:r>
                      <a:endParaRPr sz="75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50"/>
                        <a:t>0.025494</a:t>
                      </a:r>
                      <a:endParaRPr sz="750"/>
                    </a:p>
                  </a:txBody>
                  <a:tcPr marT="38100" marB="38100" marR="76200" marL="76200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25"/>
          <p:cNvSpPr txBox="1"/>
          <p:nvPr/>
        </p:nvSpPr>
        <p:spPr>
          <a:xfrm>
            <a:off x="3989550" y="3931525"/>
            <a:ext cx="3055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latin typeface="Roboto"/>
                <a:ea typeface="Roboto"/>
                <a:cs typeface="Roboto"/>
                <a:sym typeface="Roboto"/>
              </a:rPr>
              <a:t>p-value ttest для значений компонент эмбеддинга Catch22 в хорошо и плохо предсказываемых группах насосов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CompEngine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678948" cy="367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950" y="410000"/>
            <a:ext cx="3507774" cy="33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6724" y="410000"/>
            <a:ext cx="1649201" cy="293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Кирилл Сетдеков, Москва,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Какие из STOA алгоритмов лучше работают на реальных данных и насколько лучше AutoML?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Многомерные временные ряды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Какие лучшие подходы и к чему их применяют?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 - лучшие практики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975"/>
            <a:ext cx="2297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Отбор моделей: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Papers with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Бенчмарк ETTh2 (720) - часовые данные за 2 года, 30 дней прогноз, данные по температуре трансформатора от 7 зависимых переменных</a:t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2905175" y="1229975"/>
            <a:ext cx="5927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Лучшие модели сейчас: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SCINet</a:t>
            </a:r>
            <a:r>
              <a:rPr lang="ru"/>
              <a:t> 2021 (развитие TCN)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Работает как сверточная сеть для временного ряда, но добавлены дополнительные слои смешения между свертками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QuerySelector</a:t>
            </a:r>
            <a:r>
              <a:rPr lang="ru"/>
              <a:t> 2021 (развитие трансформеров)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Матрица внимание строится большего размера, разреженной и детерминированно 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Informer</a:t>
            </a:r>
            <a:r>
              <a:rPr lang="ru"/>
              <a:t> 2020 (развитие трансформеров)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Модификация механизма внимания в сторону ускорения + расширения внимание с прореживанием (как в TCN) + декодер генеративного типа, стоящий прогноз большей длины за 1 шаг, а не итеративно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27272"/>
              <a:buAutoNum type="arabicPeriod"/>
            </a:pPr>
            <a:r>
              <a:rPr b="1" lang="ru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Transformer</a:t>
            </a:r>
            <a:r>
              <a:rPr lang="ru"/>
              <a:t> 2017-2019 (трансформеры в оригинальном виде)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Внутри грубо - энкодер-декодер + внутреннее внимание. Как машинный перевод, только регрессия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и методы - использовано в работе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 месяца по 17 насосам, 16 ковариатам, разрешение 5 минут, прогноз на 1 шаг вперед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целевая переменная и зависимые: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Базовый подход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</a:t>
            </a:r>
            <a:r>
              <a:rPr lang="ru"/>
              <a:t>одель LAMA - AutoML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Входящие в STOA / или их предшественники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Time fusion transformers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TCN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Transformers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N-Beats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2942875"/>
            <a:ext cx="2100575" cy="14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275" y="2942875"/>
            <a:ext cx="2420125" cy="186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решения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решения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975"/>
            <a:ext cx="39999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Менее</a:t>
            </a:r>
            <a:r>
              <a:rPr lang="ru"/>
              <a:t> 140 000 наблюдений - модель Temporal Fusion Transformers не имеет достаточную выборку для обучения (160 000 параметров) -&gt; хуже результат чем у </a:t>
            </a:r>
            <a:r>
              <a:rPr lang="ru"/>
              <a:t>Transformer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Время обучения ~ 20 часов на Colab Pro+ NVIDIA Tesla V100 -&gt; проблемы с перебором гиперпараметров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Подготовка данных и написание загрузчика - часть наблюдений синхронные по времени -&gt; настройка последовательного обучения модели на каждом из насосов в рамках батчей</a:t>
            </a:r>
            <a:endParaRPr/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Подбор гиперпараметров: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Выбор окна для моделей - по ACF - OK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000" y="2278250"/>
            <a:ext cx="3969300" cy="20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- примеры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0200"/>
            <a:ext cx="3820901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100" y="1170200"/>
            <a:ext cx="3820901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