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jpeg" ContentType="image/jpeg"/>
  <Default Extension="xml" ContentType="application/xml"/>
  <Override PartName="/ppt/slides/slide9.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docProps/core.xml" ContentType="application/vnd.openxmlformats-package.core-properties+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s/slide3.xml" ContentType="application/vnd.openxmlformats-officedocument.presentationml.slide+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65" r:id="rId3"/>
    <p:sldId id="258" r:id="rId4"/>
    <p:sldId id="259" r:id="rId5"/>
    <p:sldId id="266" r:id="rId6"/>
    <p:sldId id="260" r:id="rId7"/>
    <p:sldId id="257" r:id="rId8"/>
    <p:sldId id="264" r:id="rId9"/>
    <p:sldId id="263" r:id="rId10"/>
    <p:sldId id="26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75" d="100"/>
          <a:sy n="75" d="100"/>
        </p:scale>
        <p:origin x="-29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985C66-0423-2D48-AF95-910FBC63F7D7}" type="datetimeFigureOut">
              <a:rPr lang="en-US" smtClean="0"/>
              <a:pPr/>
              <a:t>4/4/11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81EDF-BAB9-584D-B48A-238D5824AF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985C66-0423-2D48-AF95-910FBC63F7D7}" type="datetimeFigureOut">
              <a:rPr lang="en-US" smtClean="0"/>
              <a:pPr/>
              <a:t>4/4/11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81EDF-BAB9-584D-B48A-238D5824AF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985C66-0423-2D48-AF95-910FBC63F7D7}" type="datetimeFigureOut">
              <a:rPr lang="en-US" smtClean="0"/>
              <a:pPr/>
              <a:t>4/4/11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81EDF-BAB9-584D-B48A-238D5824AF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985C66-0423-2D48-AF95-910FBC63F7D7}" type="datetimeFigureOut">
              <a:rPr lang="en-US" smtClean="0"/>
              <a:pPr/>
              <a:t>4/4/11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81EDF-BAB9-584D-B48A-238D5824AF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985C66-0423-2D48-AF95-910FBC63F7D7}" type="datetimeFigureOut">
              <a:rPr lang="en-US" smtClean="0"/>
              <a:pPr/>
              <a:t>4/4/11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81EDF-BAB9-584D-B48A-238D5824AF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985C66-0423-2D48-AF95-910FBC63F7D7}" type="datetimeFigureOut">
              <a:rPr lang="en-US" smtClean="0"/>
              <a:pPr/>
              <a:t>4/4/11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81EDF-BAB9-584D-B48A-238D5824AF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985C66-0423-2D48-AF95-910FBC63F7D7}" type="datetimeFigureOut">
              <a:rPr lang="en-US" smtClean="0"/>
              <a:pPr/>
              <a:t>4/4/11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E81EDF-BAB9-584D-B48A-238D5824AF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985C66-0423-2D48-AF95-910FBC63F7D7}" type="datetimeFigureOut">
              <a:rPr lang="en-US" smtClean="0"/>
              <a:pPr/>
              <a:t>4/4/11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E81EDF-BAB9-584D-B48A-238D5824AF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985C66-0423-2D48-AF95-910FBC63F7D7}" type="datetimeFigureOut">
              <a:rPr lang="en-US" smtClean="0"/>
              <a:pPr/>
              <a:t>4/4/11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E81EDF-BAB9-584D-B48A-238D5824AF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985C66-0423-2D48-AF95-910FBC63F7D7}" type="datetimeFigureOut">
              <a:rPr lang="en-US" smtClean="0"/>
              <a:pPr/>
              <a:t>4/4/11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81EDF-BAB9-584D-B48A-238D5824AF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985C66-0423-2D48-AF95-910FBC63F7D7}" type="datetimeFigureOut">
              <a:rPr lang="en-US" smtClean="0"/>
              <a:pPr/>
              <a:t>4/4/11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81EDF-BAB9-584D-B48A-238D5824AF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46"/>
            <a:ext cx="8229600" cy="862186"/>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034398"/>
            <a:ext cx="8229600" cy="532195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985C66-0423-2D48-AF95-910FBC63F7D7}" type="datetimeFigureOut">
              <a:rPr lang="en-US" smtClean="0"/>
              <a:pPr/>
              <a:t>4/4/11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81EDF-BAB9-584D-B48A-238D5824AF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Title 9"/>
          <p:cNvSpPr>
            <a:spLocks noGrp="1"/>
          </p:cNvSpPr>
          <p:nvPr>
            <p:ph type="ctrTitle"/>
          </p:nvPr>
        </p:nvSpPr>
        <p:spPr>
          <a:xfrm>
            <a:off x="1371600" y="2130425"/>
            <a:ext cx="6400800" cy="1470025"/>
          </a:xfrm>
        </p:spPr>
        <p:txBody>
          <a:bodyPr>
            <a:normAutofit fontScale="90000"/>
          </a:bodyPr>
          <a:lstStyle/>
          <a:p>
            <a:r>
              <a:rPr lang="en-US" b="1" dirty="0" smtClean="0"/>
              <a:t>3D (Dynamic</a:t>
            </a:r>
            <a:r>
              <a:rPr lang="en-US" dirty="0" smtClean="0"/>
              <a:t>, </a:t>
            </a:r>
            <a:r>
              <a:rPr lang="en-US" b="1" dirty="0" smtClean="0"/>
              <a:t>Distributed</a:t>
            </a:r>
            <a:r>
              <a:rPr lang="en-US" dirty="0" smtClean="0"/>
              <a:t>, </a:t>
            </a:r>
            <a:r>
              <a:rPr lang="en-US" b="1" dirty="0" smtClean="0"/>
              <a:t>Data-intensive) Applications</a:t>
            </a:r>
            <a:br>
              <a:rPr lang="en-US" b="1" dirty="0" smtClean="0"/>
            </a:br>
            <a:endParaRPr lang="en-US" dirty="0"/>
          </a:p>
        </p:txBody>
      </p:sp>
      <p:sp>
        <p:nvSpPr>
          <p:cNvPr id="11" name="Subtitle 10"/>
          <p:cNvSpPr>
            <a:spLocks noGrp="1"/>
          </p:cNvSpPr>
          <p:nvPr>
            <p:ph type="subTitle" idx="1"/>
          </p:nvPr>
        </p:nvSpPr>
        <p:spPr/>
        <p:txBody>
          <a:bodyPr>
            <a:normAutofit fontScale="92500"/>
          </a:bodyPr>
          <a:lstStyle/>
          <a:p>
            <a:r>
              <a:rPr lang="en-US" dirty="0" smtClean="0"/>
              <a:t>Daniel S. </a:t>
            </a:r>
            <a:r>
              <a:rPr lang="en-US" dirty="0" smtClean="0"/>
              <a:t>Katz</a:t>
            </a:r>
          </a:p>
          <a:p>
            <a:r>
              <a:rPr lang="en-US" dirty="0" smtClean="0"/>
              <a:t>Computation Institute, University of Chicago &amp; Argonne National Laboratory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5" name="Straight Connector 4"/>
          <p:cNvCxnSpPr/>
          <p:nvPr/>
        </p:nvCxnSpPr>
        <p:spPr>
          <a:xfrm rot="16200000" flipV="1">
            <a:off x="2541523" y="2083534"/>
            <a:ext cx="2330172" cy="10495"/>
          </a:xfrm>
          <a:prstGeom prst="line">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3711857" y="3243374"/>
            <a:ext cx="2330172" cy="10494"/>
          </a:xfrm>
          <a:prstGeom prst="line">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rot="16200000">
            <a:off x="3008456" y="1899848"/>
            <a:ext cx="1016474" cy="369332"/>
          </a:xfrm>
          <a:prstGeom prst="rect">
            <a:avLst/>
          </a:prstGeom>
          <a:noFill/>
        </p:spPr>
        <p:txBody>
          <a:bodyPr wrap="none" rtlCol="0">
            <a:spAutoFit/>
          </a:bodyPr>
          <a:lstStyle/>
          <a:p>
            <a:r>
              <a:rPr lang="en-US" dirty="0" smtClean="0"/>
              <a:t>Data size</a:t>
            </a:r>
            <a:endParaRPr lang="en-US" dirty="0"/>
          </a:p>
        </p:txBody>
      </p:sp>
      <p:sp>
        <p:nvSpPr>
          <p:cNvPr id="8" name="TextBox 7"/>
          <p:cNvSpPr txBox="1"/>
          <p:nvPr/>
        </p:nvSpPr>
        <p:spPr>
          <a:xfrm>
            <a:off x="3895983" y="3253868"/>
            <a:ext cx="1930449" cy="369332"/>
          </a:xfrm>
          <a:prstGeom prst="rect">
            <a:avLst/>
          </a:prstGeom>
          <a:noFill/>
        </p:spPr>
        <p:txBody>
          <a:bodyPr wrap="none" rtlCol="0">
            <a:spAutoFit/>
          </a:bodyPr>
          <a:lstStyle/>
          <a:p>
            <a:r>
              <a:rPr lang="en-US" dirty="0" smtClean="0"/>
              <a:t>Ingest/refresh rate</a:t>
            </a:r>
            <a:endParaRPr lang="en-US" dirty="0"/>
          </a:p>
        </p:txBody>
      </p:sp>
      <p:cxnSp>
        <p:nvCxnSpPr>
          <p:cNvPr id="12" name="Straight Connector 11"/>
          <p:cNvCxnSpPr/>
          <p:nvPr/>
        </p:nvCxnSpPr>
        <p:spPr>
          <a:xfrm flipV="1">
            <a:off x="3701360" y="2109773"/>
            <a:ext cx="1605779" cy="1133601"/>
          </a:xfrm>
          <a:prstGeom prst="line">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rot="19469445">
            <a:off x="3627596" y="2304158"/>
            <a:ext cx="1604375" cy="369332"/>
          </a:xfrm>
          <a:prstGeom prst="rect">
            <a:avLst/>
          </a:prstGeom>
          <a:noFill/>
        </p:spPr>
        <p:txBody>
          <a:bodyPr wrap="none" rtlCol="0">
            <a:spAutoFit/>
          </a:bodyPr>
          <a:lstStyle/>
          <a:p>
            <a:r>
              <a:rPr lang="en-US" dirty="0" smtClean="0"/>
              <a:t>Processing rate</a:t>
            </a:r>
            <a:endParaRPr lang="en-US" dirty="0"/>
          </a:p>
        </p:txBody>
      </p:sp>
      <p:sp>
        <p:nvSpPr>
          <p:cNvPr id="10" name="TextBox 9"/>
          <p:cNvSpPr txBox="1"/>
          <p:nvPr/>
        </p:nvSpPr>
        <p:spPr>
          <a:xfrm>
            <a:off x="0" y="3967784"/>
            <a:ext cx="9144000" cy="2031325"/>
          </a:xfrm>
          <a:prstGeom prst="rect">
            <a:avLst/>
          </a:prstGeom>
          <a:noFill/>
        </p:spPr>
        <p:txBody>
          <a:bodyPr wrap="square" rtlCol="0">
            <a:spAutoFit/>
          </a:bodyPr>
          <a:lstStyle/>
          <a:p>
            <a:pPr algn="ctr"/>
            <a:r>
              <a:rPr lang="en-US" b="1" dirty="0" smtClean="0"/>
              <a:t>3D: Dynamic</a:t>
            </a:r>
            <a:r>
              <a:rPr lang="en-US" dirty="0" smtClean="0"/>
              <a:t>, </a:t>
            </a:r>
            <a:r>
              <a:rPr lang="en-US" b="1" dirty="0" smtClean="0"/>
              <a:t>Distributed</a:t>
            </a:r>
            <a:r>
              <a:rPr lang="en-US" dirty="0" smtClean="0"/>
              <a:t>, </a:t>
            </a:r>
            <a:r>
              <a:rPr lang="en-US" b="1" dirty="0" smtClean="0"/>
              <a:t>Data-intensive</a:t>
            </a:r>
          </a:p>
          <a:p>
            <a:pPr algn="ctr"/>
            <a:endParaRPr lang="en-US" b="1" dirty="0" smtClean="0"/>
          </a:p>
          <a:p>
            <a:pPr algn="ctr"/>
            <a:r>
              <a:rPr lang="en-US" b="1" dirty="0" smtClean="0"/>
              <a:t>Others:</a:t>
            </a:r>
          </a:p>
          <a:p>
            <a:pPr algn="ctr"/>
            <a:r>
              <a:rPr lang="en-US" b="1" dirty="0" smtClean="0"/>
              <a:t>Diversity of data (how many types of data are produced/consumed)?</a:t>
            </a:r>
          </a:p>
          <a:p>
            <a:pPr algn="ctr"/>
            <a:r>
              <a:rPr lang="en-US" b="1" dirty="0" smtClean="0"/>
              <a:t>Data lifetime</a:t>
            </a:r>
            <a:r>
              <a:rPr lang="en-US" b="1" dirty="0" smtClean="0"/>
              <a:t>?</a:t>
            </a:r>
          </a:p>
          <a:p>
            <a:pPr algn="ctr"/>
            <a:r>
              <a:rPr lang="en-US" b="1" dirty="0" smtClean="0"/>
              <a:t>Distributed processing – required for security reasons, data cannot be moved, etc.</a:t>
            </a:r>
          </a:p>
          <a:p>
            <a:pPr algn="ctr"/>
            <a:r>
              <a:rPr lang="en-US" b="1" dirty="0" smtClean="0"/>
              <a:t>Number of data sources?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from White Paper draft</a:t>
            </a:r>
            <a:endParaRPr lang="en-US" dirty="0"/>
          </a:p>
        </p:txBody>
      </p:sp>
      <p:sp>
        <p:nvSpPr>
          <p:cNvPr id="3" name="Content Placeholder 2"/>
          <p:cNvSpPr>
            <a:spLocks noGrp="1"/>
          </p:cNvSpPr>
          <p:nvPr>
            <p:ph idx="1"/>
          </p:nvPr>
        </p:nvSpPr>
        <p:spPr/>
        <p:txBody>
          <a:bodyPr/>
          <a:lstStyle/>
          <a:p>
            <a:r>
              <a:rPr lang="en-US" dirty="0" smtClean="0"/>
              <a:t>Broken into</a:t>
            </a:r>
            <a:r>
              <a:rPr lang="en-US" dirty="0" smtClean="0"/>
              <a:t> 4 </a:t>
            </a:r>
            <a:r>
              <a:rPr lang="en-US" dirty="0" smtClean="0"/>
              <a:t>groups:</a:t>
            </a:r>
          </a:p>
          <a:p>
            <a:pPr lvl="1"/>
            <a:r>
              <a:rPr lang="en-US" dirty="0" smtClean="0"/>
              <a:t>Apps</a:t>
            </a:r>
            <a:r>
              <a:rPr lang="en-US" dirty="0" smtClean="0"/>
              <a:t> </a:t>
            </a:r>
            <a:r>
              <a:rPr lang="en-US" dirty="0" err="1" smtClean="0"/>
              <a:t>w</a:t>
            </a:r>
            <a:r>
              <a:rPr lang="en-US" dirty="0" smtClean="0"/>
              <a:t>/ </a:t>
            </a:r>
            <a:r>
              <a:rPr lang="en-US" dirty="0" smtClean="0"/>
              <a:t>local data</a:t>
            </a:r>
            <a:endParaRPr lang="en-US" dirty="0" smtClean="0"/>
          </a:p>
          <a:p>
            <a:pPr lvl="1"/>
            <a:r>
              <a:rPr lang="en-US" dirty="0" smtClean="0"/>
              <a:t>Apps </a:t>
            </a:r>
            <a:r>
              <a:rPr lang="en-US" dirty="0" err="1" smtClean="0"/>
              <a:t>w</a:t>
            </a:r>
            <a:r>
              <a:rPr lang="en-US" dirty="0" smtClean="0"/>
              <a:t>/ local and remote data</a:t>
            </a:r>
          </a:p>
          <a:p>
            <a:pPr lvl="1"/>
            <a:r>
              <a:rPr lang="en-US" dirty="0" smtClean="0"/>
              <a:t>Apps</a:t>
            </a:r>
            <a:r>
              <a:rPr lang="en-US" dirty="0" smtClean="0"/>
              <a:t> </a:t>
            </a:r>
            <a:r>
              <a:rPr lang="en-US" dirty="0" err="1" smtClean="0"/>
              <a:t>w</a:t>
            </a:r>
            <a:r>
              <a:rPr lang="en-US" dirty="0" smtClean="0"/>
              <a:t>/ remote data (files)</a:t>
            </a:r>
          </a:p>
          <a:p>
            <a:pPr lvl="1"/>
            <a:r>
              <a:rPr lang="en-US" dirty="0" smtClean="0"/>
              <a:t>Apps </a:t>
            </a:r>
            <a:r>
              <a:rPr lang="en-US" dirty="0" err="1" smtClean="0"/>
              <a:t>w</a:t>
            </a:r>
            <a:r>
              <a:rPr lang="en-US" dirty="0" smtClean="0"/>
              <a:t>/ remote data </a:t>
            </a:r>
            <a:r>
              <a:rPr lang="en-US" dirty="0" smtClean="0"/>
              <a:t>(streams)</a:t>
            </a:r>
          </a:p>
          <a:p>
            <a:r>
              <a:rPr lang="en-US" dirty="0" smtClean="0">
                <a:solidFill>
                  <a:srgbClr val="3366FF"/>
                </a:solidFill>
              </a:rPr>
              <a:t>Blue text indicates dynamic ... (</a:t>
            </a:r>
            <a:r>
              <a:rPr lang="en-US" dirty="0" smtClean="0">
                <a:solidFill>
                  <a:srgbClr val="3366FF"/>
                </a:solidFill>
              </a:rPr>
              <a:t>e.g., real-time)</a:t>
            </a:r>
            <a:endParaRPr lang="en-US" dirty="0">
              <a:solidFill>
                <a:srgbClr val="3366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Apps</a:t>
            </a:r>
            <a:r>
              <a:rPr lang="en-US" dirty="0" smtClean="0"/>
              <a:t> </a:t>
            </a:r>
            <a:r>
              <a:rPr lang="en-US" dirty="0" err="1" smtClean="0"/>
              <a:t>w</a:t>
            </a:r>
            <a:r>
              <a:rPr lang="en-US" dirty="0" smtClean="0"/>
              <a:t>/ local data</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Silvia's Biosciences app: data is processed through a </a:t>
            </a:r>
            <a:r>
              <a:rPr lang="en-US" dirty="0" smtClean="0">
                <a:solidFill>
                  <a:srgbClr val="3366FF"/>
                </a:solidFill>
              </a:rPr>
              <a:t>customized pipeline</a:t>
            </a:r>
            <a:r>
              <a:rPr lang="en-US" dirty="0" smtClean="0"/>
              <a:t> of analysis tools; processing of each data element is independent of other elements, so processing is decomposed/parallelized over the data elements.  All data is stored in files</a:t>
            </a:r>
            <a:r>
              <a:rPr lang="en-US" dirty="0" smtClean="0"/>
              <a:t>. </a:t>
            </a:r>
            <a:r>
              <a:rPr lang="en-US" dirty="0" smtClean="0">
                <a:solidFill>
                  <a:srgbClr val="3366FF"/>
                </a:solidFill>
              </a:rPr>
              <a:t>Pressure to do this quickly</a:t>
            </a:r>
          </a:p>
          <a:p>
            <a:r>
              <a:rPr lang="en-US" dirty="0" smtClean="0"/>
              <a:t>Simon's Sensor Network app: data collected from sensors that periodically transmit; data brought to a central site; stored data analyzed using statistical techniques, visualized with tools like Google Earth</a:t>
            </a:r>
            <a:r>
              <a:rPr lang="en-US" dirty="0" smtClean="0"/>
              <a:t>. </a:t>
            </a:r>
            <a:r>
              <a:rPr lang="en-US" dirty="0" smtClean="0">
                <a:solidFill>
                  <a:srgbClr val="3366FF"/>
                </a:solidFill>
              </a:rPr>
              <a:t>Dynamic queries/processing infrastructure?</a:t>
            </a:r>
          </a:p>
          <a:p>
            <a:r>
              <a:rPr lang="en-US" dirty="0" smtClean="0"/>
              <a:t>Fish4Knowledge: currently similar to Simon’s sensor app in structure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Apps</a:t>
            </a:r>
            <a:r>
              <a:rPr lang="en-US" dirty="0" smtClean="0"/>
              <a:t> </a:t>
            </a:r>
            <a:r>
              <a:rPr lang="en-US" dirty="0" err="1" smtClean="0"/>
              <a:t>w</a:t>
            </a:r>
            <a:r>
              <a:rPr lang="en-US" dirty="0" smtClean="0"/>
              <a:t>/ local and remote data</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Jon's </a:t>
            </a:r>
            <a:r>
              <a:rPr lang="en-US" dirty="0" smtClean="0"/>
              <a:t>Environmental Data exploration app: drive apps from graphical tools, inputs are geographic areas and algorithms to run on the data in those areas; </a:t>
            </a:r>
            <a:r>
              <a:rPr lang="en-US" dirty="0" smtClean="0">
                <a:solidFill>
                  <a:srgbClr val="3366FF"/>
                </a:solidFill>
              </a:rPr>
              <a:t>data can come through web services from sensors or simulations (possibly running)</a:t>
            </a:r>
            <a:r>
              <a:rPr lang="en-US" dirty="0" smtClean="0"/>
              <a:t>; provide responses in near-real-time.</a:t>
            </a:r>
          </a:p>
          <a:p>
            <a:r>
              <a:rPr lang="en-US" dirty="0" smtClean="0"/>
              <a:t>Power Grids (from </a:t>
            </a:r>
            <a:r>
              <a:rPr lang="en-US" dirty="0" err="1" smtClean="0"/>
              <a:t>Shantenu</a:t>
            </a:r>
            <a:r>
              <a:rPr lang="en-US" dirty="0" smtClean="0"/>
              <a:t>): a closed-loop cyber-physical system modeled as a workflow, </a:t>
            </a:r>
            <a:r>
              <a:rPr lang="en-US" dirty="0" smtClean="0">
                <a:solidFill>
                  <a:srgbClr val="3366FF"/>
                </a:solidFill>
              </a:rPr>
              <a:t>needs to combine streaming data arriving from sensors</a:t>
            </a:r>
            <a:r>
              <a:rPr lang="en-US" dirty="0" smtClean="0"/>
              <a:t> with historic data available in archives, along with structured collections of weather forecast data. Needs a workflow model that supports such requirements.</a:t>
            </a:r>
          </a:p>
          <a:p>
            <a:r>
              <a:rPr lang="en-US" dirty="0" err="1" smtClean="0"/>
              <a:t>Astro</a:t>
            </a:r>
            <a:r>
              <a:rPr lang="en-US" dirty="0" smtClean="0"/>
              <a:t> (CMB): Application builds a sky map.  Reads data from detectors, and </a:t>
            </a:r>
            <a:r>
              <a:rPr lang="en-US" dirty="0" smtClean="0">
                <a:solidFill>
                  <a:srgbClr val="3366FF"/>
                </a:solidFill>
              </a:rPr>
              <a:t>gets data from simulations performed on-the-fly</a:t>
            </a:r>
            <a:r>
              <a:rPr lang="en-US" dirty="0" smtClean="0"/>
              <a:t>.</a:t>
            </a:r>
          </a:p>
          <a:p>
            <a:r>
              <a:rPr lang="en-US" dirty="0" err="1" smtClean="0"/>
              <a:t>Astro</a:t>
            </a:r>
            <a:r>
              <a:rPr lang="en-US" dirty="0" smtClean="0"/>
              <a:t> (LSST): Data taken by telescope - </a:t>
            </a:r>
            <a:r>
              <a:rPr lang="en-US" dirty="0" smtClean="0">
                <a:solidFill>
                  <a:srgbClr val="3366FF"/>
                </a:solidFill>
              </a:rPr>
              <a:t>quick analysis done at telescope site for interesting (urgent) events (which may involve comparing new data with previous data)</a:t>
            </a:r>
            <a:r>
              <a:rPr lang="en-US" dirty="0" smtClean="0"/>
              <a:t>. Data then transferred to archive site. At archive site, data analyzed, reduced, classified.  Detailed analysis of new data vs. archived data done.  Reanalysis of all data done periodically.  Data stored in files and databases</a:t>
            </a:r>
            <a:r>
              <a:rPr lang="en-US" dirty="0" smtClean="0"/>
              <a:t>.</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Apps w/ remote data (files)</a:t>
            </a:r>
            <a:endParaRPr lang="en-US" dirty="0"/>
          </a:p>
        </p:txBody>
      </p:sp>
      <p:sp>
        <p:nvSpPr>
          <p:cNvPr id="3" name="Content Placeholder 2"/>
          <p:cNvSpPr>
            <a:spLocks noGrp="1"/>
          </p:cNvSpPr>
          <p:nvPr>
            <p:ph idx="1"/>
          </p:nvPr>
        </p:nvSpPr>
        <p:spPr>
          <a:xfrm>
            <a:off x="457200" y="1034398"/>
            <a:ext cx="8229600" cy="5823602"/>
          </a:xfrm>
        </p:spPr>
        <p:txBody>
          <a:bodyPr>
            <a:noAutofit/>
          </a:bodyPr>
          <a:lstStyle/>
          <a:p>
            <a:r>
              <a:rPr lang="en-US" sz="1800" dirty="0" smtClean="0"/>
              <a:t>Climate/ESGF (from Don/Dan): Data (output of climate simulations) is distributed in multiple stores.  Current data analysis and visualization tools require the user to bring the data they want to analyze to a local system, then run the tools locally.  New tools will include the capability to add data transfer.  This will allow the set of tools to iterate - transfer data, do analysis, etc.</a:t>
            </a:r>
          </a:p>
          <a:p>
            <a:r>
              <a:rPr lang="en-US" sz="1800" dirty="0" smtClean="0"/>
              <a:t>Steve's WLCG app: there is a hierarchy of systems; data is centrally stored, and locally cached (and copied to where it likely will be used), perhaps at various levels of the hierarchy; processing is done by apps that are independent of each other; processing of one data file is independent of processing of another file, but groups of processing results are collected to obtain statistical outputs about the data.</a:t>
            </a:r>
          </a:p>
          <a:p>
            <a:r>
              <a:rPr lang="en-US" sz="1800" dirty="0" smtClean="0"/>
              <a:t>Adam’s SOA astronomy application: a distributed pipeline of processing is set up, which includes getting data comes from remote files/databases</a:t>
            </a:r>
          </a:p>
          <a:p>
            <a:r>
              <a:rPr lang="en-US" sz="1800" dirty="0" smtClean="0"/>
              <a:t>Bob's VO (astrophysics) app: data is stored in registries with metadata; data access is through web services; there is a workflow concept of access and multiple processing steps; distributed scratch space can be used for storage of intermediate results;</a:t>
            </a:r>
            <a:r>
              <a:rPr lang="en-US" sz="1800" dirty="0" smtClean="0">
                <a:solidFill>
                  <a:srgbClr val="3366FF"/>
                </a:solidFill>
              </a:rPr>
              <a:t> there is also a pub/sub mechanism for dynamic events, which are small in terms of the data required to identify an event and in terms of their frequency</a:t>
            </a:r>
          </a:p>
          <a:p>
            <a:r>
              <a:rPr lang="en-US" sz="1800" dirty="0" smtClean="0"/>
              <a:t>Bioinformatics: want to compare O(1000s) of </a:t>
            </a:r>
            <a:r>
              <a:rPr lang="en-US" sz="1800" dirty="0" err="1" smtClean="0"/>
              <a:t>terabye</a:t>
            </a:r>
            <a:r>
              <a:rPr lang="en-US" sz="1800" dirty="0" smtClean="0"/>
              <a:t>-scale data sets (metagenomic) with each other.  Datasets are distributed around the world.  Solution to the problem is not clear.</a:t>
            </a:r>
          </a:p>
          <a:p>
            <a:endParaRPr lang="en-US" sz="1800" dirty="0" smtClean="0"/>
          </a:p>
          <a:p>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Apps</a:t>
            </a:r>
            <a:r>
              <a:rPr lang="en-US" dirty="0" smtClean="0"/>
              <a:t> </a:t>
            </a:r>
            <a:r>
              <a:rPr lang="en-US" dirty="0" err="1" smtClean="0"/>
              <a:t>w</a:t>
            </a:r>
            <a:r>
              <a:rPr lang="en-US" dirty="0" smtClean="0"/>
              <a:t>/ remote data (streams)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Fusion: multiple physics simulation codes run concurrently on a distributed set of parallel computers.  </a:t>
            </a:r>
            <a:r>
              <a:rPr lang="en-US" dirty="0" smtClean="0">
                <a:solidFill>
                  <a:srgbClr val="3366FF"/>
                </a:solidFill>
              </a:rPr>
              <a:t>Data from some codes are streamed to other codes to link them into a single simulation.  Data is transformed in flight into needed inputs.  Data is also examined in situ to understand the overall state of the simulation.</a:t>
            </a:r>
            <a:r>
              <a:rPr lang="en-US" dirty="0" smtClean="0"/>
              <a:t>  Some data is stored for later data mining and visualization.</a:t>
            </a:r>
          </a:p>
          <a:p>
            <a:r>
              <a:rPr lang="en-US" dirty="0" err="1" smtClean="0"/>
              <a:t>Kees</a:t>
            </a:r>
            <a:r>
              <a:rPr lang="en-US" dirty="0" smtClean="0"/>
              <a:t>’ SOA environmental monitoring application: SOA app, but </a:t>
            </a:r>
            <a:r>
              <a:rPr lang="en-US" dirty="0" smtClean="0">
                <a:solidFill>
                  <a:srgbClr val="3366FF"/>
                </a:solidFill>
              </a:rPr>
              <a:t>all data is coming from real-time sensors</a:t>
            </a:r>
            <a:r>
              <a:rPr lang="en-US" dirty="0" smtClean="0"/>
              <a:t>. Not just data processing but also generating knowledge. Knowledge extraction is based on historic system, but run on real-time data</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Thoughts: what’s </a:t>
            </a:r>
            <a:r>
              <a:rPr lang="en-US" sz="3200" dirty="0" smtClean="0"/>
              <a:t>important in these applications</a:t>
            </a:r>
            <a:endParaRPr lang="en-US" sz="3200" dirty="0"/>
          </a:p>
        </p:txBody>
      </p:sp>
      <p:sp>
        <p:nvSpPr>
          <p:cNvPr id="3" name="Content Placeholder 2"/>
          <p:cNvSpPr>
            <a:spLocks noGrp="1"/>
          </p:cNvSpPr>
          <p:nvPr>
            <p:ph idx="1"/>
          </p:nvPr>
        </p:nvSpPr>
        <p:spPr/>
        <p:txBody>
          <a:bodyPr>
            <a:normAutofit fontScale="85000" lnSpcReduction="10000"/>
          </a:bodyPr>
          <a:lstStyle/>
          <a:p>
            <a:r>
              <a:rPr lang="en-US" dirty="0" smtClean="0"/>
              <a:t>Streams vs. </a:t>
            </a:r>
            <a:r>
              <a:rPr lang="en-US" dirty="0" smtClean="0"/>
              <a:t>files</a:t>
            </a:r>
          </a:p>
          <a:p>
            <a:r>
              <a:rPr lang="en-US" dirty="0" smtClean="0"/>
              <a:t>Remove </a:t>
            </a:r>
            <a:r>
              <a:rPr lang="en-US" dirty="0" err="1" smtClean="0"/>
              <a:t>vs</a:t>
            </a:r>
            <a:r>
              <a:rPr lang="en-US" dirty="0" smtClean="0"/>
              <a:t> local </a:t>
            </a:r>
            <a:r>
              <a:rPr lang="en-US" dirty="0" err="1" smtClean="0"/>
              <a:t>vs</a:t>
            </a:r>
            <a:r>
              <a:rPr lang="en-US" dirty="0" smtClean="0"/>
              <a:t> both</a:t>
            </a:r>
            <a:endParaRPr lang="en-US" dirty="0" smtClean="0"/>
          </a:p>
          <a:p>
            <a:r>
              <a:rPr lang="en-US" dirty="0" smtClean="0"/>
              <a:t>Processing data as streams vs. processing of archived data</a:t>
            </a:r>
          </a:p>
          <a:p>
            <a:pPr lvl="1"/>
            <a:r>
              <a:rPr lang="en-US" dirty="0" smtClean="0"/>
              <a:t>Can treat archived data as stream (stream it), cannot treat stream as archived data</a:t>
            </a:r>
          </a:p>
          <a:p>
            <a:r>
              <a:rPr lang="en-US" dirty="0" smtClean="0"/>
              <a:t>Files </a:t>
            </a:r>
            <a:r>
              <a:rPr lang="en-US" dirty="0" smtClean="0">
                <a:solidFill>
                  <a:srgbClr val="FF0000"/>
                </a:solidFill>
              </a:rPr>
              <a:t>VS</a:t>
            </a:r>
            <a:r>
              <a:rPr lang="en-US" dirty="0" smtClean="0"/>
              <a:t>. databases</a:t>
            </a:r>
          </a:p>
          <a:p>
            <a:r>
              <a:rPr lang="en-US" dirty="0" smtClean="0"/>
              <a:t>Data trains vs. stream standing queries</a:t>
            </a:r>
          </a:p>
          <a:p>
            <a:pPr lvl="1"/>
            <a:r>
              <a:rPr lang="en-US" dirty="0" smtClean="0"/>
              <a:t>Move algorithm over data vs. move data over </a:t>
            </a:r>
            <a:r>
              <a:rPr lang="en-US" dirty="0" smtClean="0"/>
              <a:t>algorithm</a:t>
            </a:r>
          </a:p>
          <a:p>
            <a:r>
              <a:rPr lang="en-US" dirty="0" smtClean="0"/>
              <a:t>Compute intensive vs. data movement intensive</a:t>
            </a:r>
          </a:p>
          <a:p>
            <a:r>
              <a:rPr lang="en-US" dirty="0" smtClean="0"/>
              <a:t>Fo</a:t>
            </a:r>
            <a:r>
              <a:rPr lang="en-US" dirty="0" smtClean="0"/>
              <a:t>r compute intensive work, who pays (or how is accounting done?)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5" name="Straight Connector 4"/>
          <p:cNvCxnSpPr/>
          <p:nvPr/>
        </p:nvCxnSpPr>
        <p:spPr>
          <a:xfrm rot="16200000" flipV="1">
            <a:off x="2541523" y="2083534"/>
            <a:ext cx="2330172" cy="10495"/>
          </a:xfrm>
          <a:prstGeom prst="line">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3711857" y="3243374"/>
            <a:ext cx="2330172" cy="10494"/>
          </a:xfrm>
          <a:prstGeom prst="line">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3701360" y="2109773"/>
            <a:ext cx="1605779" cy="1133601"/>
          </a:xfrm>
          <a:prstGeom prst="line">
            <a:avLst/>
          </a:prstGeom>
          <a:ln>
            <a:headEnd type="none"/>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5" name="Straight Connector 4"/>
          <p:cNvCxnSpPr/>
          <p:nvPr/>
        </p:nvCxnSpPr>
        <p:spPr>
          <a:xfrm rot="16200000" flipV="1">
            <a:off x="2541523" y="2083534"/>
            <a:ext cx="2330172" cy="10495"/>
          </a:xfrm>
          <a:prstGeom prst="line">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3711857" y="3243374"/>
            <a:ext cx="2330172" cy="10494"/>
          </a:xfrm>
          <a:prstGeom prst="line">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rot="16200000">
            <a:off x="3008456" y="1899848"/>
            <a:ext cx="1016474" cy="369332"/>
          </a:xfrm>
          <a:prstGeom prst="rect">
            <a:avLst/>
          </a:prstGeom>
          <a:noFill/>
        </p:spPr>
        <p:txBody>
          <a:bodyPr wrap="none" rtlCol="0">
            <a:spAutoFit/>
          </a:bodyPr>
          <a:lstStyle/>
          <a:p>
            <a:r>
              <a:rPr lang="en-US" dirty="0" smtClean="0"/>
              <a:t>Data size</a:t>
            </a:r>
            <a:endParaRPr lang="en-US" dirty="0"/>
          </a:p>
        </p:txBody>
      </p:sp>
      <p:sp>
        <p:nvSpPr>
          <p:cNvPr id="8" name="TextBox 7"/>
          <p:cNvSpPr txBox="1"/>
          <p:nvPr/>
        </p:nvSpPr>
        <p:spPr>
          <a:xfrm>
            <a:off x="3895983" y="3253868"/>
            <a:ext cx="1930449" cy="369332"/>
          </a:xfrm>
          <a:prstGeom prst="rect">
            <a:avLst/>
          </a:prstGeom>
          <a:noFill/>
        </p:spPr>
        <p:txBody>
          <a:bodyPr wrap="none" rtlCol="0">
            <a:spAutoFit/>
          </a:bodyPr>
          <a:lstStyle/>
          <a:p>
            <a:r>
              <a:rPr lang="en-US" dirty="0" smtClean="0"/>
              <a:t>Ingest/refresh rate</a:t>
            </a:r>
            <a:endParaRPr lang="en-US" dirty="0"/>
          </a:p>
        </p:txBody>
      </p:sp>
      <p:cxnSp>
        <p:nvCxnSpPr>
          <p:cNvPr id="12" name="Straight Connector 11"/>
          <p:cNvCxnSpPr/>
          <p:nvPr/>
        </p:nvCxnSpPr>
        <p:spPr>
          <a:xfrm flipV="1">
            <a:off x="3701360" y="2109773"/>
            <a:ext cx="1605779" cy="1133601"/>
          </a:xfrm>
          <a:prstGeom prst="line">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rot="19469445">
            <a:off x="3627596" y="2304158"/>
            <a:ext cx="1604375" cy="369332"/>
          </a:xfrm>
          <a:prstGeom prst="rect">
            <a:avLst/>
          </a:prstGeom>
          <a:noFill/>
        </p:spPr>
        <p:txBody>
          <a:bodyPr wrap="none" rtlCol="0">
            <a:spAutoFit/>
          </a:bodyPr>
          <a:lstStyle/>
          <a:p>
            <a:r>
              <a:rPr lang="en-US" dirty="0" smtClean="0"/>
              <a:t>Processing rate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488</TotalTime>
  <Words>976</Words>
  <Application>Microsoft Macintosh PowerPoint</Application>
  <PresentationFormat>On-screen Show (4:3)</PresentationFormat>
  <Paragraphs>52</Paragraphs>
  <Slides>10</Slides>
  <Notes>0</Notes>
  <HiddenSlides>0</HiddenSlides>
  <MMClips>0</MMClips>
  <ScaleCrop>false</ScaleCrop>
  <HeadingPairs>
    <vt:vector size="4" baseType="variant">
      <vt:variant>
        <vt:lpstr>Design Template</vt:lpstr>
      </vt:variant>
      <vt:variant>
        <vt:i4>1</vt:i4>
      </vt:variant>
      <vt:variant>
        <vt:lpstr>Slide Titles</vt:lpstr>
      </vt:variant>
      <vt:variant>
        <vt:i4>10</vt:i4>
      </vt:variant>
    </vt:vector>
  </HeadingPairs>
  <TitlesOfParts>
    <vt:vector size="11" baseType="lpstr">
      <vt:lpstr>Office Theme</vt:lpstr>
      <vt:lpstr>3D (Dynamic, Distributed, Data-intensive) Applications </vt:lpstr>
      <vt:lpstr>Applications from White Paper draft</vt:lpstr>
      <vt:lpstr>Apps w/ local data</vt:lpstr>
      <vt:lpstr>Apps w/ local and remote data</vt:lpstr>
      <vt:lpstr>Apps w/ remote data (files)</vt:lpstr>
      <vt:lpstr>Apps w/ remote data (streams)</vt:lpstr>
      <vt:lpstr>Thoughts: what’s important in these applications</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S. Katz</dc:creator>
  <cp:lastModifiedBy>Daniel S. Katz</cp:lastModifiedBy>
  <cp:revision>26</cp:revision>
  <dcterms:created xsi:type="dcterms:W3CDTF">2011-04-04T09:21:09Z</dcterms:created>
  <dcterms:modified xsi:type="dcterms:W3CDTF">2011-04-04T14:00:09Z</dcterms:modified>
</cp:coreProperties>
</file>