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docProps/core.xml" ContentType="application/vnd.openxmlformats-package.core-properties+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5" r:id="rId3"/>
    <p:sldId id="258" r:id="rId4"/>
    <p:sldId id="261" r:id="rId5"/>
    <p:sldId id="259" r:id="rId6"/>
    <p:sldId id="260" r:id="rId7"/>
    <p:sldId id="257" r:id="rId8"/>
    <p:sldId id="264" r:id="rId9"/>
    <p:sldId id="263"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39" d="100"/>
          <a:sy n="39" d="100"/>
        </p:scale>
        <p:origin x="-148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2/17/11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2/17/11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2/17/11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85C66-0423-2D48-AF95-910FBC63F7D7}" type="datetimeFigureOut">
              <a:rPr lang="en-US" smtClean="0"/>
              <a:pPr/>
              <a:t>2/17/11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85C66-0423-2D48-AF95-910FBC63F7D7}" type="datetimeFigureOut">
              <a:rPr lang="en-US" smtClean="0"/>
              <a:pPr/>
              <a:t>2/17/11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85C66-0423-2D48-AF95-910FBC63F7D7}" type="datetimeFigureOut">
              <a:rPr lang="en-US" smtClean="0"/>
              <a:pPr/>
              <a:t>2/17/11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85C66-0423-2D48-AF95-910FBC63F7D7}" type="datetimeFigureOut">
              <a:rPr lang="en-US" smtClean="0"/>
              <a:pPr/>
              <a:t>2/17/11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85C66-0423-2D48-AF95-910FBC63F7D7}" type="datetimeFigureOut">
              <a:rPr lang="en-US" smtClean="0"/>
              <a:pPr/>
              <a:t>2/17/11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85C66-0423-2D48-AF95-910FBC63F7D7}" type="datetimeFigureOut">
              <a:rPr lang="en-US" smtClean="0"/>
              <a:pPr/>
              <a:t>2/17/11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85C66-0423-2D48-AF95-910FBC63F7D7}" type="datetimeFigureOut">
              <a:rPr lang="en-US" smtClean="0"/>
              <a:pPr/>
              <a:t>2/17/11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85C66-0423-2D48-AF95-910FBC63F7D7}" type="datetimeFigureOut">
              <a:rPr lang="en-US" smtClean="0"/>
              <a:pPr/>
              <a:t>2/17/11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81EDF-BAB9-584D-B48A-238D5824AF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85C66-0423-2D48-AF95-910FBC63F7D7}" type="datetimeFigureOut">
              <a:rPr lang="en-US" smtClean="0"/>
              <a:pPr/>
              <a:t>2/17/11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81EDF-BAB9-584D-B48A-238D5824AF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Title 9"/>
          <p:cNvSpPr>
            <a:spLocks noGrp="1"/>
          </p:cNvSpPr>
          <p:nvPr>
            <p:ph type="ctrTitle"/>
          </p:nvPr>
        </p:nvSpPr>
        <p:spPr>
          <a:xfrm>
            <a:off x="1371600" y="2130425"/>
            <a:ext cx="6400800" cy="1470025"/>
          </a:xfrm>
        </p:spPr>
        <p:txBody>
          <a:bodyPr>
            <a:normAutofit fontScale="90000"/>
          </a:bodyPr>
          <a:lstStyle/>
          <a:p>
            <a:r>
              <a:rPr lang="en-US" b="1" dirty="0" smtClean="0"/>
              <a:t>3D (Dynamic</a:t>
            </a:r>
            <a:r>
              <a:rPr lang="en-US" dirty="0" smtClean="0"/>
              <a:t>, </a:t>
            </a:r>
            <a:r>
              <a:rPr lang="en-US" b="1" dirty="0" smtClean="0"/>
              <a:t>Distributed</a:t>
            </a:r>
            <a:r>
              <a:rPr lang="en-US" dirty="0" smtClean="0"/>
              <a:t>, </a:t>
            </a:r>
            <a:r>
              <a:rPr lang="en-US" b="1" dirty="0" smtClean="0"/>
              <a:t>Data-intensive) Applications</a:t>
            </a:r>
            <a:br>
              <a:rPr lang="en-US" b="1" dirty="0" smtClean="0"/>
            </a:br>
            <a:endParaRPr lang="en-US" dirty="0"/>
          </a:p>
        </p:txBody>
      </p:sp>
      <p:sp>
        <p:nvSpPr>
          <p:cNvPr id="11" name="Subtitle 10"/>
          <p:cNvSpPr>
            <a:spLocks noGrp="1"/>
          </p:cNvSpPr>
          <p:nvPr>
            <p:ph type="subTitle" idx="1"/>
          </p:nvPr>
        </p:nvSpPr>
        <p:spPr/>
        <p:txBody>
          <a:bodyPr/>
          <a:lstStyle/>
          <a:p>
            <a:r>
              <a:rPr lang="en-US" dirty="0" smtClean="0"/>
              <a:t>Daniel S. Katz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rot="16200000" flipV="1">
            <a:off x="2541523" y="2083534"/>
            <a:ext cx="2330172" cy="1049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711857" y="3243374"/>
            <a:ext cx="2330172" cy="10494"/>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rot="16200000">
            <a:off x="3008456" y="1899848"/>
            <a:ext cx="1016474" cy="369332"/>
          </a:xfrm>
          <a:prstGeom prst="rect">
            <a:avLst/>
          </a:prstGeom>
          <a:noFill/>
        </p:spPr>
        <p:txBody>
          <a:bodyPr wrap="none" rtlCol="0">
            <a:spAutoFit/>
          </a:bodyPr>
          <a:lstStyle/>
          <a:p>
            <a:r>
              <a:rPr lang="en-US" dirty="0" smtClean="0"/>
              <a:t>Data size</a:t>
            </a:r>
            <a:endParaRPr lang="en-US" dirty="0"/>
          </a:p>
        </p:txBody>
      </p:sp>
      <p:sp>
        <p:nvSpPr>
          <p:cNvPr id="8" name="TextBox 7"/>
          <p:cNvSpPr txBox="1"/>
          <p:nvPr/>
        </p:nvSpPr>
        <p:spPr>
          <a:xfrm>
            <a:off x="3895983" y="3253868"/>
            <a:ext cx="1930449" cy="369332"/>
          </a:xfrm>
          <a:prstGeom prst="rect">
            <a:avLst/>
          </a:prstGeom>
          <a:noFill/>
        </p:spPr>
        <p:txBody>
          <a:bodyPr wrap="none" rtlCol="0">
            <a:spAutoFit/>
          </a:bodyPr>
          <a:lstStyle/>
          <a:p>
            <a:r>
              <a:rPr lang="en-US" dirty="0" smtClean="0"/>
              <a:t>Ingest/refresh rate</a:t>
            </a:r>
            <a:endParaRPr lang="en-US" dirty="0"/>
          </a:p>
        </p:txBody>
      </p:sp>
      <p:cxnSp>
        <p:nvCxnSpPr>
          <p:cNvPr id="12" name="Straight Connector 11"/>
          <p:cNvCxnSpPr/>
          <p:nvPr/>
        </p:nvCxnSpPr>
        <p:spPr>
          <a:xfrm flipV="1">
            <a:off x="3701360" y="2109773"/>
            <a:ext cx="1605779" cy="1133601"/>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9469445">
            <a:off x="3627596" y="2304158"/>
            <a:ext cx="1604375" cy="369332"/>
          </a:xfrm>
          <a:prstGeom prst="rect">
            <a:avLst/>
          </a:prstGeom>
          <a:noFill/>
        </p:spPr>
        <p:txBody>
          <a:bodyPr wrap="none" rtlCol="0">
            <a:spAutoFit/>
          </a:bodyPr>
          <a:lstStyle/>
          <a:p>
            <a:r>
              <a:rPr lang="en-US" dirty="0" smtClean="0"/>
              <a:t>Processing rate</a:t>
            </a:r>
            <a:endParaRPr lang="en-US" dirty="0"/>
          </a:p>
        </p:txBody>
      </p:sp>
      <p:sp>
        <p:nvSpPr>
          <p:cNvPr id="10" name="TextBox 9"/>
          <p:cNvSpPr txBox="1"/>
          <p:nvPr/>
        </p:nvSpPr>
        <p:spPr>
          <a:xfrm>
            <a:off x="0" y="3967784"/>
            <a:ext cx="9144000" cy="1477328"/>
          </a:xfrm>
          <a:prstGeom prst="rect">
            <a:avLst/>
          </a:prstGeom>
          <a:noFill/>
        </p:spPr>
        <p:txBody>
          <a:bodyPr wrap="square" rtlCol="0">
            <a:spAutoFit/>
          </a:bodyPr>
          <a:lstStyle/>
          <a:p>
            <a:pPr algn="ctr"/>
            <a:r>
              <a:rPr lang="en-US" b="1" dirty="0" smtClean="0"/>
              <a:t>3D: Dynamic</a:t>
            </a:r>
            <a:r>
              <a:rPr lang="en-US" dirty="0" smtClean="0"/>
              <a:t>, </a:t>
            </a:r>
            <a:r>
              <a:rPr lang="en-US" b="1" dirty="0" smtClean="0"/>
              <a:t>Distributed</a:t>
            </a:r>
            <a:r>
              <a:rPr lang="en-US" dirty="0" smtClean="0"/>
              <a:t>, </a:t>
            </a:r>
            <a:r>
              <a:rPr lang="en-US" b="1" dirty="0" smtClean="0"/>
              <a:t>Data-</a:t>
            </a:r>
            <a:r>
              <a:rPr lang="en-US" b="1" dirty="0" smtClean="0"/>
              <a:t>intensive</a:t>
            </a:r>
          </a:p>
          <a:p>
            <a:pPr algn="ctr"/>
            <a:endParaRPr lang="en-US" b="1" dirty="0" smtClean="0"/>
          </a:p>
          <a:p>
            <a:pPr algn="ctr"/>
            <a:r>
              <a:rPr lang="en-US" b="1" dirty="0" smtClean="0"/>
              <a:t>Others:</a:t>
            </a:r>
          </a:p>
          <a:p>
            <a:pPr algn="ctr"/>
            <a:r>
              <a:rPr lang="en-US" b="1" dirty="0" smtClean="0"/>
              <a:t>Diversity of data (how many types of data are produced/</a:t>
            </a:r>
            <a:r>
              <a:rPr lang="en-US" b="1" dirty="0" smtClean="0"/>
              <a:t>consumed)?</a:t>
            </a:r>
          </a:p>
          <a:p>
            <a:pPr algn="ctr"/>
            <a:r>
              <a:rPr lang="en-US" b="1" dirty="0" smtClean="0"/>
              <a:t>Data lifetime?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from White Paper draft</a:t>
            </a:r>
            <a:endParaRPr lang="en-US" dirty="0"/>
          </a:p>
        </p:txBody>
      </p:sp>
      <p:sp>
        <p:nvSpPr>
          <p:cNvPr id="3" name="Content Placeholder 2"/>
          <p:cNvSpPr>
            <a:spLocks noGrp="1"/>
          </p:cNvSpPr>
          <p:nvPr>
            <p:ph idx="1"/>
          </p:nvPr>
        </p:nvSpPr>
        <p:spPr/>
        <p:txBody>
          <a:bodyPr/>
          <a:lstStyle/>
          <a:p>
            <a:r>
              <a:rPr lang="en-US" dirty="0" smtClean="0"/>
              <a:t>Broken into 3 groups:</a:t>
            </a:r>
          </a:p>
          <a:p>
            <a:pPr lvl="1"/>
            <a:r>
              <a:rPr lang="en-US" dirty="0" smtClean="0"/>
              <a:t>Apps that get data from files</a:t>
            </a:r>
          </a:p>
          <a:p>
            <a:pPr lvl="1"/>
            <a:r>
              <a:rPr lang="en-US" dirty="0" smtClean="0"/>
              <a:t>Apps that get data from files and streams</a:t>
            </a:r>
          </a:p>
          <a:p>
            <a:pPr lvl="1"/>
            <a:r>
              <a:rPr lang="en-US" dirty="0" smtClean="0"/>
              <a:t>Apps that get files from streams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that get Data from files (1)</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Silvia's Biosciences app: data is processed through a customized pipeline of analysis tools; processing of each data element is independent of other elements, so processing is decomposed/parallelized over the data elements.  All data is stored in files.</a:t>
            </a:r>
          </a:p>
          <a:p>
            <a:r>
              <a:rPr lang="en-US" dirty="0" smtClean="0"/>
              <a:t>Steve's WLCG app: there is a hierarchy of systems; data is centrally stored, and locally cached (and copied to where it likely will be used), perhaps at various levels of the hierarchy; processing is done by apps that are independent of each other; processing of one data file is independent of processing of another file, but groups of processing results are collected to obtain statistical outputs about the data.</a:t>
            </a:r>
          </a:p>
          <a:p>
            <a:r>
              <a:rPr lang="en-US" dirty="0" smtClean="0"/>
              <a:t>Bob's VO (astrophysics) app: data is stored in registries with metadata; data access is through web services; there is a workflow concept of access and multiple processing steps; distributed scratch space can be used for storage of intermediate results; there is also a pub/sub mechanism for dynamic events, which are small in terms of the data required to identify an event and in terms of their frequency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that get Data from files (2)</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Simon's Sensor Network app: data collected from sensors that periodically transmit; data brought to a central site; stored data analyzed using statistical techniques, visualized with tools like Google Earth.</a:t>
            </a:r>
          </a:p>
          <a:p>
            <a:r>
              <a:rPr lang="en-US" dirty="0" smtClean="0"/>
              <a:t>Bioinformatics: want to compare O(1000s) of </a:t>
            </a:r>
            <a:r>
              <a:rPr lang="en-US" dirty="0" err="1" smtClean="0"/>
              <a:t>terabye</a:t>
            </a:r>
            <a:r>
              <a:rPr lang="en-US" dirty="0" smtClean="0"/>
              <a:t>-scale data sets (metagenomic) with each other.  Datasets are distributed around the world.  Solution to the problem is not clear.</a:t>
            </a:r>
          </a:p>
          <a:p>
            <a:r>
              <a:rPr lang="en-US" dirty="0" smtClean="0"/>
              <a:t>Climate (from Dan): Data (output of climate simulations) is distributed in multiple stores.  Current data analysis and visualization tools require the user to bring the data they want to analyze to a local system, then run the tools locally.  New tools will include the capability to add data transfer.  This will allow the set of tools to iterate - transfer data, do analysis, etc.</a:t>
            </a:r>
          </a:p>
          <a:p>
            <a:r>
              <a:rPr lang="en-US" dirty="0" err="1" smtClean="0"/>
              <a:t>Astro</a:t>
            </a:r>
            <a:r>
              <a:rPr lang="en-US" dirty="0" smtClean="0"/>
              <a:t> (LSST): Data taken by telescope - quick analysis done at telescope site for interesting (urgent) events (which may involve comparing new data with previous data). Data then transferred to archive site. At archive site, data analyzed, reduced, classified.  Detailed analysis of new data vs. archived data done.  Reanalysis of all data done periodically.  Data stored in files and databases.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Apps that get Data from files and streams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Stephen Pascoe's Oceanographic app</a:t>
            </a:r>
          </a:p>
          <a:p>
            <a:r>
              <a:rPr lang="en-US" dirty="0" smtClean="0"/>
              <a:t>Jon's Environmental Data exploration app: drive apps from graphical tools, inputs are geographic areas and algorithms to run on the data in those areas; data can come through web services from sensors or simulations (possibly running); provide responses in near-real-time.</a:t>
            </a:r>
          </a:p>
          <a:p>
            <a:r>
              <a:rPr lang="en-US" dirty="0" smtClean="0"/>
              <a:t>Power Grids (from </a:t>
            </a:r>
            <a:r>
              <a:rPr lang="en-US" dirty="0" err="1" smtClean="0"/>
              <a:t>Shantenu</a:t>
            </a:r>
            <a:r>
              <a:rPr lang="en-US" dirty="0" smtClean="0"/>
              <a:t>): a closed-loop cyber-physical system modeled as a workflow, needs to combine streaming data arriving from sensors with historic data available in archives, along with structured collections of weather forecast data. Needs a workflow model that supports such requirements.</a:t>
            </a:r>
          </a:p>
          <a:p>
            <a:r>
              <a:rPr lang="en-US" dirty="0" err="1" smtClean="0"/>
              <a:t>Astro</a:t>
            </a:r>
            <a:r>
              <a:rPr lang="en-US" dirty="0" smtClean="0"/>
              <a:t> (CMB): Application builds a sky map.  Reads data from detectors, and gets data from simulations performed on-the-fly.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Apps that get Data from  streams</a:t>
            </a:r>
            <a:endParaRPr lang="en-US" dirty="0"/>
          </a:p>
        </p:txBody>
      </p:sp>
      <p:sp>
        <p:nvSpPr>
          <p:cNvPr id="3" name="Content Placeholder 2"/>
          <p:cNvSpPr>
            <a:spLocks noGrp="1"/>
          </p:cNvSpPr>
          <p:nvPr>
            <p:ph idx="1"/>
          </p:nvPr>
        </p:nvSpPr>
        <p:spPr/>
        <p:txBody>
          <a:bodyPr>
            <a:normAutofit/>
          </a:bodyPr>
          <a:lstStyle/>
          <a:p>
            <a:r>
              <a:rPr lang="en-US" dirty="0" smtClean="0"/>
              <a:t>Fusion: multiple physics simulation codes run concurrently on a distributed set of parallel computers.  Data from some codes are streamed to other codes to link them into a single simulation.  Data is transformed in flight into needed inputs.  Data is also examined in situ to understand the overall state of the simulation.  Some data is stored for later data mining and visualization.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Thoughts about what’s important in these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Streams vs. files</a:t>
            </a:r>
          </a:p>
          <a:p>
            <a:r>
              <a:rPr lang="en-US" dirty="0" smtClean="0"/>
              <a:t>Processing data as streams vs. processing of archived data</a:t>
            </a:r>
          </a:p>
          <a:p>
            <a:pPr lvl="1"/>
            <a:r>
              <a:rPr lang="en-US" dirty="0" smtClean="0"/>
              <a:t>Can treat archived data as stream (stream it), cannot treat stream as archived data</a:t>
            </a:r>
          </a:p>
          <a:p>
            <a:r>
              <a:rPr lang="en-US" dirty="0" smtClean="0"/>
              <a:t>Files</a:t>
            </a:r>
            <a:r>
              <a:rPr lang="en-US" dirty="0" smtClean="0"/>
              <a:t> </a:t>
            </a:r>
            <a:r>
              <a:rPr lang="en-US" dirty="0" smtClean="0">
                <a:solidFill>
                  <a:srgbClr val="FF0000"/>
                </a:solidFill>
              </a:rPr>
              <a:t>VS</a:t>
            </a:r>
            <a:r>
              <a:rPr lang="en-US" dirty="0" smtClean="0"/>
              <a:t>. </a:t>
            </a:r>
            <a:r>
              <a:rPr lang="en-US" dirty="0" smtClean="0"/>
              <a:t>databases</a:t>
            </a:r>
          </a:p>
          <a:p>
            <a:r>
              <a:rPr lang="en-US" dirty="0" smtClean="0"/>
              <a:t>Data trains vs. stream standing queries</a:t>
            </a:r>
          </a:p>
          <a:p>
            <a:pPr lvl="1"/>
            <a:r>
              <a:rPr lang="en-US" dirty="0" smtClean="0"/>
              <a:t>Move algorithm over data vs. move data over algorithm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rot="16200000" flipV="1">
            <a:off x="2541523" y="2083534"/>
            <a:ext cx="2330172" cy="1049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711857" y="3243374"/>
            <a:ext cx="2330172" cy="10494"/>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701360" y="2109773"/>
            <a:ext cx="1605779" cy="1133601"/>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rot="16200000" flipV="1">
            <a:off x="2541523" y="2083534"/>
            <a:ext cx="2330172" cy="10495"/>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3711857" y="3243374"/>
            <a:ext cx="2330172" cy="10494"/>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rot="16200000">
            <a:off x="3008456" y="1899848"/>
            <a:ext cx="1016474" cy="369332"/>
          </a:xfrm>
          <a:prstGeom prst="rect">
            <a:avLst/>
          </a:prstGeom>
          <a:noFill/>
        </p:spPr>
        <p:txBody>
          <a:bodyPr wrap="none" rtlCol="0">
            <a:spAutoFit/>
          </a:bodyPr>
          <a:lstStyle/>
          <a:p>
            <a:r>
              <a:rPr lang="en-US" dirty="0" smtClean="0"/>
              <a:t>Data size</a:t>
            </a:r>
            <a:endParaRPr lang="en-US" dirty="0"/>
          </a:p>
        </p:txBody>
      </p:sp>
      <p:sp>
        <p:nvSpPr>
          <p:cNvPr id="8" name="TextBox 7"/>
          <p:cNvSpPr txBox="1"/>
          <p:nvPr/>
        </p:nvSpPr>
        <p:spPr>
          <a:xfrm>
            <a:off x="3895983" y="3253868"/>
            <a:ext cx="1930449" cy="369332"/>
          </a:xfrm>
          <a:prstGeom prst="rect">
            <a:avLst/>
          </a:prstGeom>
          <a:noFill/>
        </p:spPr>
        <p:txBody>
          <a:bodyPr wrap="none" rtlCol="0">
            <a:spAutoFit/>
          </a:bodyPr>
          <a:lstStyle/>
          <a:p>
            <a:r>
              <a:rPr lang="en-US" dirty="0" smtClean="0"/>
              <a:t>Ingest/refresh rate</a:t>
            </a:r>
            <a:endParaRPr lang="en-US" dirty="0"/>
          </a:p>
        </p:txBody>
      </p:sp>
      <p:cxnSp>
        <p:nvCxnSpPr>
          <p:cNvPr id="12" name="Straight Connector 11"/>
          <p:cNvCxnSpPr/>
          <p:nvPr/>
        </p:nvCxnSpPr>
        <p:spPr>
          <a:xfrm flipV="1">
            <a:off x="3701360" y="2109773"/>
            <a:ext cx="1605779" cy="1133601"/>
          </a:xfrm>
          <a:prstGeom prst="line">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9469445">
            <a:off x="3627596" y="2304158"/>
            <a:ext cx="1604375" cy="369332"/>
          </a:xfrm>
          <a:prstGeom prst="rect">
            <a:avLst/>
          </a:prstGeom>
          <a:noFill/>
        </p:spPr>
        <p:txBody>
          <a:bodyPr wrap="none" rtlCol="0">
            <a:spAutoFit/>
          </a:bodyPr>
          <a:lstStyle/>
          <a:p>
            <a:r>
              <a:rPr lang="en-US" dirty="0" smtClean="0"/>
              <a:t>Processing rate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810</Words>
  <Application>Microsoft Macintosh PowerPoint</Application>
  <PresentationFormat>On-screen Show (4:3)</PresentationFormat>
  <Paragraphs>41</Paragraphs>
  <Slides>10</Slides>
  <Notes>0</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Office Theme</vt:lpstr>
      <vt:lpstr>3D (Dynamic, Distributed, Data-intensive) Applications </vt:lpstr>
      <vt:lpstr>Applications from White Paper draft</vt:lpstr>
      <vt:lpstr>Apps that get Data from files (1)</vt:lpstr>
      <vt:lpstr>Apps that get Data from files (2)</vt:lpstr>
      <vt:lpstr>Apps that get Data from files and streams</vt:lpstr>
      <vt:lpstr>Apps that get Data from  streams</vt:lpstr>
      <vt:lpstr>Thoughts about what’s important in these applications</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S. Katz</dc:creator>
  <cp:lastModifiedBy>Daniel S. Katz</cp:lastModifiedBy>
  <cp:revision>15</cp:revision>
  <dcterms:created xsi:type="dcterms:W3CDTF">2011-02-17T14:38:07Z</dcterms:created>
  <dcterms:modified xsi:type="dcterms:W3CDTF">2011-02-17T17:31:19Z</dcterms:modified>
</cp:coreProperties>
</file>