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2" r:id="rId19"/>
    <p:sldId id="275" r:id="rId20"/>
    <p:sldId id="273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3B8059-142C-4ECC-919F-58A3E3C99F3C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5BEEFB-09BC-4702-A530-973194E42D6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26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059-142C-4ECC-919F-58A3E3C99F3C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EEFB-09BC-4702-A530-973194E4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59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059-142C-4ECC-919F-58A3E3C99F3C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EEFB-09BC-4702-A530-973194E4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16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059-142C-4ECC-919F-58A3E3C99F3C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EEFB-09BC-4702-A530-973194E4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21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059-142C-4ECC-919F-58A3E3C99F3C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EEFB-09BC-4702-A530-973194E4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2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3B8059-142C-4ECC-919F-58A3E3C99F3C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5BEEFB-09BC-4702-A530-973194E42D69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6510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059-142C-4ECC-919F-58A3E3C99F3C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EEFB-09BC-4702-A530-973194E4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489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059-142C-4ECC-919F-58A3E3C99F3C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EEFB-09BC-4702-A530-973194E4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7066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059-142C-4ECC-919F-58A3E3C99F3C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EEFB-09BC-4702-A530-973194E4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70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059-142C-4ECC-919F-58A3E3C99F3C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EEFB-09BC-4702-A530-973194E4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29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A3B8059-142C-4ECC-919F-58A3E3C99F3C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95BEEFB-09BC-4702-A530-973194E42D6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4330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A3B8059-142C-4ECC-919F-58A3E3C99F3C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95BEEFB-09BC-4702-A530-973194E4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81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3B8059-142C-4ECC-919F-58A3E3C99F3C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5BEEFB-09BC-4702-A530-973194E42D6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69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FD64-5E66-4975-A22F-8F8333707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IDS ASSIGNMENT</a:t>
            </a:r>
          </a:p>
        </p:txBody>
      </p:sp>
    </p:spTree>
    <p:extLst>
      <p:ext uri="{BB962C8B-B14F-4D97-AF65-F5344CB8AC3E}">
        <p14:creationId xmlns:p14="http://schemas.microsoft.com/office/powerpoint/2010/main" val="21386710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F23A-B988-41A8-83AD-8C0E98EE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082" y="475755"/>
            <a:ext cx="10058400" cy="1609344"/>
          </a:xfrm>
        </p:spPr>
        <p:txBody>
          <a:bodyPr>
            <a:normAutofit/>
          </a:bodyPr>
          <a:lstStyle/>
          <a:p>
            <a:r>
              <a:rPr lang="en-IN" sz="2000" dirty="0"/>
              <a:t> PIE CHART SHOWING WINE REVIEWS IN DIFFERENT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22AE10-EE5B-4BAF-A983-5095264492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816" y="2462103"/>
            <a:ext cx="3436918" cy="2514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292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F9F-5DF9-438B-A770-9C154118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E77F-F688-4148-91B0-64FA9D177F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6313" y="2107784"/>
            <a:ext cx="10394707" cy="3311189"/>
          </a:xfrm>
        </p:spPr>
        <p:txBody>
          <a:bodyPr>
            <a:normAutofit/>
          </a:bodyPr>
          <a:lstStyle/>
          <a:p>
            <a:r>
              <a:rPr lang="en-IN" sz="2800" dirty="0"/>
              <a:t>From the pie chart we can conclude that the maximum number of reviews are coming from the USA.</a:t>
            </a:r>
          </a:p>
          <a:p>
            <a:r>
              <a:rPr lang="en-IN" sz="2800" dirty="0"/>
              <a:t>It also indicates that almost equal number of reviews are coming from the countries France and Italy.</a:t>
            </a:r>
          </a:p>
        </p:txBody>
      </p:sp>
    </p:spTree>
    <p:extLst>
      <p:ext uri="{BB962C8B-B14F-4D97-AF65-F5344CB8AC3E}">
        <p14:creationId xmlns:p14="http://schemas.microsoft.com/office/powerpoint/2010/main" val="373499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FC28-2C75-4D8A-8758-C8593326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18" y="381816"/>
            <a:ext cx="10018713" cy="1752599"/>
          </a:xfrm>
        </p:spPr>
        <p:txBody>
          <a:bodyPr/>
          <a:lstStyle/>
          <a:p>
            <a:pPr algn="ctr"/>
            <a:r>
              <a:rPr lang="en-IN" dirty="0"/>
              <a:t>HISTOGRAM OF 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47CAB3-4E87-4704-B2E6-EA8823F6EE8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166" y="2134415"/>
            <a:ext cx="5982218" cy="3170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637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480B-E243-4745-8CEE-0540B35F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74" y="730188"/>
            <a:ext cx="10018713" cy="1752599"/>
          </a:xfrm>
        </p:spPr>
        <p:txBody>
          <a:bodyPr/>
          <a:lstStyle/>
          <a:p>
            <a:pPr algn="l"/>
            <a:r>
              <a:rPr lang="en-IN" dirty="0"/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7A535-4245-4D86-8C1B-C32009B6E3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24074" y="2862386"/>
            <a:ext cx="10539186" cy="3769233"/>
          </a:xfrm>
        </p:spPr>
        <p:txBody>
          <a:bodyPr/>
          <a:lstStyle/>
          <a:p>
            <a:r>
              <a:rPr lang="en-IN" dirty="0"/>
              <a:t>From the above histogram the average points given by the users is  88.5825.</a:t>
            </a:r>
          </a:p>
          <a:p>
            <a:r>
              <a:rPr lang="en-IN" dirty="0"/>
              <a:t>The mode for the points i.e. the most frequent rating given by the users is 87.</a:t>
            </a:r>
          </a:p>
          <a:p>
            <a:r>
              <a:rPr lang="en-IN" dirty="0"/>
              <a:t> It can also be seen that the frequency of  a rating of 100 is very low.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644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9126-B311-4250-B6F4-3840BC24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95642"/>
            <a:ext cx="9603275" cy="1049235"/>
          </a:xfrm>
        </p:spPr>
        <p:txBody>
          <a:bodyPr/>
          <a:lstStyle/>
          <a:p>
            <a:pPr algn="ctr"/>
            <a:r>
              <a:rPr lang="en-IN" dirty="0"/>
              <a:t>BOX PLOT OF WINE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FFEF4-F3F9-47DC-B2CD-F1E0602705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87" y="2370655"/>
            <a:ext cx="4343776" cy="2697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0756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3EE8-ACF6-434F-90DA-3B40D0F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337432"/>
            <a:ext cx="8387658" cy="1367082"/>
          </a:xfrm>
        </p:spPr>
        <p:txBody>
          <a:bodyPr/>
          <a:lstStyle/>
          <a:p>
            <a:pPr algn="l"/>
            <a:r>
              <a:rPr lang="en-IN" dirty="0"/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A711E-7D12-4EFF-8FCD-2597E0EA60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4312" y="1974950"/>
            <a:ext cx="10555376" cy="3547291"/>
          </a:xfrm>
        </p:spPr>
        <p:txBody>
          <a:bodyPr>
            <a:normAutofit fontScale="32500" lnSpcReduction="20000"/>
          </a:bodyPr>
          <a:lstStyle/>
          <a:p>
            <a:r>
              <a:rPr lang="en-IN" sz="4900" dirty="0">
                <a:latin typeface="Arial" panose="020B0604020202020204" pitchFamily="34" charset="0"/>
                <a:cs typeface="Arial" panose="020B0604020202020204" pitchFamily="34" charset="0"/>
              </a:rPr>
              <a:t>The above box plot contains outliers, but they cannot be removed as this shows the variance in price of wine.</a:t>
            </a:r>
          </a:p>
          <a:p>
            <a:r>
              <a:rPr lang="en-IN" sz="4900" dirty="0">
                <a:latin typeface="Arial" panose="020B0604020202020204" pitchFamily="34" charset="0"/>
                <a:cs typeface="Arial" panose="020B0604020202020204" pitchFamily="34" charset="0"/>
              </a:rPr>
              <a:t>It is also very evident that the box plot is positively skewed.</a:t>
            </a:r>
          </a:p>
          <a:p>
            <a:r>
              <a:rPr lang="en-IN" sz="4900" dirty="0">
                <a:latin typeface="Arial" panose="020B0604020202020204" pitchFamily="34" charset="0"/>
                <a:cs typeface="Arial" panose="020B0604020202020204" pitchFamily="34" charset="0"/>
              </a:rPr>
              <a:t>Some values that can be calculated from the box plot: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4900" dirty="0">
                <a:latin typeface="Arial" panose="020B0604020202020204" pitchFamily="34" charset="0"/>
                <a:cs typeface="Arial" panose="020B0604020202020204" pitchFamily="34" charset="0"/>
              </a:rPr>
              <a:t>Median : 29.0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4900" dirty="0">
                <a:latin typeface="Arial" panose="020B0604020202020204" pitchFamily="34" charset="0"/>
                <a:cs typeface="Arial" panose="020B0604020202020204" pitchFamily="34" charset="0"/>
              </a:rPr>
              <a:t>Q1: 18.0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4900" dirty="0">
                <a:latin typeface="Arial" panose="020B0604020202020204" pitchFamily="34" charset="0"/>
                <a:cs typeface="Arial" panose="020B0604020202020204" pitchFamily="34" charset="0"/>
              </a:rPr>
              <a:t>Q3:42.0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4900" dirty="0">
                <a:latin typeface="Arial" panose="020B0604020202020204" pitchFamily="34" charset="0"/>
                <a:cs typeface="Arial" panose="020B0604020202020204" pitchFamily="34" charset="0"/>
              </a:rPr>
              <a:t>Interquartile Range:24.0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4900" dirty="0">
                <a:latin typeface="Arial" panose="020B0604020202020204" pitchFamily="34" charset="0"/>
                <a:cs typeface="Arial" panose="020B0604020202020204" pitchFamily="34" charset="0"/>
              </a:rPr>
              <a:t>Max:105.0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4900" dirty="0">
                <a:latin typeface="Arial" panose="020B0604020202020204" pitchFamily="34" charset="0"/>
                <a:cs typeface="Arial" panose="020B0604020202020204" pitchFamily="34" charset="0"/>
              </a:rPr>
              <a:t>Min:7.0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900" dirty="0">
                <a:latin typeface="Arial" panose="020B0604020202020204" pitchFamily="34" charset="0"/>
                <a:cs typeface="Arial" panose="020B0604020202020204" pitchFamily="34" charset="0"/>
              </a:rPr>
              <a:t>On further calculations the mean and mode is found to be 33.709 and 15.0 respectively which proves that the plot is positively skewed as mode&lt;median&lt;mean.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300" dirty="0"/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23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EE3B-D8B0-4492-81C4-44D199B3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CORRELATION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02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6F75-4186-41C8-B853-4F92376D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53" y="477254"/>
            <a:ext cx="9772574" cy="1595020"/>
          </a:xfrm>
        </p:spPr>
        <p:txBody>
          <a:bodyPr/>
          <a:lstStyle/>
          <a:p>
            <a:r>
              <a:rPr lang="en-IN" dirty="0"/>
              <a:t>SCATTER PLOT OF POINTS vs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E24B35-9307-4747-905A-E38266788A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21" y="2134415"/>
            <a:ext cx="6088908" cy="3170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83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4638-21D5-4977-A655-CCF1B8AB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INSIGHTS: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1D723-46F6-42E0-9F21-D8675BC80E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6313" y="2214316"/>
            <a:ext cx="10394707" cy="3311189"/>
          </a:xfrm>
        </p:spPr>
        <p:txBody>
          <a:bodyPr/>
          <a:lstStyle/>
          <a:p>
            <a:r>
              <a:rPr lang="en-US" dirty="0"/>
              <a:t>From the scatter plot it is evident that the correlation between points and price is strong.</a:t>
            </a:r>
          </a:p>
          <a:p>
            <a:r>
              <a:rPr lang="en-US" dirty="0"/>
              <a:t>By  drawing the best fit line for the above plot we notice that the line passes through most of the data.</a:t>
            </a:r>
          </a:p>
          <a:p>
            <a:r>
              <a:rPr lang="en-US" dirty="0"/>
              <a:t>df['points’].corr(df['price’]) = 0.54. This shows that a strong correlation exists between points and price.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50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00FC-5891-4914-8814-E47EBA32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HYPOTHESIS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04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2267-82D8-4FAB-AAA2-ED1D6BB6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556" y="2552700"/>
            <a:ext cx="10018713" cy="1752599"/>
          </a:xfrm>
        </p:spPr>
        <p:txBody>
          <a:bodyPr/>
          <a:lstStyle/>
          <a:p>
            <a:pPr algn="ctr"/>
            <a:r>
              <a:rPr lang="en-IN" dirty="0"/>
              <a:t>WINE REVIEWS</a:t>
            </a:r>
          </a:p>
        </p:txBody>
      </p:sp>
    </p:spTree>
    <p:extLst>
      <p:ext uri="{BB962C8B-B14F-4D97-AF65-F5344CB8AC3E}">
        <p14:creationId xmlns:p14="http://schemas.microsoft.com/office/powerpoint/2010/main" val="3704007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ACB3-E9EB-4959-BF81-2DFD102134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66817" y="1773405"/>
            <a:ext cx="10394707" cy="3311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 mean is  32.773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 standard deviation is  18.615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 mean is 33.709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 hypothesis(H0): Sample mean = 33.709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Alternate hypothesis(Ha):Sample mean != 33.709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 value is  -2.51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 value is  0.006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p&lt;0.05, hence Alternate hypothesis is true as we can reject the Null hypothesis.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03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9D10-1A54-4DFC-B7C9-FEEF5582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TEAM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72B66-7971-4397-B109-232517C87B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8" y="2572845"/>
            <a:ext cx="10394707" cy="3311189"/>
          </a:xfrm>
        </p:spPr>
        <p:txBody>
          <a:bodyPr/>
          <a:lstStyle/>
          <a:p>
            <a:r>
              <a:rPr lang="en-IN" dirty="0"/>
              <a:t>SAI TARUN- PES1201700494</a:t>
            </a:r>
          </a:p>
          <a:p>
            <a:r>
              <a:rPr lang="en-IN" dirty="0"/>
              <a:t>GOUTHAM KS - PES1201700295</a:t>
            </a:r>
          </a:p>
          <a:p>
            <a:r>
              <a:rPr lang="en-IN" dirty="0"/>
              <a:t>YASH KUMAR – PES1201700772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18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0017-DFF4-472F-AD94-A1D42903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076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9E2A-D7B6-42F0-B2B3-E107959E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D750-9894-4141-AB95-A43943DEA8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07032" y="2161050"/>
            <a:ext cx="10394707" cy="331118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Outline of dataset</a:t>
            </a:r>
          </a:p>
          <a:p>
            <a:endParaRPr lang="en-US" sz="2000" dirty="0"/>
          </a:p>
          <a:p>
            <a:r>
              <a:rPr lang="en-US" sz="2000" dirty="0"/>
              <a:t>Data cleaning</a:t>
            </a:r>
          </a:p>
          <a:p>
            <a:endParaRPr lang="en-US" sz="2000" dirty="0"/>
          </a:p>
          <a:p>
            <a:r>
              <a:rPr lang="en-US" sz="2000" dirty="0"/>
              <a:t>Data visualization</a:t>
            </a:r>
          </a:p>
          <a:p>
            <a:endParaRPr lang="en-US" sz="2000" dirty="0"/>
          </a:p>
          <a:p>
            <a:r>
              <a:rPr lang="en-US" sz="2000" dirty="0"/>
              <a:t>Correlation</a:t>
            </a:r>
          </a:p>
          <a:p>
            <a:endParaRPr lang="en-US" sz="2000" dirty="0"/>
          </a:p>
          <a:p>
            <a:r>
              <a:rPr lang="en-US" sz="2000" dirty="0"/>
              <a:t>Hypothesis Testing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3207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B9C7-7848-4B3B-8A23-7DAED06B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821" y="366204"/>
            <a:ext cx="10394707" cy="2412507"/>
          </a:xfrm>
        </p:spPr>
        <p:txBody>
          <a:bodyPr/>
          <a:lstStyle/>
          <a:p>
            <a:r>
              <a:rPr lang="en-IN" dirty="0"/>
              <a:t>OUTLINE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DD6E-8EAC-458C-A10F-67958CBA9D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33870" y="2622690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This dataset contains 15 columns and about 1000 rows.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11 Categorical Columns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4 Numerical Columns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5F1D-3076-47FE-AE02-7140C62D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488" y="633748"/>
            <a:ext cx="10018713" cy="1752599"/>
          </a:xfrm>
        </p:spPr>
        <p:txBody>
          <a:bodyPr/>
          <a:lstStyle/>
          <a:p>
            <a:r>
              <a:rPr lang="en-IN" dirty="0"/>
              <a:t>DATA CLEANING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4EE6D-781A-4467-8599-A89F654E2E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5490" y="2386347"/>
            <a:ext cx="10394707" cy="3311189"/>
          </a:xfrm>
        </p:spPr>
        <p:txBody>
          <a:bodyPr>
            <a:normAutofit/>
          </a:bodyPr>
          <a:lstStyle/>
          <a:p>
            <a:r>
              <a:rPr lang="en-IN" dirty="0"/>
              <a:t>Data cleaning is the process of detecting and correcting corrupt records from a set of records, table or a database.</a:t>
            </a:r>
          </a:p>
          <a:p>
            <a:r>
              <a:rPr lang="en-US" dirty="0"/>
              <a:t>The categorical columns with data as “NaN” is replaced with the data in the previous row.</a:t>
            </a:r>
          </a:p>
          <a:p>
            <a:r>
              <a:rPr lang="en-US" dirty="0"/>
              <a:t>Whereas the numerical columns with data “NaN” is replaced with mean of the entire column.</a:t>
            </a:r>
          </a:p>
          <a:p>
            <a:r>
              <a:rPr lang="en-US" dirty="0"/>
              <a:t>Columns with missing values:</a:t>
            </a:r>
          </a:p>
          <a:p>
            <a:pPr marL="0" indent="0">
              <a:buNone/>
            </a:pPr>
            <a:r>
              <a:rPr lang="en-US" dirty="0"/>
              <a:t>	region_1, region_2 , taster_name, taster_twitter_handle, price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41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03D6-8586-4786-B6EB-97C8C230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778" y="2416945"/>
            <a:ext cx="10018713" cy="1752599"/>
          </a:xfrm>
        </p:spPr>
        <p:txBody>
          <a:bodyPr/>
          <a:lstStyle/>
          <a:p>
            <a:r>
              <a:rPr lang="en-IN" dirty="0"/>
              <a:t>BEFORE AND AFTER CLEANING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137113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DBE4DF-96AD-42FC-824F-92E24F53B2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84" y="1020778"/>
            <a:ext cx="2993729" cy="48164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C15C0-2306-41C7-A632-8B6E93B65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844" y="1020778"/>
            <a:ext cx="2901374" cy="4790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BA2FE6-C07F-4561-A8E4-9679E98E5BEC}"/>
              </a:ext>
            </a:extLst>
          </p:cNvPr>
          <p:cNvSpPr txBox="1"/>
          <p:nvPr/>
        </p:nvSpPr>
        <p:spPr>
          <a:xfrm>
            <a:off x="4267200" y="35510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18532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E56C3A-BC02-4C4B-8C8C-05FF0C75F9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84" y="1180984"/>
            <a:ext cx="2623151" cy="4747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6BF9EB-1819-4D26-B769-EC5653DE6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827" y="1180725"/>
            <a:ext cx="2361460" cy="4748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D4ED83-5281-4795-9A86-C732B352F64A}"/>
              </a:ext>
            </a:extLst>
          </p:cNvPr>
          <p:cNvSpPr txBox="1"/>
          <p:nvPr/>
        </p:nvSpPr>
        <p:spPr>
          <a:xfrm>
            <a:off x="5243743" y="435006"/>
            <a:ext cx="209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NUMERICAL DATA</a:t>
            </a:r>
          </a:p>
        </p:txBody>
      </p:sp>
    </p:spTree>
    <p:extLst>
      <p:ext uri="{BB962C8B-B14F-4D97-AF65-F5344CB8AC3E}">
        <p14:creationId xmlns:p14="http://schemas.microsoft.com/office/powerpoint/2010/main" val="963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6AF7-2BC4-44CD-99C2-6731F971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423" y="2552700"/>
            <a:ext cx="10018713" cy="1752599"/>
          </a:xfrm>
        </p:spPr>
        <p:txBody>
          <a:bodyPr/>
          <a:lstStyle/>
          <a:p>
            <a:pPr algn="ctr"/>
            <a:r>
              <a:rPr lang="en-IN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8329572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465</Words>
  <Application>Microsoft Office PowerPoint</Application>
  <PresentationFormat>Widescreen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Gill Sans MT</vt:lpstr>
      <vt:lpstr>Impact</vt:lpstr>
      <vt:lpstr>Wingdings</vt:lpstr>
      <vt:lpstr>Badge</vt:lpstr>
      <vt:lpstr>IDS ASSIGNMENT</vt:lpstr>
      <vt:lpstr>WINE REVIEWS</vt:lpstr>
      <vt:lpstr>Contents</vt:lpstr>
      <vt:lpstr>OUTLINE OF DATASET</vt:lpstr>
      <vt:lpstr>DATA CLEANING </vt:lpstr>
      <vt:lpstr>BEFORE AND AFTER CLEANING THE DATASET</vt:lpstr>
      <vt:lpstr>PowerPoint Presentation</vt:lpstr>
      <vt:lpstr>PowerPoint Presentation</vt:lpstr>
      <vt:lpstr>DATA VISUALIZATION</vt:lpstr>
      <vt:lpstr> PIE CHART SHOWING WINE REVIEWS IN DIFFERENT COUNTRIES</vt:lpstr>
      <vt:lpstr>INSIGHTS:</vt:lpstr>
      <vt:lpstr>HISTOGRAM OF POINTS</vt:lpstr>
      <vt:lpstr>INSIGHTS:</vt:lpstr>
      <vt:lpstr>BOX PLOT OF WINE PRICE</vt:lpstr>
      <vt:lpstr>INSIGHTS:</vt:lpstr>
      <vt:lpstr>CORRELATION</vt:lpstr>
      <vt:lpstr>SCATTER PLOT OF POINTS vs PRICE</vt:lpstr>
      <vt:lpstr>INSIGHTS:</vt:lpstr>
      <vt:lpstr>HYPOTHESIS TESTING</vt:lpstr>
      <vt:lpstr>PowerPoint Presentation</vt:lpstr>
      <vt:lpstr>TEAM MEMBERS: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 ASSIGNMENT</dc:title>
  <dc:creator>Goutham Sekar</dc:creator>
  <cp:lastModifiedBy>Goutham Sekar</cp:lastModifiedBy>
  <cp:revision>61</cp:revision>
  <dcterms:created xsi:type="dcterms:W3CDTF">2018-11-13T06:51:09Z</dcterms:created>
  <dcterms:modified xsi:type="dcterms:W3CDTF">2018-11-19T09:20:46Z</dcterms:modified>
</cp:coreProperties>
</file>