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Roboto Mono Light"/>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Light-bold.fntdata"/><Relationship Id="rId27" Type="http://schemas.openxmlformats.org/officeDocument/2006/relationships/font" Target="fonts/RobotoMon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MonoLight-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7281a32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7281a32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7281a32e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7281a32e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7281a32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7281a32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7281a32e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7281a32e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7281a32e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7281a32e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7281a32e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7281a32e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7281a32e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7281a32e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7299ff0d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7299ff0d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7299ff0d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7299ff0d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7299ff0d3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7299ff0d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7256bf9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7256bf9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7256bf99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7256bf9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7256bf99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7256bf99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7256bf99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7256bf99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7256bf99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7256bf99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7256bf99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7256bf99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75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Finetuned Language Models (FLAN) Are Zero</a:t>
            </a:r>
            <a:r>
              <a:rPr lang="en"/>
              <a:t>-</a:t>
            </a:r>
            <a:r>
              <a:rPr lang="en"/>
              <a:t>Shot Learners</a:t>
            </a:r>
            <a:endParaRPr/>
          </a:p>
        </p:txBody>
      </p:sp>
      <p:sp>
        <p:nvSpPr>
          <p:cNvPr id="55" name="Google Shape;55;p13"/>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sz="2600"/>
              <a:t>- Karamjeet Singh Gulati</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How does 0-shot FLAN compare with few-shot GPT3?</a:t>
            </a:r>
            <a:endParaRPr sz="2500"/>
          </a:p>
        </p:txBody>
      </p:sp>
      <p:sp>
        <p:nvSpPr>
          <p:cNvPr id="125" name="Google Shape;125;p22"/>
          <p:cNvSpPr txBox="1"/>
          <p:nvPr/>
        </p:nvSpPr>
        <p:spPr>
          <a:xfrm>
            <a:off x="2391750" y="3151800"/>
            <a:ext cx="78024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Zero Shot Performance</a:t>
            </a:r>
            <a:endParaRPr sz="1000">
              <a:solidFill>
                <a:schemeClr val="dk1"/>
              </a:solidFill>
              <a:latin typeface="Times New Roman"/>
              <a:ea typeface="Times New Roman"/>
              <a:cs typeface="Times New Roman"/>
              <a:sym typeface="Times New Roman"/>
            </a:endParaRPr>
          </a:p>
        </p:txBody>
      </p:sp>
      <p:sp>
        <p:nvSpPr>
          <p:cNvPr id="126" name="Google Shape;126;p22"/>
          <p:cNvSpPr txBox="1"/>
          <p:nvPr/>
        </p:nvSpPr>
        <p:spPr>
          <a:xfrm>
            <a:off x="317500" y="4864925"/>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sp>
        <p:nvSpPr>
          <p:cNvPr id="127" name="Google Shape;127;p22"/>
          <p:cNvSpPr txBox="1"/>
          <p:nvPr/>
        </p:nvSpPr>
        <p:spPr>
          <a:xfrm>
            <a:off x="599425" y="3316200"/>
            <a:ext cx="193500" cy="1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8" name="Google Shape;128;p22"/>
          <p:cNvSpPr txBox="1"/>
          <p:nvPr/>
        </p:nvSpPr>
        <p:spPr>
          <a:xfrm>
            <a:off x="6029075" y="986100"/>
            <a:ext cx="2981100" cy="3620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﻿﻿Very effective on tasks naturally verbalized as instructions (e.g., NLI, QA, translation, struct-to-text)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﻿﻿Less effective on tasks directly formulated as language modeling, where instructions would be largely redundant (e.g., commonsense reasoning and coreference resolution tasks that are formatted as finishing an incomplete sentence or paragraph).</a:t>
            </a:r>
            <a:endParaRPr>
              <a:solidFill>
                <a:schemeClr val="dk1"/>
              </a:solidFill>
            </a:endParaRPr>
          </a:p>
          <a:p>
            <a:pPr indent="0" lvl="0" marL="457200" rtl="0" algn="l">
              <a:lnSpc>
                <a:spcPct val="115000"/>
              </a:lnSpc>
              <a:spcBef>
                <a:spcPts val="1200"/>
              </a:spcBef>
              <a:spcAft>
                <a:spcPts val="1200"/>
              </a:spcAft>
              <a:buNone/>
            </a:pPr>
            <a:r>
              <a:t/>
            </a:r>
            <a:endParaRPr>
              <a:solidFill>
                <a:schemeClr val="dk1"/>
              </a:solidFill>
            </a:endParaRPr>
          </a:p>
        </p:txBody>
      </p:sp>
      <p:pic>
        <p:nvPicPr>
          <p:cNvPr id="129" name="Google Shape;129;p22"/>
          <p:cNvPicPr preferRelativeResize="0"/>
          <p:nvPr/>
        </p:nvPicPr>
        <p:blipFill>
          <a:blip r:embed="rId3">
            <a:alphaModFix/>
          </a:blip>
          <a:stretch>
            <a:fillRect/>
          </a:stretch>
        </p:blipFill>
        <p:spPr>
          <a:xfrm>
            <a:off x="152400" y="880075"/>
            <a:ext cx="5876678" cy="3984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How does Zero-shot FLAN compare with few-shot GPT3?</a:t>
            </a:r>
            <a:endParaRPr sz="2500"/>
          </a:p>
        </p:txBody>
      </p:sp>
      <p:sp>
        <p:nvSpPr>
          <p:cNvPr id="135" name="Google Shape;135;p23"/>
          <p:cNvSpPr txBox="1"/>
          <p:nvPr/>
        </p:nvSpPr>
        <p:spPr>
          <a:xfrm>
            <a:off x="2391750" y="3151800"/>
            <a:ext cx="78024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36" name="Google Shape;136;p23"/>
          <p:cNvSpPr txBox="1"/>
          <p:nvPr/>
        </p:nvSpPr>
        <p:spPr>
          <a:xfrm>
            <a:off x="317500" y="4864925"/>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sp>
        <p:nvSpPr>
          <p:cNvPr id="137" name="Google Shape;137;p23"/>
          <p:cNvSpPr txBox="1"/>
          <p:nvPr/>
        </p:nvSpPr>
        <p:spPr>
          <a:xfrm>
            <a:off x="599425" y="3316200"/>
            <a:ext cx="193500" cy="1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8" name="Google Shape;138;p23"/>
          <p:cNvSpPr txBox="1"/>
          <p:nvPr/>
        </p:nvSpPr>
        <p:spPr>
          <a:xfrm>
            <a:off x="660800" y="834750"/>
            <a:ext cx="8358300" cy="3620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﻿﻿How do the FLAN instructions differ from GPT-3 or T5 prompts?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i="1" lang="en" sz="1500">
                <a:solidFill>
                  <a:schemeClr val="dk1"/>
                </a:solidFill>
                <a:latin typeface="Merriweather"/>
                <a:ea typeface="Merriweather"/>
                <a:cs typeface="Merriweather"/>
                <a:sym typeface="Merriweather"/>
              </a:rPr>
              <a:t>T5 prompt:</a:t>
            </a:r>
            <a:br>
              <a:rPr b="1" i="1" lang="en" sz="1500">
                <a:solidFill>
                  <a:schemeClr val="dk1"/>
                </a:solidFill>
                <a:latin typeface="Merriweather"/>
                <a:ea typeface="Merriweather"/>
                <a:cs typeface="Merriweather"/>
                <a:sym typeface="Merriweather"/>
              </a:rPr>
            </a:br>
            <a:r>
              <a:rPr lang="en" sz="1500">
                <a:solidFill>
                  <a:schemeClr val="dk1"/>
                </a:solidFill>
                <a:latin typeface="Roboto Mono Light"/>
                <a:ea typeface="Roboto Mono Light"/>
                <a:cs typeface="Roboto Mono Light"/>
                <a:sym typeface="Roboto Mono Light"/>
              </a:rPr>
              <a:t>cb hypothesis: At my age you will probably have learnt one lesson. premise: It's not certain how many lessons you'11 learn by your thirties.</a:t>
            </a:r>
            <a:endParaRPr sz="1500">
              <a:solidFill>
                <a:schemeClr val="dk1"/>
              </a:solidFill>
              <a:latin typeface="Roboto Mono Light"/>
              <a:ea typeface="Roboto Mono Light"/>
              <a:cs typeface="Roboto Mono Light"/>
              <a:sym typeface="Roboto Mono Light"/>
            </a:endParaRPr>
          </a:p>
          <a:p>
            <a:pPr indent="-323850" lvl="0" marL="457200" rtl="0" algn="l">
              <a:lnSpc>
                <a:spcPct val="115000"/>
              </a:lnSpc>
              <a:spcBef>
                <a:spcPts val="0"/>
              </a:spcBef>
              <a:spcAft>
                <a:spcPts val="0"/>
              </a:spcAft>
              <a:buClr>
                <a:schemeClr val="dk1"/>
              </a:buClr>
              <a:buSzPts val="1500"/>
              <a:buChar char="○"/>
            </a:pPr>
            <a:r>
              <a:rPr b="1" i="1" lang="en" sz="1500">
                <a:solidFill>
                  <a:schemeClr val="dk1"/>
                </a:solidFill>
                <a:latin typeface="Merriweather"/>
                <a:ea typeface="Merriweather"/>
                <a:cs typeface="Merriweather"/>
                <a:sym typeface="Merriweather"/>
              </a:rPr>
              <a:t>GPT-3 prompt:</a:t>
            </a:r>
            <a:br>
              <a:rPr lang="en" sz="1500">
                <a:solidFill>
                  <a:schemeClr val="dk1"/>
                </a:solidFill>
              </a:rPr>
            </a:br>
            <a:r>
              <a:rPr lang="en" sz="1500">
                <a:solidFill>
                  <a:schemeClr val="dk1"/>
                </a:solidFill>
                <a:latin typeface="Roboto Mono Light"/>
                <a:ea typeface="Roboto Mono Light"/>
                <a:cs typeface="Roboto Mono Light"/>
                <a:sym typeface="Roboto Mono Light"/>
              </a:rPr>
              <a:t>At my age you will probably have learnt one lesson.</a:t>
            </a:r>
            <a:br>
              <a:rPr lang="en" sz="1500">
                <a:solidFill>
                  <a:schemeClr val="dk1"/>
                </a:solidFill>
                <a:latin typeface="Roboto Mono Light"/>
                <a:ea typeface="Roboto Mono Light"/>
                <a:cs typeface="Roboto Mono Light"/>
                <a:sym typeface="Roboto Mono Light"/>
              </a:rPr>
            </a:br>
            <a:r>
              <a:rPr lang="en" sz="1500">
                <a:solidFill>
                  <a:schemeClr val="dk1"/>
                </a:solidFill>
                <a:latin typeface="Roboto Mono Light"/>
                <a:ea typeface="Roboto Mono Light"/>
                <a:cs typeface="Roboto Mono Light"/>
                <a:sym typeface="Roboto Mono Light"/>
              </a:rPr>
              <a:t>question: It's not certain how many lessons you'11 learn by your thirties. true, false, or neither? Answer:</a:t>
            </a:r>
            <a:endParaRPr sz="1500">
              <a:solidFill>
                <a:schemeClr val="dk1"/>
              </a:solidFill>
              <a:latin typeface="Roboto Mono Light"/>
              <a:ea typeface="Roboto Mono Light"/>
              <a:cs typeface="Roboto Mono Light"/>
              <a:sym typeface="Roboto Mono Light"/>
            </a:endParaRPr>
          </a:p>
          <a:p>
            <a:pPr indent="-323850" lvl="0" marL="457200" rtl="0" algn="l">
              <a:lnSpc>
                <a:spcPct val="115000"/>
              </a:lnSpc>
              <a:spcBef>
                <a:spcPts val="0"/>
              </a:spcBef>
              <a:spcAft>
                <a:spcPts val="0"/>
              </a:spcAft>
              <a:buClr>
                <a:schemeClr val="dk1"/>
              </a:buClr>
              <a:buSzPts val="1500"/>
              <a:buChar char="○"/>
            </a:pPr>
            <a:r>
              <a:rPr b="1" i="1" lang="en" sz="1500">
                <a:solidFill>
                  <a:schemeClr val="dk1"/>
                </a:solidFill>
                <a:latin typeface="Merriweather"/>
                <a:ea typeface="Merriweather"/>
                <a:cs typeface="Merriweather"/>
                <a:sym typeface="Merriweather"/>
              </a:rPr>
              <a:t>FLAN prompt:</a:t>
            </a:r>
            <a:br>
              <a:rPr b="1" lang="en" sz="1500">
                <a:solidFill>
                  <a:schemeClr val="dk1"/>
                </a:solidFill>
              </a:rPr>
            </a:br>
            <a:r>
              <a:rPr lang="en" sz="1500">
                <a:solidFill>
                  <a:schemeClr val="dk1"/>
                </a:solidFill>
                <a:latin typeface="Roboto Mono Light"/>
                <a:ea typeface="Roboto Mono Light"/>
                <a:cs typeface="Roboto Mono Light"/>
                <a:sym typeface="Roboto Mono Light"/>
              </a:rPr>
              <a:t>Premise: At my age you will probably have learnt one lesson.</a:t>
            </a:r>
            <a:br>
              <a:rPr lang="en" sz="1500">
                <a:solidFill>
                  <a:schemeClr val="dk1"/>
                </a:solidFill>
                <a:latin typeface="Roboto Mono Light"/>
                <a:ea typeface="Roboto Mono Light"/>
                <a:cs typeface="Roboto Mono Light"/>
                <a:sym typeface="Roboto Mono Light"/>
              </a:rPr>
            </a:br>
            <a:r>
              <a:rPr lang="en" sz="1500">
                <a:solidFill>
                  <a:schemeClr val="dk1"/>
                </a:solidFill>
                <a:latin typeface="Roboto Mono Light"/>
                <a:ea typeface="Roboto Mono Light"/>
                <a:cs typeface="Roboto Mono Light"/>
                <a:sym typeface="Roboto Mono Light"/>
              </a:rPr>
              <a:t>Hypothesis: It's not certain how many lessons you'11 learn by your thirties.</a:t>
            </a:r>
            <a:br>
              <a:rPr lang="en" sz="1500">
                <a:solidFill>
                  <a:schemeClr val="dk1"/>
                </a:solidFill>
                <a:latin typeface="Roboto Mono Light"/>
                <a:ea typeface="Roboto Mono Light"/>
                <a:cs typeface="Roboto Mono Light"/>
                <a:sym typeface="Roboto Mono Light"/>
              </a:rPr>
            </a:br>
            <a:r>
              <a:rPr lang="en" sz="1500">
                <a:solidFill>
                  <a:schemeClr val="dk1"/>
                </a:solidFill>
                <a:latin typeface="Roboto Mono Light"/>
                <a:ea typeface="Roboto Mono Light"/>
                <a:cs typeface="Roboto Mono Light"/>
                <a:sym typeface="Roboto Mono Light"/>
              </a:rPr>
              <a:t>Does the premise entail the hypothesis?</a:t>
            </a:r>
            <a:endParaRPr sz="1500">
              <a:solidFill>
                <a:schemeClr val="dk1"/>
              </a:solidFill>
              <a:latin typeface="Roboto Mono Light"/>
              <a:ea typeface="Roboto Mono Light"/>
              <a:cs typeface="Roboto Mono Light"/>
              <a:sym typeface="Roboto Mono Light"/>
            </a:endParaRPr>
          </a:p>
          <a:p>
            <a:pPr indent="0" lvl="0" marL="457200" rtl="0" algn="l">
              <a:lnSpc>
                <a:spcPct val="115000"/>
              </a:lnSpc>
              <a:spcBef>
                <a:spcPts val="1200"/>
              </a:spcBef>
              <a:spcAft>
                <a:spcPts val="0"/>
              </a:spcAft>
              <a:buNone/>
            </a:pPr>
            <a:r>
              <a:t/>
            </a:r>
            <a:endParaRPr sz="1500">
              <a:solidFill>
                <a:schemeClr val="dk1"/>
              </a:solidFill>
            </a:endParaRPr>
          </a:p>
          <a:p>
            <a:pPr indent="0" lvl="0" marL="457200" rtl="0" algn="l">
              <a:lnSpc>
                <a:spcPct val="115000"/>
              </a:lnSpc>
              <a:spcBef>
                <a:spcPts val="1200"/>
              </a:spcBef>
              <a:spcAft>
                <a:spcPts val="1200"/>
              </a:spcAft>
              <a:buNone/>
            </a:pPr>
            <a:r>
              <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What factors are important for zero factor instruction tuning?</a:t>
            </a:r>
            <a:endParaRPr sz="2500"/>
          </a:p>
        </p:txBody>
      </p:sp>
      <p:sp>
        <p:nvSpPr>
          <p:cNvPr id="144" name="Google Shape;144;p24"/>
          <p:cNvSpPr txBox="1"/>
          <p:nvPr/>
        </p:nvSpPr>
        <p:spPr>
          <a:xfrm>
            <a:off x="2391750" y="3151800"/>
            <a:ext cx="78024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45" name="Google Shape;145;p24"/>
          <p:cNvSpPr txBox="1"/>
          <p:nvPr/>
        </p:nvSpPr>
        <p:spPr>
          <a:xfrm>
            <a:off x="599425" y="3316200"/>
            <a:ext cx="193500" cy="1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46" name="Google Shape;146;p24"/>
          <p:cNvSpPr txBox="1"/>
          <p:nvPr/>
        </p:nvSpPr>
        <p:spPr>
          <a:xfrm>
            <a:off x="180850" y="1266525"/>
            <a:ext cx="2857500" cy="321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Number of </a:t>
            </a:r>
            <a:r>
              <a:rPr lang="en" sz="1800">
                <a:solidFill>
                  <a:schemeClr val="dk1"/>
                </a:solidFill>
              </a:rPr>
              <a:t>fine tuning</a:t>
            </a:r>
            <a:r>
              <a:rPr lang="en" sz="1800">
                <a:solidFill>
                  <a:schemeClr val="dk1"/>
                </a:solidFill>
              </a:rPr>
              <a:t> datasets, model scale, and natural language instructions.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FLAN's fine tuning: "Please translate this sentence to French: 'The dog runs.".</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457200" rtl="0" algn="l">
              <a:lnSpc>
                <a:spcPct val="115000"/>
              </a:lnSpc>
              <a:spcBef>
                <a:spcPts val="1200"/>
              </a:spcBef>
              <a:spcAft>
                <a:spcPts val="1200"/>
              </a:spcAft>
              <a:buNone/>
            </a:pPr>
            <a:r>
              <a:t/>
            </a:r>
            <a:endParaRPr sz="1800">
              <a:solidFill>
                <a:schemeClr val="dk1"/>
              </a:solidFill>
            </a:endParaRPr>
          </a:p>
        </p:txBody>
      </p:sp>
      <p:pic>
        <p:nvPicPr>
          <p:cNvPr id="147" name="Google Shape;147;p24"/>
          <p:cNvPicPr preferRelativeResize="0"/>
          <p:nvPr/>
        </p:nvPicPr>
        <p:blipFill rotWithShape="1">
          <a:blip r:embed="rId3">
            <a:alphaModFix/>
          </a:blip>
          <a:srcRect b="0" l="6068" r="0" t="0"/>
          <a:stretch/>
        </p:blipFill>
        <p:spPr>
          <a:xfrm>
            <a:off x="3243325" y="1139975"/>
            <a:ext cx="5786276" cy="3047400"/>
          </a:xfrm>
          <a:prstGeom prst="rect">
            <a:avLst/>
          </a:prstGeom>
          <a:noFill/>
          <a:ln>
            <a:noFill/>
          </a:ln>
        </p:spPr>
      </p:pic>
      <p:sp>
        <p:nvSpPr>
          <p:cNvPr id="148" name="Google Shape;148;p24"/>
          <p:cNvSpPr txBox="1"/>
          <p:nvPr/>
        </p:nvSpPr>
        <p:spPr>
          <a:xfrm>
            <a:off x="3988375" y="4313925"/>
            <a:ext cx="43131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Clusters used for instruction tuning</a:t>
            </a:r>
            <a:endParaRPr sz="1000">
              <a:solidFill>
                <a:schemeClr val="dk1"/>
              </a:solidFill>
              <a:latin typeface="Times New Roman"/>
              <a:ea typeface="Times New Roman"/>
              <a:cs typeface="Times New Roman"/>
              <a:sym typeface="Times New Roman"/>
            </a:endParaRPr>
          </a:p>
        </p:txBody>
      </p:sp>
      <p:sp>
        <p:nvSpPr>
          <p:cNvPr id="149" name="Google Shape;149;p24"/>
          <p:cNvSpPr txBox="1"/>
          <p:nvPr/>
        </p:nvSpPr>
        <p:spPr>
          <a:xfrm>
            <a:off x="317500" y="4864925"/>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What factors are important for zero factor instruction tuning?</a:t>
            </a:r>
            <a:endParaRPr sz="2500"/>
          </a:p>
        </p:txBody>
      </p:sp>
      <p:sp>
        <p:nvSpPr>
          <p:cNvPr id="155" name="Google Shape;155;p25"/>
          <p:cNvSpPr txBox="1"/>
          <p:nvPr/>
        </p:nvSpPr>
        <p:spPr>
          <a:xfrm>
            <a:off x="1784450" y="3151775"/>
            <a:ext cx="81687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56" name="Google Shape;156;p25"/>
          <p:cNvSpPr txBox="1"/>
          <p:nvPr/>
        </p:nvSpPr>
        <p:spPr>
          <a:xfrm>
            <a:off x="599425" y="3316200"/>
            <a:ext cx="193500" cy="1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57" name="Google Shape;157;p25"/>
          <p:cNvSpPr txBox="1"/>
          <p:nvPr/>
        </p:nvSpPr>
        <p:spPr>
          <a:xfrm>
            <a:off x="317500" y="986100"/>
            <a:ext cx="4313100" cy="18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No template setup: only inputs and outputs were given(e.g., for translation the input would be “The dog runs.” and the output would be “Le chien court.”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Dataset name setup, each input is prepended with the name of the task and the dataset (e.g., for translation </a:t>
            </a:r>
            <a:r>
              <a:rPr lang="en">
                <a:solidFill>
                  <a:schemeClr val="dk1"/>
                </a:solidFill>
              </a:rPr>
              <a:t>into</a:t>
            </a:r>
            <a:r>
              <a:rPr lang="en">
                <a:solidFill>
                  <a:schemeClr val="dk1"/>
                </a:solidFill>
              </a:rPr>
              <a:t> French the input would be “[Translation: WMT’14 to french] The dog runs)”.</a:t>
            </a:r>
            <a:endParaRPr>
              <a:solidFill>
                <a:schemeClr val="dk1"/>
              </a:solidFill>
            </a:endParaRPr>
          </a:p>
        </p:txBody>
      </p:sp>
      <p:pic>
        <p:nvPicPr>
          <p:cNvPr id="158" name="Google Shape;158;p25"/>
          <p:cNvPicPr preferRelativeResize="0"/>
          <p:nvPr/>
        </p:nvPicPr>
        <p:blipFill rotWithShape="1">
          <a:blip r:embed="rId3">
            <a:alphaModFix/>
          </a:blip>
          <a:srcRect b="9013" l="0" r="0" t="5222"/>
          <a:stretch/>
        </p:blipFill>
        <p:spPr>
          <a:xfrm>
            <a:off x="4759004" y="727675"/>
            <a:ext cx="3533157" cy="1891600"/>
          </a:xfrm>
          <a:prstGeom prst="rect">
            <a:avLst/>
          </a:prstGeom>
          <a:noFill/>
          <a:ln>
            <a:noFill/>
          </a:ln>
        </p:spPr>
      </p:pic>
      <p:pic>
        <p:nvPicPr>
          <p:cNvPr id="159" name="Google Shape;159;p25"/>
          <p:cNvPicPr preferRelativeResize="0"/>
          <p:nvPr/>
        </p:nvPicPr>
        <p:blipFill rotWithShape="1">
          <a:blip r:embed="rId4">
            <a:alphaModFix/>
          </a:blip>
          <a:srcRect b="22881" l="0" r="0" t="0"/>
          <a:stretch/>
        </p:blipFill>
        <p:spPr>
          <a:xfrm>
            <a:off x="4852324" y="2797200"/>
            <a:ext cx="3604898" cy="2221774"/>
          </a:xfrm>
          <a:prstGeom prst="rect">
            <a:avLst/>
          </a:prstGeom>
          <a:noFill/>
          <a:ln>
            <a:noFill/>
          </a:ln>
        </p:spPr>
      </p:pic>
      <p:sp>
        <p:nvSpPr>
          <p:cNvPr id="160" name="Google Shape;160;p25"/>
          <p:cNvSpPr txBox="1"/>
          <p:nvPr/>
        </p:nvSpPr>
        <p:spPr>
          <a:xfrm>
            <a:off x="7220221" y="2050450"/>
            <a:ext cx="13884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Model Size (#Parameters)</a:t>
            </a:r>
            <a:endParaRPr sz="1000">
              <a:solidFill>
                <a:schemeClr val="dk1"/>
              </a:solidFill>
              <a:latin typeface="Times New Roman"/>
              <a:ea typeface="Times New Roman"/>
              <a:cs typeface="Times New Roman"/>
              <a:sym typeface="Times New Roman"/>
            </a:endParaRPr>
          </a:p>
        </p:txBody>
      </p:sp>
      <p:sp>
        <p:nvSpPr>
          <p:cNvPr id="161" name="Google Shape;161;p25"/>
          <p:cNvSpPr txBox="1"/>
          <p:nvPr/>
        </p:nvSpPr>
        <p:spPr>
          <a:xfrm>
            <a:off x="4318541" y="4503025"/>
            <a:ext cx="18765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a:t>
            </a:r>
            <a:r>
              <a:rPr lang="en" sz="1000">
                <a:solidFill>
                  <a:schemeClr val="dk1"/>
                </a:solidFill>
                <a:latin typeface="Times New Roman"/>
                <a:ea typeface="Times New Roman"/>
                <a:cs typeface="Times New Roman"/>
                <a:sym typeface="Times New Roman"/>
              </a:rPr>
              <a:t> Ablation study result using models with instructions removed from fine tuning (FT).</a:t>
            </a:r>
            <a:endParaRPr sz="1000">
              <a:solidFill>
                <a:schemeClr val="dk1"/>
              </a:solidFill>
              <a:latin typeface="Times New Roman"/>
              <a:ea typeface="Times New Roman"/>
              <a:cs typeface="Times New Roman"/>
              <a:sym typeface="Times New Roman"/>
            </a:endParaRPr>
          </a:p>
        </p:txBody>
      </p:sp>
      <p:sp>
        <p:nvSpPr>
          <p:cNvPr id="162" name="Google Shape;162;p25"/>
          <p:cNvSpPr txBox="1"/>
          <p:nvPr/>
        </p:nvSpPr>
        <p:spPr>
          <a:xfrm>
            <a:off x="317500" y="4875600"/>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What is the impact of few shot examples and prompt tuning on instruction tuning?</a:t>
            </a:r>
            <a:endParaRPr sz="2500"/>
          </a:p>
        </p:txBody>
      </p:sp>
      <p:sp>
        <p:nvSpPr>
          <p:cNvPr id="168" name="Google Shape;168;p26"/>
          <p:cNvSpPr txBox="1"/>
          <p:nvPr/>
        </p:nvSpPr>
        <p:spPr>
          <a:xfrm>
            <a:off x="2391750" y="3151800"/>
            <a:ext cx="78024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69" name="Google Shape;169;p26"/>
          <p:cNvSpPr txBox="1"/>
          <p:nvPr/>
        </p:nvSpPr>
        <p:spPr>
          <a:xfrm>
            <a:off x="599425" y="3316200"/>
            <a:ext cx="193500" cy="1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70" name="Google Shape;170;p26"/>
          <p:cNvSpPr txBox="1"/>
          <p:nvPr/>
        </p:nvSpPr>
        <p:spPr>
          <a:xfrm>
            <a:off x="437700" y="3458050"/>
            <a:ext cx="8706300" cy="3620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Exemplars are especially effective for tasks with large/complex output spaces such as struct to text, translation, and closed book QA, potentially because exemplars help the model better understand the output format.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﻿﻿Standard deviation among templates is lower for few-shot FLAN, indicating reduced sensitivity to prompt engineering.</a:t>
            </a:r>
            <a:endParaRPr>
              <a:solidFill>
                <a:schemeClr val="dk1"/>
              </a:solidFill>
            </a:endParaRPr>
          </a:p>
          <a:p>
            <a:pPr indent="0" lvl="0" marL="457200" rtl="0" algn="l">
              <a:lnSpc>
                <a:spcPct val="115000"/>
              </a:lnSpc>
              <a:spcBef>
                <a:spcPts val="1200"/>
              </a:spcBef>
              <a:spcAft>
                <a:spcPts val="1200"/>
              </a:spcAft>
              <a:buNone/>
            </a:pPr>
            <a:r>
              <a:t/>
            </a:r>
            <a:endParaRPr>
              <a:solidFill>
                <a:schemeClr val="dk1"/>
              </a:solidFill>
            </a:endParaRPr>
          </a:p>
        </p:txBody>
      </p:sp>
      <p:pic>
        <p:nvPicPr>
          <p:cNvPr id="171" name="Google Shape;171;p26"/>
          <p:cNvPicPr preferRelativeResize="0"/>
          <p:nvPr/>
        </p:nvPicPr>
        <p:blipFill rotWithShape="1">
          <a:blip r:embed="rId3">
            <a:alphaModFix/>
          </a:blip>
          <a:srcRect b="0" l="0" r="1088" t="0"/>
          <a:stretch/>
        </p:blipFill>
        <p:spPr>
          <a:xfrm>
            <a:off x="599425" y="1036250"/>
            <a:ext cx="7276548" cy="1999000"/>
          </a:xfrm>
          <a:prstGeom prst="rect">
            <a:avLst/>
          </a:prstGeom>
          <a:noFill/>
          <a:ln>
            <a:noFill/>
          </a:ln>
        </p:spPr>
      </p:pic>
      <p:sp>
        <p:nvSpPr>
          <p:cNvPr id="172" name="Google Shape;172;p26"/>
          <p:cNvSpPr txBox="1"/>
          <p:nvPr/>
        </p:nvSpPr>
        <p:spPr>
          <a:xfrm>
            <a:off x="819750" y="2975100"/>
            <a:ext cx="747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a:t>
            </a:r>
            <a:r>
              <a:rPr lang="en" sz="1000">
                <a:solidFill>
                  <a:schemeClr val="dk1"/>
                </a:solidFill>
                <a:latin typeface="Times New Roman"/>
                <a:ea typeface="Times New Roman"/>
                <a:cs typeface="Times New Roman"/>
                <a:sym typeface="Times New Roman"/>
              </a:rPr>
              <a:t>Adding few-shot exemplars to FLAN is a complementary method for improving the performance of instruction-tuned models. The orange bars indicate standard deviation among templates, averaged at the dataset level for each task cluster.</a:t>
            </a:r>
            <a:endParaRPr sz="1000">
              <a:solidFill>
                <a:schemeClr val="dk1"/>
              </a:solidFill>
              <a:latin typeface="Times New Roman"/>
              <a:ea typeface="Times New Roman"/>
              <a:cs typeface="Times New Roman"/>
              <a:sym typeface="Times New Roman"/>
            </a:endParaRPr>
          </a:p>
        </p:txBody>
      </p:sp>
      <p:sp>
        <p:nvSpPr>
          <p:cNvPr id="173" name="Google Shape;173;p26"/>
          <p:cNvSpPr txBox="1"/>
          <p:nvPr/>
        </p:nvSpPr>
        <p:spPr>
          <a:xfrm>
            <a:off x="317500" y="4864925"/>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What is the impact of few shot examples and prompt tuning on instruction tuning?</a:t>
            </a:r>
            <a:endParaRPr sz="2500"/>
          </a:p>
        </p:txBody>
      </p:sp>
      <p:sp>
        <p:nvSpPr>
          <p:cNvPr id="179" name="Google Shape;179;p27"/>
          <p:cNvSpPr txBox="1"/>
          <p:nvPr/>
        </p:nvSpPr>
        <p:spPr>
          <a:xfrm>
            <a:off x="599425" y="3316200"/>
            <a:ext cx="193500" cy="1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0" name="Google Shape;180;p27"/>
          <p:cNvSpPr txBox="1"/>
          <p:nvPr/>
        </p:nvSpPr>
        <p:spPr>
          <a:xfrm>
            <a:off x="311700" y="1423800"/>
            <a:ext cx="3426000" cy="36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rPr>
              <a:t>FLAN is better than LaMDA-PT when performing inference using soft prompts, represented by prepended continuous variables optimized via prompt tuning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﻿﻿We train continuous prompts for each of the super Glue tasks</a:t>
            </a:r>
            <a:endParaRPr sz="1800">
              <a:solidFill>
                <a:schemeClr val="dk1"/>
              </a:solidFill>
            </a:endParaRPr>
          </a:p>
          <a:p>
            <a:pPr indent="0" lvl="0" marL="457200" rtl="0" algn="l">
              <a:lnSpc>
                <a:spcPct val="115000"/>
              </a:lnSpc>
              <a:spcBef>
                <a:spcPts val="1200"/>
              </a:spcBef>
              <a:spcAft>
                <a:spcPts val="0"/>
              </a:spcAft>
              <a:buNone/>
            </a:pPr>
            <a:r>
              <a:t/>
            </a:r>
            <a:endParaRPr sz="1800">
              <a:solidFill>
                <a:schemeClr val="dk1"/>
              </a:solidFill>
            </a:endParaRPr>
          </a:p>
        </p:txBody>
      </p:sp>
      <p:sp>
        <p:nvSpPr>
          <p:cNvPr id="181" name="Google Shape;181;p27"/>
          <p:cNvSpPr txBox="1"/>
          <p:nvPr/>
        </p:nvSpPr>
        <p:spPr>
          <a:xfrm>
            <a:off x="4183775" y="4219436"/>
            <a:ext cx="4171500" cy="2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Instruction-tuned models respond better to continuous inputs from prompt tuning. When prompt tuning on a given dataset, no tasks from the same cluster as that dataset were seen during instruction tuning. Performance shown is the average on the SuperGLUE dev set.</a:t>
            </a:r>
            <a:endParaRPr sz="1000">
              <a:solidFill>
                <a:schemeClr val="dk1"/>
              </a:solidFill>
              <a:latin typeface="Times New Roman"/>
              <a:ea typeface="Times New Roman"/>
              <a:cs typeface="Times New Roman"/>
              <a:sym typeface="Times New Roman"/>
            </a:endParaRPr>
          </a:p>
        </p:txBody>
      </p:sp>
      <p:pic>
        <p:nvPicPr>
          <p:cNvPr id="182" name="Google Shape;182;p27"/>
          <p:cNvPicPr preferRelativeResize="0"/>
          <p:nvPr/>
        </p:nvPicPr>
        <p:blipFill>
          <a:blip r:embed="rId3">
            <a:alphaModFix/>
          </a:blip>
          <a:stretch>
            <a:fillRect/>
          </a:stretch>
        </p:blipFill>
        <p:spPr>
          <a:xfrm>
            <a:off x="4042713" y="924088"/>
            <a:ext cx="3730165" cy="3295326"/>
          </a:xfrm>
          <a:prstGeom prst="rect">
            <a:avLst/>
          </a:prstGeom>
          <a:noFill/>
          <a:ln>
            <a:noFill/>
          </a:ln>
        </p:spPr>
      </p:pic>
      <p:sp>
        <p:nvSpPr>
          <p:cNvPr id="183" name="Google Shape;183;p27"/>
          <p:cNvSpPr txBox="1"/>
          <p:nvPr/>
        </p:nvSpPr>
        <p:spPr>
          <a:xfrm>
            <a:off x="317500" y="4864925"/>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Some FLAN Output Examples</a:t>
            </a:r>
            <a:endParaRPr sz="2500"/>
          </a:p>
        </p:txBody>
      </p:sp>
      <p:sp>
        <p:nvSpPr>
          <p:cNvPr id="189" name="Google Shape;189;p28"/>
          <p:cNvSpPr txBox="1"/>
          <p:nvPr/>
        </p:nvSpPr>
        <p:spPr>
          <a:xfrm>
            <a:off x="2391750" y="3151800"/>
            <a:ext cx="78024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90" name="Google Shape;190;p28"/>
          <p:cNvSpPr txBox="1"/>
          <p:nvPr/>
        </p:nvSpPr>
        <p:spPr>
          <a:xfrm>
            <a:off x="599425" y="3316200"/>
            <a:ext cx="193500" cy="1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1" name="Google Shape;191;p28"/>
          <p:cNvSpPr txBox="1"/>
          <p:nvPr/>
        </p:nvSpPr>
        <p:spPr>
          <a:xfrm>
            <a:off x="361875" y="2602325"/>
            <a:ext cx="4419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a:t>
            </a:r>
            <a:r>
              <a:rPr lang="en" sz="1000">
                <a:solidFill>
                  <a:schemeClr val="dk1"/>
                </a:solidFill>
                <a:latin typeface="Times New Roman"/>
                <a:ea typeface="Times New Roman"/>
                <a:cs typeface="Times New Roman"/>
                <a:sym typeface="Times New Roman"/>
              </a:rPr>
              <a:t>For sentiment analysis, FLAN changes the answer appropriately when the question is flipped.</a:t>
            </a:r>
            <a:endParaRPr sz="1000">
              <a:solidFill>
                <a:schemeClr val="dk1"/>
              </a:solidFill>
              <a:latin typeface="Times New Roman"/>
              <a:ea typeface="Times New Roman"/>
              <a:cs typeface="Times New Roman"/>
              <a:sym typeface="Times New Roman"/>
            </a:endParaRPr>
          </a:p>
        </p:txBody>
      </p:sp>
      <p:pic>
        <p:nvPicPr>
          <p:cNvPr id="192" name="Google Shape;192;p28"/>
          <p:cNvPicPr preferRelativeResize="0"/>
          <p:nvPr/>
        </p:nvPicPr>
        <p:blipFill>
          <a:blip r:embed="rId3">
            <a:alphaModFix/>
          </a:blip>
          <a:stretch>
            <a:fillRect/>
          </a:stretch>
        </p:blipFill>
        <p:spPr>
          <a:xfrm>
            <a:off x="381000" y="880075"/>
            <a:ext cx="4503337" cy="1722250"/>
          </a:xfrm>
          <a:prstGeom prst="rect">
            <a:avLst/>
          </a:prstGeom>
          <a:noFill/>
          <a:ln>
            <a:noFill/>
          </a:ln>
        </p:spPr>
      </p:pic>
      <p:pic>
        <p:nvPicPr>
          <p:cNvPr id="193" name="Google Shape;193;p28"/>
          <p:cNvPicPr preferRelativeResize="0"/>
          <p:nvPr/>
        </p:nvPicPr>
        <p:blipFill>
          <a:blip r:embed="rId4">
            <a:alphaModFix/>
          </a:blip>
          <a:stretch>
            <a:fillRect/>
          </a:stretch>
        </p:blipFill>
        <p:spPr>
          <a:xfrm>
            <a:off x="420601" y="3087600"/>
            <a:ext cx="4419601" cy="1489558"/>
          </a:xfrm>
          <a:prstGeom prst="rect">
            <a:avLst/>
          </a:prstGeom>
          <a:noFill/>
          <a:ln>
            <a:noFill/>
          </a:ln>
        </p:spPr>
      </p:pic>
      <p:sp>
        <p:nvSpPr>
          <p:cNvPr id="194" name="Google Shape;194;p28"/>
          <p:cNvSpPr txBox="1"/>
          <p:nvPr/>
        </p:nvSpPr>
        <p:spPr>
          <a:xfrm>
            <a:off x="361875" y="4507325"/>
            <a:ext cx="4419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F</a:t>
            </a:r>
            <a:r>
              <a:rPr lang="en" sz="1000">
                <a:solidFill>
                  <a:schemeClr val="dk1"/>
                </a:solidFill>
                <a:latin typeface="Times New Roman"/>
                <a:ea typeface="Times New Roman"/>
                <a:cs typeface="Times New Roman"/>
                <a:sym typeface="Times New Roman"/>
              </a:rPr>
              <a:t>or question answering, FLAN can answer a question in another language when instructed to do so. Multiple FLAN outputs are generated via random sampling with a temperature of 0.9 and top k of 40.</a:t>
            </a:r>
            <a:endParaRPr sz="1000">
              <a:solidFill>
                <a:schemeClr val="dk1"/>
              </a:solidFill>
              <a:latin typeface="Times New Roman"/>
              <a:ea typeface="Times New Roman"/>
              <a:cs typeface="Times New Roman"/>
              <a:sym typeface="Times New Roman"/>
            </a:endParaRPr>
          </a:p>
        </p:txBody>
      </p:sp>
      <p:pic>
        <p:nvPicPr>
          <p:cNvPr id="195" name="Google Shape;195;p28"/>
          <p:cNvPicPr preferRelativeResize="0"/>
          <p:nvPr/>
        </p:nvPicPr>
        <p:blipFill>
          <a:blip r:embed="rId5">
            <a:alphaModFix/>
          </a:blip>
          <a:stretch>
            <a:fillRect/>
          </a:stretch>
        </p:blipFill>
        <p:spPr>
          <a:xfrm>
            <a:off x="5250650" y="880075"/>
            <a:ext cx="3658999" cy="2772176"/>
          </a:xfrm>
          <a:prstGeom prst="rect">
            <a:avLst/>
          </a:prstGeom>
          <a:noFill/>
          <a:ln>
            <a:noFill/>
          </a:ln>
        </p:spPr>
      </p:pic>
      <p:sp>
        <p:nvSpPr>
          <p:cNvPr id="196" name="Google Shape;196;p28"/>
          <p:cNvSpPr txBox="1"/>
          <p:nvPr/>
        </p:nvSpPr>
        <p:spPr>
          <a:xfrm>
            <a:off x="5238675" y="3669125"/>
            <a:ext cx="3456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For question answering, FLAN can answer a question in another language when instructed to do so. Multiple FLAN outputs are generated via random sampling with a temperature of 0.9 and top k of 40.</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nvSpPr>
        <p:spPr>
          <a:xfrm>
            <a:off x="850075" y="829600"/>
            <a:ext cx="7435500" cy="314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chemeClr val="dk2"/>
                </a:solidFill>
              </a:rPr>
              <a:t>Thank You</a:t>
            </a:r>
            <a:endParaRPr b="1" sz="3400">
              <a:solidFill>
                <a:schemeClr val="dk2"/>
              </a:solidFill>
            </a:endParaRPr>
          </a:p>
          <a:p>
            <a:pPr indent="0" lvl="0" marL="0" rtl="0" algn="ctr">
              <a:spcBef>
                <a:spcPts val="0"/>
              </a:spcBef>
              <a:spcAft>
                <a:spcPts val="0"/>
              </a:spcAft>
              <a:buNone/>
            </a:pPr>
            <a:r>
              <a:t/>
            </a:r>
            <a:endParaRPr b="1" sz="2700">
              <a:solidFill>
                <a:schemeClr val="dk2"/>
              </a:solidFill>
            </a:endParaRPr>
          </a:p>
          <a:p>
            <a:pPr indent="0" lvl="0" marL="0" rtl="0" algn="ctr">
              <a:spcBef>
                <a:spcPts val="0"/>
              </a:spcBef>
              <a:spcAft>
                <a:spcPts val="0"/>
              </a:spcAft>
              <a:buNone/>
            </a:pPr>
            <a:r>
              <a:rPr b="1" lang="en" sz="3800">
                <a:solidFill>
                  <a:schemeClr val="dk2"/>
                </a:solidFill>
              </a:rPr>
              <a:t>Any Question?</a:t>
            </a:r>
            <a:endParaRPr b="1" sz="3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to be covered:</a:t>
            </a:r>
            <a:endParaRPr/>
          </a:p>
        </p:txBody>
      </p:sp>
      <p:sp>
        <p:nvSpPr>
          <p:cNvPr id="61" name="Google Shape;61;p14"/>
          <p:cNvSpPr txBox="1"/>
          <p:nvPr>
            <p:ph idx="1" type="body"/>
          </p:nvPr>
        </p:nvSpPr>
        <p:spPr>
          <a:xfrm>
            <a:off x="311700" y="1152475"/>
            <a:ext cx="8292900" cy="3662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sz="1650">
                <a:solidFill>
                  <a:schemeClr val="dk1"/>
                </a:solidFill>
              </a:rPr>
              <a:t>Shot Learning</a:t>
            </a:r>
            <a:endParaRPr sz="1650">
              <a:solidFill>
                <a:schemeClr val="dk1"/>
              </a:solidFill>
            </a:endParaRPr>
          </a:p>
          <a:p>
            <a:pPr indent="-333375" lvl="1" marL="914400" rtl="0" algn="l">
              <a:lnSpc>
                <a:spcPct val="150000"/>
              </a:lnSpc>
              <a:spcBef>
                <a:spcPts val="0"/>
              </a:spcBef>
              <a:spcAft>
                <a:spcPts val="0"/>
              </a:spcAft>
              <a:buClr>
                <a:schemeClr val="dk1"/>
              </a:buClr>
              <a:buSzPts val="1650"/>
              <a:buChar char="○"/>
            </a:pPr>
            <a:r>
              <a:rPr lang="en" sz="1650">
                <a:solidFill>
                  <a:schemeClr val="dk1"/>
                </a:solidFill>
              </a:rPr>
              <a:t>Zero Shot </a:t>
            </a:r>
            <a:endParaRPr sz="1650">
              <a:solidFill>
                <a:schemeClr val="dk1"/>
              </a:solidFill>
            </a:endParaRPr>
          </a:p>
          <a:p>
            <a:pPr indent="-333375" lvl="0" marL="457200" rtl="0" algn="l">
              <a:lnSpc>
                <a:spcPct val="150000"/>
              </a:lnSpc>
              <a:spcBef>
                <a:spcPts val="0"/>
              </a:spcBef>
              <a:spcAft>
                <a:spcPts val="0"/>
              </a:spcAft>
              <a:buClr>
                <a:schemeClr val="dk1"/>
              </a:buClr>
              <a:buSzPts val="1650"/>
              <a:buChar char="●"/>
            </a:pPr>
            <a:r>
              <a:rPr lang="en" sz="1650">
                <a:solidFill>
                  <a:schemeClr val="dk1"/>
                </a:solidFill>
              </a:rPr>
              <a:t>What is Flan?</a:t>
            </a:r>
            <a:endParaRPr sz="1650">
              <a:solidFill>
                <a:schemeClr val="dk1"/>
              </a:solidFill>
            </a:endParaRPr>
          </a:p>
          <a:p>
            <a:pPr indent="-333375" lvl="0" marL="457200" rtl="0" algn="l">
              <a:lnSpc>
                <a:spcPct val="150000"/>
              </a:lnSpc>
              <a:spcBef>
                <a:spcPts val="0"/>
              </a:spcBef>
              <a:spcAft>
                <a:spcPts val="0"/>
              </a:spcAft>
              <a:buClr>
                <a:schemeClr val="dk1"/>
              </a:buClr>
              <a:buSzPts val="1650"/>
              <a:buChar char="●"/>
            </a:pPr>
            <a:r>
              <a:rPr lang="en" sz="1650">
                <a:solidFill>
                  <a:schemeClr val="dk1"/>
                </a:solidFill>
              </a:rPr>
              <a:t>Tasks and Templated used to Train FLAN</a:t>
            </a:r>
            <a:endParaRPr sz="1650">
              <a:solidFill>
                <a:schemeClr val="dk1"/>
              </a:solidFill>
            </a:endParaRPr>
          </a:p>
          <a:p>
            <a:pPr indent="-333375" lvl="0" marL="457200" rtl="0" algn="l">
              <a:lnSpc>
                <a:spcPct val="150000"/>
              </a:lnSpc>
              <a:spcBef>
                <a:spcPts val="0"/>
              </a:spcBef>
              <a:spcAft>
                <a:spcPts val="0"/>
              </a:spcAft>
              <a:buClr>
                <a:schemeClr val="dk1"/>
              </a:buClr>
              <a:buSzPts val="1650"/>
              <a:buChar char="●"/>
            </a:pPr>
            <a:r>
              <a:rPr lang="en" sz="1650">
                <a:solidFill>
                  <a:schemeClr val="dk1"/>
                </a:solidFill>
              </a:rPr>
              <a:t>How does 0-shot FLAN compare to few-shot GPT3?</a:t>
            </a:r>
            <a:endParaRPr sz="1650">
              <a:solidFill>
                <a:schemeClr val="dk1"/>
              </a:solidFill>
            </a:endParaRPr>
          </a:p>
          <a:p>
            <a:pPr indent="-333375" lvl="0" marL="457200" rtl="0" algn="l">
              <a:lnSpc>
                <a:spcPct val="150000"/>
              </a:lnSpc>
              <a:spcBef>
                <a:spcPts val="0"/>
              </a:spcBef>
              <a:spcAft>
                <a:spcPts val="0"/>
              </a:spcAft>
              <a:buClr>
                <a:schemeClr val="dk1"/>
              </a:buClr>
              <a:buSzPts val="1650"/>
              <a:buChar char="●"/>
            </a:pPr>
            <a:r>
              <a:rPr lang="en" sz="1650">
                <a:solidFill>
                  <a:schemeClr val="dk1"/>
                </a:solidFill>
              </a:rPr>
              <a:t>What Factors are important for zero factor instruction tuning?</a:t>
            </a:r>
            <a:endParaRPr sz="1650">
              <a:solidFill>
                <a:schemeClr val="dk1"/>
              </a:solidFill>
            </a:endParaRPr>
          </a:p>
          <a:p>
            <a:pPr indent="-333375" lvl="0" marL="457200" rtl="0" algn="l">
              <a:lnSpc>
                <a:spcPct val="150000"/>
              </a:lnSpc>
              <a:spcBef>
                <a:spcPts val="0"/>
              </a:spcBef>
              <a:spcAft>
                <a:spcPts val="0"/>
              </a:spcAft>
              <a:buClr>
                <a:schemeClr val="dk1"/>
              </a:buClr>
              <a:buSzPts val="1650"/>
              <a:buChar char="●"/>
            </a:pPr>
            <a:r>
              <a:rPr lang="en" sz="1650">
                <a:solidFill>
                  <a:schemeClr val="dk1"/>
                </a:solidFill>
              </a:rPr>
              <a:t>What factors are important for zero factor instruction tuning?</a:t>
            </a:r>
            <a:endParaRPr sz="1650">
              <a:solidFill>
                <a:schemeClr val="dk1"/>
              </a:solidFill>
            </a:endParaRPr>
          </a:p>
          <a:p>
            <a:pPr indent="-333375" lvl="0" marL="457200" rtl="0" algn="l">
              <a:lnSpc>
                <a:spcPct val="150000"/>
              </a:lnSpc>
              <a:spcBef>
                <a:spcPts val="0"/>
              </a:spcBef>
              <a:spcAft>
                <a:spcPts val="0"/>
              </a:spcAft>
              <a:buClr>
                <a:schemeClr val="dk1"/>
              </a:buClr>
              <a:buSzPts val="1650"/>
              <a:buChar char="●"/>
            </a:pPr>
            <a:r>
              <a:rPr lang="en" sz="1650">
                <a:solidFill>
                  <a:schemeClr val="dk1"/>
                </a:solidFill>
              </a:rPr>
              <a:t>What is the impact of few shot examples and prompt tuning on instruction tuning?</a:t>
            </a:r>
            <a:endParaRPr sz="1650">
              <a:solidFill>
                <a:schemeClr val="dk1"/>
              </a:solidFill>
            </a:endParaRPr>
          </a:p>
          <a:p>
            <a:pPr indent="0" lvl="0" marL="457200" rtl="0" algn="l">
              <a:spcBef>
                <a:spcPts val="1200"/>
              </a:spcBef>
              <a:spcAft>
                <a:spcPts val="1200"/>
              </a:spcAft>
              <a:buNone/>
            </a:pPr>
            <a:r>
              <a:t/>
            </a:r>
            <a:endParaRPr sz="16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Shot Learning</a:t>
            </a:r>
            <a:endParaRPr/>
          </a:p>
        </p:txBody>
      </p:sp>
      <p:sp>
        <p:nvSpPr>
          <p:cNvPr id="67" name="Google Shape;67;p15"/>
          <p:cNvSpPr txBox="1"/>
          <p:nvPr>
            <p:ph idx="1" type="body"/>
          </p:nvPr>
        </p:nvSpPr>
        <p:spPr>
          <a:xfrm>
            <a:off x="311700" y="1152475"/>
            <a:ext cx="8292900" cy="366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Techniques where models are trained to make </a:t>
            </a:r>
            <a:r>
              <a:rPr b="1" lang="en">
                <a:solidFill>
                  <a:schemeClr val="dk1"/>
                </a:solidFill>
              </a:rPr>
              <a:t>decisions with limited examples.</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Crucial for tasks where collecting large datasets is impractical or impossible.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Four Types: </a:t>
            </a:r>
            <a:endParaRPr>
              <a:solidFill>
                <a:schemeClr val="dk1"/>
              </a:solidFill>
            </a:endParaRPr>
          </a:p>
          <a:p>
            <a:pPr indent="-317500" lvl="1" marL="914400" rtl="0" algn="l">
              <a:spcBef>
                <a:spcPts val="0"/>
              </a:spcBef>
              <a:spcAft>
                <a:spcPts val="0"/>
              </a:spcAft>
              <a:buClr>
                <a:schemeClr val="dk1"/>
              </a:buClr>
              <a:buSzPts val="1400"/>
              <a:buChar char="○"/>
            </a:pPr>
            <a:r>
              <a:rPr b="1" lang="en" sz="1650">
                <a:solidFill>
                  <a:schemeClr val="dk1"/>
                </a:solidFill>
              </a:rPr>
              <a:t>Zero-Shot</a:t>
            </a:r>
            <a:endParaRPr b="1" sz="1650">
              <a:solidFill>
                <a:schemeClr val="dk1"/>
              </a:solidFill>
            </a:endParaRPr>
          </a:p>
          <a:p>
            <a:pPr indent="-317500" lvl="1" marL="914400" rtl="0" algn="l">
              <a:spcBef>
                <a:spcPts val="0"/>
              </a:spcBef>
              <a:spcAft>
                <a:spcPts val="0"/>
              </a:spcAft>
              <a:buClr>
                <a:schemeClr val="dk1"/>
              </a:buClr>
              <a:buSzPts val="1400"/>
              <a:buChar char="○"/>
            </a:pPr>
            <a:r>
              <a:rPr b="1" lang="en" sz="1650">
                <a:solidFill>
                  <a:schemeClr val="dk1"/>
                </a:solidFill>
              </a:rPr>
              <a:t>One-Shot Learning</a:t>
            </a:r>
            <a:endParaRPr b="1" sz="1650">
              <a:solidFill>
                <a:schemeClr val="dk1"/>
              </a:solidFill>
            </a:endParaRPr>
          </a:p>
          <a:p>
            <a:pPr indent="-317500" lvl="1" marL="914400" rtl="0" algn="l">
              <a:spcBef>
                <a:spcPts val="0"/>
              </a:spcBef>
              <a:spcAft>
                <a:spcPts val="0"/>
              </a:spcAft>
              <a:buClr>
                <a:schemeClr val="dk1"/>
              </a:buClr>
              <a:buSzPts val="1400"/>
              <a:buChar char="○"/>
            </a:pPr>
            <a:r>
              <a:rPr b="1" lang="en" sz="1650">
                <a:solidFill>
                  <a:schemeClr val="dk1"/>
                </a:solidFill>
              </a:rPr>
              <a:t>Few-Shot Learning</a:t>
            </a:r>
            <a:endParaRPr b="1" sz="1650">
              <a:solidFill>
                <a:schemeClr val="dk1"/>
              </a:solidFill>
            </a:endParaRPr>
          </a:p>
          <a:p>
            <a:pPr indent="-317500" lvl="1" marL="914400" rtl="0" algn="l">
              <a:spcBef>
                <a:spcPts val="0"/>
              </a:spcBef>
              <a:spcAft>
                <a:spcPts val="0"/>
              </a:spcAft>
              <a:buClr>
                <a:schemeClr val="dk1"/>
              </a:buClr>
              <a:buSzPts val="1400"/>
              <a:buChar char="○"/>
            </a:pPr>
            <a:r>
              <a:rPr b="1" lang="en" sz="1650">
                <a:solidFill>
                  <a:schemeClr val="dk1"/>
                </a:solidFill>
              </a:rPr>
              <a:t>Multi-Shot Learning</a:t>
            </a:r>
            <a:endParaRPr b="1" sz="1650">
              <a:solidFill>
                <a:schemeClr val="dk1"/>
              </a:solidFill>
            </a:endParaRPr>
          </a:p>
          <a:p>
            <a:pPr indent="0" lvl="0" marL="457200" rtl="0" algn="l">
              <a:spcBef>
                <a:spcPts val="1200"/>
              </a:spcBef>
              <a:spcAft>
                <a:spcPts val="1200"/>
              </a:spcAft>
              <a:buNone/>
            </a:pPr>
            <a:r>
              <a:t/>
            </a:r>
            <a:endParaRPr b="1" sz="1650">
              <a:solidFill>
                <a:schemeClr val="dk1"/>
              </a:solidFill>
            </a:endParaRPr>
          </a:p>
        </p:txBody>
      </p:sp>
      <p:sp>
        <p:nvSpPr>
          <p:cNvPr id="68" name="Google Shape;68;p15"/>
          <p:cNvSpPr txBox="1"/>
          <p:nvPr/>
        </p:nvSpPr>
        <p:spPr>
          <a:xfrm>
            <a:off x="3992975" y="908825"/>
            <a:ext cx="517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a:t>
            </a:r>
            <a:r>
              <a:rPr lang="en"/>
              <a:t>Shot Learning</a:t>
            </a:r>
            <a:endParaRPr/>
          </a:p>
        </p:txBody>
      </p:sp>
      <p:sp>
        <p:nvSpPr>
          <p:cNvPr id="74" name="Google Shape;74;p16"/>
          <p:cNvSpPr txBox="1"/>
          <p:nvPr>
            <p:ph idx="1" type="body"/>
          </p:nvPr>
        </p:nvSpPr>
        <p:spPr>
          <a:xfrm>
            <a:off x="311700" y="1152475"/>
            <a:ext cx="8292900" cy="36624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Clr>
                <a:schemeClr val="dk1"/>
              </a:buClr>
              <a:buSzPts val="1650"/>
              <a:buChar char="●"/>
            </a:pPr>
            <a:r>
              <a:rPr lang="en">
                <a:solidFill>
                  <a:schemeClr val="dk1"/>
                </a:solidFill>
              </a:rPr>
              <a:t>AI models making accurate predictions for tasks they haven't explicitly seen during training.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Ability to understand and categorize completely new information.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 : A text classification model categorizing articles into genres not present in its training data, like predicting 'climate change' as a category after being trained only on 'sports', 'politics', and 'technology'.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Challenges: Requires sophisticated understanding of abstract concepts.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Benefits: Highly adaptable to new tasks without needing additional data.</a:t>
            </a:r>
            <a:endParaRPr>
              <a:solidFill>
                <a:schemeClr val="dk1"/>
              </a:solidFill>
            </a:endParaRPr>
          </a:p>
        </p:txBody>
      </p:sp>
      <p:sp>
        <p:nvSpPr>
          <p:cNvPr id="75" name="Google Shape;75;p16"/>
          <p:cNvSpPr txBox="1"/>
          <p:nvPr/>
        </p:nvSpPr>
        <p:spPr>
          <a:xfrm>
            <a:off x="3992975" y="908825"/>
            <a:ext cx="517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20"/>
              <a:t>One-Shot, Few-Shot, Multi-Shot Learning</a:t>
            </a:r>
            <a:endParaRPr sz="2520"/>
          </a:p>
          <a:p>
            <a:pPr indent="0" lvl="0" marL="0" rtl="0" algn="l">
              <a:spcBef>
                <a:spcPts val="0"/>
              </a:spcBef>
              <a:spcAft>
                <a:spcPts val="0"/>
              </a:spcAft>
              <a:buClr>
                <a:schemeClr val="dk1"/>
              </a:buClr>
              <a:buSzPts val="990"/>
              <a:buFont typeface="Arial"/>
              <a:buNone/>
            </a:pPr>
            <a:r>
              <a:t/>
            </a:r>
            <a:endParaRPr sz="2420"/>
          </a:p>
          <a:p>
            <a:pPr indent="0" lvl="0" marL="0" rtl="0" algn="l">
              <a:spcBef>
                <a:spcPts val="0"/>
              </a:spcBef>
              <a:spcAft>
                <a:spcPts val="0"/>
              </a:spcAft>
              <a:buSzPts val="990"/>
              <a:buNone/>
            </a:pPr>
            <a:r>
              <a:t/>
            </a:r>
            <a:endParaRPr sz="2420"/>
          </a:p>
        </p:txBody>
      </p:sp>
      <p:sp>
        <p:nvSpPr>
          <p:cNvPr id="81" name="Google Shape;81;p17"/>
          <p:cNvSpPr txBox="1"/>
          <p:nvPr>
            <p:ph idx="1" type="body"/>
          </p:nvPr>
        </p:nvSpPr>
        <p:spPr>
          <a:xfrm>
            <a:off x="311700" y="1152475"/>
            <a:ext cx="8292900" cy="366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b="1" lang="en">
                <a:solidFill>
                  <a:schemeClr val="dk1"/>
                </a:solidFill>
              </a:rPr>
              <a:t>One-Shot :</a:t>
            </a:r>
            <a:endParaRPr b="1">
              <a:solidFill>
                <a:schemeClr val="dk1"/>
              </a:solidFill>
            </a:endParaRPr>
          </a:p>
          <a:p>
            <a:pPr indent="-317500" lvl="1" marL="914400" rtl="0" algn="l">
              <a:spcBef>
                <a:spcPts val="0"/>
              </a:spcBef>
              <a:spcAft>
                <a:spcPts val="0"/>
              </a:spcAft>
              <a:buClr>
                <a:schemeClr val="dk1"/>
              </a:buClr>
              <a:buSzPts val="1400"/>
              <a:buChar char="○"/>
            </a:pPr>
            <a:r>
              <a:rPr lang="en">
                <a:solidFill>
                  <a:srgbClr val="374151"/>
                </a:solidFill>
              </a:rPr>
              <a:t>Training models with only one example per category.</a:t>
            </a:r>
            <a:endParaRPr>
              <a:solidFill>
                <a:srgbClr val="374151"/>
              </a:solidFill>
            </a:endParaRPr>
          </a:p>
          <a:p>
            <a:pPr indent="-317500" lvl="1" marL="914400" rtl="0" algn="l">
              <a:spcBef>
                <a:spcPts val="0"/>
              </a:spcBef>
              <a:spcAft>
                <a:spcPts val="0"/>
              </a:spcAft>
              <a:buClr>
                <a:srgbClr val="374151"/>
              </a:buClr>
              <a:buSzPts val="1400"/>
              <a:buChar char="○"/>
            </a:pPr>
            <a:r>
              <a:rPr lang="en">
                <a:solidFill>
                  <a:srgbClr val="374151"/>
                </a:solidFill>
              </a:rPr>
              <a:t>Learning to generalize from a single instance.</a:t>
            </a:r>
            <a:endParaRPr>
              <a:solidFill>
                <a:srgbClr val="374151"/>
              </a:solidFill>
            </a:endParaRPr>
          </a:p>
          <a:p>
            <a:pPr indent="-317500" lvl="1" marL="914400" rtl="0" algn="l">
              <a:spcBef>
                <a:spcPts val="0"/>
              </a:spcBef>
              <a:spcAft>
                <a:spcPts val="0"/>
              </a:spcAft>
              <a:buClr>
                <a:srgbClr val="374151"/>
              </a:buClr>
              <a:buSzPts val="1400"/>
              <a:buFont typeface="Roboto"/>
              <a:buChar char="○"/>
            </a:pPr>
            <a:r>
              <a:rPr b="1" lang="en">
                <a:solidFill>
                  <a:srgbClr val="374151"/>
                </a:solidFill>
              </a:rPr>
              <a:t>Example</a:t>
            </a:r>
            <a:r>
              <a:rPr lang="en">
                <a:solidFill>
                  <a:srgbClr val="374151"/>
                </a:solidFill>
              </a:rPr>
              <a:t>: A facial recognition system learning to recognize a person from just one photo.</a:t>
            </a:r>
            <a:endParaRPr>
              <a:solidFill>
                <a:srgbClr val="374151"/>
              </a:solidFill>
            </a:endParaRPr>
          </a:p>
          <a:p>
            <a:pPr indent="-342900" lvl="0" marL="457200" rtl="0" algn="l">
              <a:spcBef>
                <a:spcPts val="0"/>
              </a:spcBef>
              <a:spcAft>
                <a:spcPts val="0"/>
              </a:spcAft>
              <a:buClr>
                <a:srgbClr val="374151"/>
              </a:buClr>
              <a:buSzPts val="1800"/>
              <a:buChar char="●"/>
            </a:pPr>
            <a:r>
              <a:rPr b="1" lang="en">
                <a:solidFill>
                  <a:srgbClr val="374151"/>
                </a:solidFill>
              </a:rPr>
              <a:t>Few-Shot : </a:t>
            </a:r>
            <a:endParaRPr b="1">
              <a:solidFill>
                <a:srgbClr val="374151"/>
              </a:solidFill>
            </a:endParaRPr>
          </a:p>
          <a:p>
            <a:pPr indent="-330200" lvl="1" marL="914400" rtl="0" algn="l">
              <a:spcBef>
                <a:spcPts val="0"/>
              </a:spcBef>
              <a:spcAft>
                <a:spcPts val="0"/>
              </a:spcAft>
              <a:buClr>
                <a:srgbClr val="374151"/>
              </a:buClr>
              <a:buSzPts val="1600"/>
              <a:buChar char="○"/>
            </a:pPr>
            <a:r>
              <a:rPr lang="en">
                <a:solidFill>
                  <a:srgbClr val="374151"/>
                </a:solidFill>
              </a:rPr>
              <a:t>Training models with a small number of examples. Typically involves 5-20 examples per category.</a:t>
            </a:r>
            <a:endParaRPr>
              <a:solidFill>
                <a:srgbClr val="374151"/>
              </a:solidFill>
            </a:endParaRPr>
          </a:p>
          <a:p>
            <a:pPr indent="-317500" lvl="1" marL="914400" rtl="0" algn="l">
              <a:spcBef>
                <a:spcPts val="0"/>
              </a:spcBef>
              <a:spcAft>
                <a:spcPts val="0"/>
              </a:spcAft>
              <a:buClr>
                <a:srgbClr val="374151"/>
              </a:buClr>
              <a:buSzPts val="1400"/>
              <a:buFont typeface="Roboto"/>
              <a:buChar char="○"/>
            </a:pPr>
            <a:r>
              <a:rPr b="1" lang="en">
                <a:solidFill>
                  <a:srgbClr val="374151"/>
                </a:solidFill>
              </a:rPr>
              <a:t>Example</a:t>
            </a:r>
            <a:r>
              <a:rPr lang="en">
                <a:solidFill>
                  <a:srgbClr val="374151"/>
                </a:solidFill>
              </a:rPr>
              <a:t>: A language model learning to translate a rare language using only a handful of sentences.</a:t>
            </a:r>
            <a:endParaRPr>
              <a:solidFill>
                <a:srgbClr val="374151"/>
              </a:solidFill>
            </a:endParaRPr>
          </a:p>
          <a:p>
            <a:pPr indent="-304800" lvl="1" marL="914400" rtl="0" algn="l">
              <a:spcBef>
                <a:spcPts val="0"/>
              </a:spcBef>
              <a:spcAft>
                <a:spcPts val="0"/>
              </a:spcAft>
              <a:buClr>
                <a:srgbClr val="374151"/>
              </a:buClr>
              <a:buSzPts val="1200"/>
              <a:buFont typeface="Roboto"/>
              <a:buChar char="○"/>
            </a:pPr>
            <a:r>
              <a:rPr lang="en">
                <a:solidFill>
                  <a:srgbClr val="374151"/>
                </a:solidFill>
              </a:rPr>
              <a:t>Requires careful balancing between learning effectively and not overfitting</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342900" lvl="0" marL="457200" rtl="0" algn="l">
              <a:spcBef>
                <a:spcPts val="0"/>
              </a:spcBef>
              <a:spcAft>
                <a:spcPts val="0"/>
              </a:spcAft>
              <a:buClr>
                <a:srgbClr val="374151"/>
              </a:buClr>
              <a:buSzPts val="1800"/>
              <a:buChar char="●"/>
            </a:pPr>
            <a:r>
              <a:rPr b="1" lang="en">
                <a:solidFill>
                  <a:srgbClr val="374151"/>
                </a:solidFill>
              </a:rPr>
              <a:t>Multi-shot:</a:t>
            </a:r>
            <a:endParaRPr b="1">
              <a:solidFill>
                <a:srgbClr val="374151"/>
              </a:solidFill>
            </a:endParaRPr>
          </a:p>
          <a:p>
            <a:pPr indent="-317500" lvl="1" marL="914400" rtl="0" algn="l">
              <a:spcBef>
                <a:spcPts val="0"/>
              </a:spcBef>
              <a:spcAft>
                <a:spcPts val="0"/>
              </a:spcAft>
              <a:buClr>
                <a:srgbClr val="374151"/>
              </a:buClr>
              <a:buSzPts val="1400"/>
              <a:buChar char="○"/>
            </a:pPr>
            <a:r>
              <a:rPr lang="en">
                <a:solidFill>
                  <a:srgbClr val="374151"/>
                </a:solidFill>
              </a:rPr>
              <a:t>Conventional ML approach using extensive datasets.</a:t>
            </a:r>
            <a:endParaRPr>
              <a:solidFill>
                <a:srgbClr val="374151"/>
              </a:solidFill>
            </a:endParaRPr>
          </a:p>
          <a:p>
            <a:pPr indent="-317500" lvl="1" marL="914400" rtl="0" algn="l">
              <a:spcBef>
                <a:spcPts val="0"/>
              </a:spcBef>
              <a:spcAft>
                <a:spcPts val="0"/>
              </a:spcAft>
              <a:buClr>
                <a:srgbClr val="374151"/>
              </a:buClr>
              <a:buSzPts val="1400"/>
              <a:buChar char="○"/>
            </a:pPr>
            <a:r>
              <a:rPr lang="en">
                <a:solidFill>
                  <a:srgbClr val="374151"/>
                </a:solidFill>
              </a:rPr>
              <a:t>Relies on abundant data for accurate predictions.</a:t>
            </a:r>
            <a:endParaRPr>
              <a:solidFill>
                <a:srgbClr val="374151"/>
              </a:solidFill>
            </a:endParaRPr>
          </a:p>
          <a:p>
            <a:pPr indent="-317500" lvl="1" marL="914400" rtl="0" algn="l">
              <a:spcBef>
                <a:spcPts val="0"/>
              </a:spcBef>
              <a:spcAft>
                <a:spcPts val="0"/>
              </a:spcAft>
              <a:buClr>
                <a:srgbClr val="374151"/>
              </a:buClr>
              <a:buSzPts val="1400"/>
              <a:buChar char="○"/>
            </a:pPr>
            <a:r>
              <a:rPr b="1" lang="en">
                <a:solidFill>
                  <a:srgbClr val="374151"/>
                </a:solidFill>
              </a:rPr>
              <a:t>Example</a:t>
            </a:r>
            <a:r>
              <a:rPr lang="en">
                <a:solidFill>
                  <a:srgbClr val="374151"/>
                </a:solidFill>
              </a:rPr>
              <a:t>: An image recognition system trained on thousands of labeled images to identify everyday objects.</a:t>
            </a:r>
            <a:endParaRPr>
              <a:solidFill>
                <a:srgbClr val="374151"/>
              </a:solidFill>
            </a:endParaRPr>
          </a:p>
        </p:txBody>
      </p:sp>
      <p:sp>
        <p:nvSpPr>
          <p:cNvPr id="82" name="Google Shape;82;p17"/>
          <p:cNvSpPr txBox="1"/>
          <p:nvPr/>
        </p:nvSpPr>
        <p:spPr>
          <a:xfrm>
            <a:off x="3992975" y="908825"/>
            <a:ext cx="517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What is FLAN (</a:t>
            </a:r>
            <a:r>
              <a:rPr b="1" lang="en" sz="2520"/>
              <a:t>F</a:t>
            </a:r>
            <a:r>
              <a:rPr lang="en" sz="2520"/>
              <a:t>inetuned </a:t>
            </a:r>
            <a:r>
              <a:rPr b="1" lang="en" sz="2520"/>
              <a:t>LA</a:t>
            </a:r>
            <a:r>
              <a:rPr lang="en" sz="2520"/>
              <a:t>nguage </a:t>
            </a:r>
            <a:r>
              <a:rPr b="1" lang="en" sz="2520"/>
              <a:t>N</a:t>
            </a:r>
            <a:r>
              <a:rPr lang="en" sz="2520"/>
              <a:t>et?</a:t>
            </a:r>
            <a:endParaRPr sz="2420"/>
          </a:p>
        </p:txBody>
      </p:sp>
      <p:sp>
        <p:nvSpPr>
          <p:cNvPr id="88" name="Google Shape;88;p18"/>
          <p:cNvSpPr txBox="1"/>
          <p:nvPr>
            <p:ph idx="1" type="body"/>
          </p:nvPr>
        </p:nvSpPr>
        <p:spPr>
          <a:xfrm>
            <a:off x="311700" y="921050"/>
            <a:ext cx="8292900" cy="3662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374151"/>
              </a:buClr>
              <a:buSzPts val="1700"/>
              <a:buChar char="●"/>
            </a:pPr>
            <a:r>
              <a:rPr lang="en" sz="1700">
                <a:solidFill>
                  <a:srgbClr val="374151"/>
                </a:solidFill>
              </a:rPr>
              <a:t>Decoder only model finetuned over 137B LaMDA-PT using 60 NLP dataset</a:t>
            </a:r>
            <a:endParaRPr sz="1700">
              <a:solidFill>
                <a:srgbClr val="374151"/>
              </a:solidFill>
            </a:endParaRPr>
          </a:p>
          <a:p>
            <a:pPr indent="-336550" lvl="0" marL="457200" rtl="0" algn="l">
              <a:spcBef>
                <a:spcPts val="0"/>
              </a:spcBef>
              <a:spcAft>
                <a:spcPts val="0"/>
              </a:spcAft>
              <a:buClr>
                <a:srgbClr val="374151"/>
              </a:buClr>
              <a:buSzPts val="1700"/>
              <a:buChar char="●"/>
            </a:pPr>
            <a:r>
              <a:rPr lang="en" sz="1700">
                <a:solidFill>
                  <a:srgbClr val="374151"/>
                </a:solidFill>
              </a:rPr>
              <a:t>By using supervision to teach an LM to perform tasks described via instruction, the LM will learn to follow instructions and do so even for unseen tasks</a:t>
            </a:r>
            <a:endParaRPr sz="1700">
              <a:solidFill>
                <a:srgbClr val="374151"/>
              </a:solidFill>
            </a:endParaRPr>
          </a:p>
        </p:txBody>
      </p:sp>
      <p:pic>
        <p:nvPicPr>
          <p:cNvPr id="89" name="Google Shape;89;p18"/>
          <p:cNvPicPr preferRelativeResize="0"/>
          <p:nvPr/>
        </p:nvPicPr>
        <p:blipFill rotWithShape="1">
          <a:blip r:embed="rId3">
            <a:alphaModFix/>
          </a:blip>
          <a:srcRect b="6881" l="0" r="6340" t="0"/>
          <a:stretch/>
        </p:blipFill>
        <p:spPr>
          <a:xfrm>
            <a:off x="311700" y="2024250"/>
            <a:ext cx="8251749" cy="2616500"/>
          </a:xfrm>
          <a:prstGeom prst="rect">
            <a:avLst/>
          </a:prstGeom>
          <a:noFill/>
          <a:ln>
            <a:noFill/>
          </a:ln>
        </p:spPr>
      </p:pic>
      <p:sp>
        <p:nvSpPr>
          <p:cNvPr id="90" name="Google Shape;90;p18"/>
          <p:cNvSpPr txBox="1"/>
          <p:nvPr/>
        </p:nvSpPr>
        <p:spPr>
          <a:xfrm>
            <a:off x="2256400" y="4583450"/>
            <a:ext cx="78024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Comparing instruction tuning with pretrain - finetune and prompting</a:t>
            </a:r>
            <a:endParaRPr sz="1000">
              <a:solidFill>
                <a:schemeClr val="dk1"/>
              </a:solidFill>
              <a:latin typeface="Times New Roman"/>
              <a:ea typeface="Times New Roman"/>
              <a:cs typeface="Times New Roman"/>
              <a:sym typeface="Times New Roman"/>
            </a:endParaRPr>
          </a:p>
        </p:txBody>
      </p:sp>
      <p:sp>
        <p:nvSpPr>
          <p:cNvPr id="91" name="Google Shape;91;p18"/>
          <p:cNvSpPr txBox="1"/>
          <p:nvPr/>
        </p:nvSpPr>
        <p:spPr>
          <a:xfrm>
            <a:off x="317500" y="4864925"/>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What is FLAN (</a:t>
            </a:r>
            <a:r>
              <a:rPr b="1" lang="en" sz="2520"/>
              <a:t>F</a:t>
            </a:r>
            <a:r>
              <a:rPr lang="en" sz="2520"/>
              <a:t>inetuned </a:t>
            </a:r>
            <a:r>
              <a:rPr b="1" lang="en" sz="2520"/>
              <a:t>LA</a:t>
            </a:r>
            <a:r>
              <a:rPr lang="en" sz="2520"/>
              <a:t>nguage </a:t>
            </a:r>
            <a:r>
              <a:rPr b="1" lang="en" sz="2520"/>
              <a:t>N</a:t>
            </a:r>
            <a:r>
              <a:rPr lang="en" sz="2520"/>
              <a:t>et?</a:t>
            </a:r>
            <a:endParaRPr sz="2420"/>
          </a:p>
        </p:txBody>
      </p:sp>
      <p:sp>
        <p:nvSpPr>
          <p:cNvPr id="97" name="Google Shape;97;p19"/>
          <p:cNvSpPr txBox="1"/>
          <p:nvPr/>
        </p:nvSpPr>
        <p:spPr>
          <a:xfrm>
            <a:off x="317500" y="4864925"/>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pic>
        <p:nvPicPr>
          <p:cNvPr id="98" name="Google Shape;98;p19"/>
          <p:cNvPicPr preferRelativeResize="0"/>
          <p:nvPr/>
        </p:nvPicPr>
        <p:blipFill>
          <a:blip r:embed="rId3">
            <a:alphaModFix/>
          </a:blip>
          <a:stretch>
            <a:fillRect/>
          </a:stretch>
        </p:blipFill>
        <p:spPr>
          <a:xfrm>
            <a:off x="3749000" y="1020813"/>
            <a:ext cx="5145386" cy="3550975"/>
          </a:xfrm>
          <a:prstGeom prst="rect">
            <a:avLst/>
          </a:prstGeom>
          <a:noFill/>
          <a:ln>
            <a:noFill/>
          </a:ln>
        </p:spPr>
      </p:pic>
      <p:sp>
        <p:nvSpPr>
          <p:cNvPr id="99" name="Google Shape;99;p19"/>
          <p:cNvSpPr txBox="1"/>
          <p:nvPr/>
        </p:nvSpPr>
        <p:spPr>
          <a:xfrm>
            <a:off x="377050" y="976500"/>
            <a:ext cx="3372000" cy="3780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Group NLP Datasets into clusters based on their task type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Hold each cluster for evaluation while instruction tuning FLAN on all other clusters</a:t>
            </a:r>
            <a:endParaRPr sz="1600">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0-shot FLAN &gt; 0-shot LaMDA-PT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0-shot FLAN &gt; 0-shot 175B GPT-3 on 20/25 datasets.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0-shot FLAN &gt; few-shot GPT-3 on NLI (ANLI, RTE), Reading comprehension (BoolQ, OpenbookQA), AI2-ARC, and StoryCloze.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0-shot FLAN &gt; 0-shot GLaM on 13/19 datasets and 1-shot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Tasks and templates used to train FLAN</a:t>
            </a:r>
            <a:endParaRPr sz="2420"/>
          </a:p>
        </p:txBody>
      </p:sp>
      <p:sp>
        <p:nvSpPr>
          <p:cNvPr id="105" name="Google Shape;105;p20"/>
          <p:cNvSpPr txBox="1"/>
          <p:nvPr/>
        </p:nvSpPr>
        <p:spPr>
          <a:xfrm>
            <a:off x="2391750" y="3151800"/>
            <a:ext cx="78024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Multiple instruction templates describing a natural inference task</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06" name="Google Shape;106;p20"/>
          <p:cNvSpPr txBox="1"/>
          <p:nvPr/>
        </p:nvSpPr>
        <p:spPr>
          <a:xfrm>
            <a:off x="317500" y="4864925"/>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pic>
        <p:nvPicPr>
          <p:cNvPr id="107" name="Google Shape;107;p20"/>
          <p:cNvPicPr preferRelativeResize="0"/>
          <p:nvPr/>
        </p:nvPicPr>
        <p:blipFill rotWithShape="1">
          <a:blip r:embed="rId3">
            <a:alphaModFix/>
          </a:blip>
          <a:srcRect b="3185" l="0" r="0" t="0"/>
          <a:stretch/>
        </p:blipFill>
        <p:spPr>
          <a:xfrm>
            <a:off x="560750" y="770200"/>
            <a:ext cx="7802400" cy="2481237"/>
          </a:xfrm>
          <a:prstGeom prst="rect">
            <a:avLst/>
          </a:prstGeom>
          <a:noFill/>
          <a:ln>
            <a:noFill/>
          </a:ln>
        </p:spPr>
      </p:pic>
      <p:sp>
        <p:nvSpPr>
          <p:cNvPr id="108" name="Google Shape;108;p20"/>
          <p:cNvSpPr txBox="1"/>
          <p:nvPr/>
        </p:nvSpPr>
        <p:spPr>
          <a:xfrm>
            <a:off x="599425" y="3316200"/>
            <a:ext cx="193500" cy="1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9" name="Google Shape;109;p20"/>
          <p:cNvSpPr txBox="1"/>
          <p:nvPr/>
        </p:nvSpPr>
        <p:spPr>
          <a:xfrm>
            <a:off x="371975" y="3376500"/>
            <a:ext cx="7686300" cy="1411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12 task clusters. 62 text datasets (blue=NLU; teal=NLG). Max #training examples per dataset is 30K</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10 unique templates/dataset that use natural language instructions to describe the task for that dataset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﻿﻿For each dataset, ≤ 3 templates that "turned the task around," (e.g., for sentiment classification we include templates asking to generate a movie review).</a:t>
            </a:r>
            <a:endParaRPr>
              <a:solidFill>
                <a:schemeClr val="dk1"/>
              </a:solidFill>
            </a:endParaRPr>
          </a:p>
          <a:p>
            <a:pPr indent="0" lvl="0" marL="0" rtl="0" algn="l">
              <a:spcBef>
                <a:spcPts val="1200"/>
              </a:spcBef>
              <a:spcAft>
                <a:spcPts val="0"/>
              </a:spcAft>
              <a:buNone/>
            </a:pPr>
            <a:r>
              <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5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Tasks and templates used to train FLAN</a:t>
            </a:r>
            <a:endParaRPr sz="2420"/>
          </a:p>
        </p:txBody>
      </p:sp>
      <p:sp>
        <p:nvSpPr>
          <p:cNvPr id="115" name="Google Shape;115;p21"/>
          <p:cNvSpPr txBox="1"/>
          <p:nvPr/>
        </p:nvSpPr>
        <p:spPr>
          <a:xfrm>
            <a:off x="2086950" y="2999400"/>
            <a:ext cx="78024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Fig. Multiple instruction templates describing a natural inference task</a:t>
            </a:r>
            <a:endParaRPr sz="1000">
              <a:solidFill>
                <a:schemeClr val="dk1"/>
              </a:solidFill>
              <a:latin typeface="Times New Roman"/>
              <a:ea typeface="Times New Roman"/>
              <a:cs typeface="Times New Roman"/>
              <a:sym typeface="Times New Roman"/>
            </a:endParaRPr>
          </a:p>
        </p:txBody>
      </p:sp>
      <p:sp>
        <p:nvSpPr>
          <p:cNvPr id="116" name="Google Shape;116;p21"/>
          <p:cNvSpPr txBox="1"/>
          <p:nvPr/>
        </p:nvSpPr>
        <p:spPr>
          <a:xfrm>
            <a:off x="317500" y="4864925"/>
            <a:ext cx="57048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https://arxiv.org/abs/2109.01652</a:t>
            </a:r>
            <a:endParaRPr sz="800">
              <a:solidFill>
                <a:srgbClr val="595959"/>
              </a:solidFill>
            </a:endParaRPr>
          </a:p>
        </p:txBody>
      </p:sp>
      <p:sp>
        <p:nvSpPr>
          <p:cNvPr id="117" name="Google Shape;117;p21"/>
          <p:cNvSpPr txBox="1"/>
          <p:nvPr/>
        </p:nvSpPr>
        <p:spPr>
          <a:xfrm>
            <a:off x="599425" y="3316200"/>
            <a:ext cx="193500" cy="1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8" name="Google Shape;118;p21"/>
          <p:cNvSpPr txBox="1"/>
          <p:nvPr/>
        </p:nvSpPr>
        <p:spPr>
          <a:xfrm>
            <a:off x="371975" y="3376500"/>
            <a:ext cx="7686300" cy="1411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﻿﻿For each example, randomly choose template.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﻿﻿Consider dataset D unseen at evaluation time if no datasets from any task clusters that D belongs to were seen during instruction tuning.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﻿﻿Output space for a given task is either one of several classes (classification) or free text (generation).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﻿﻿Instruction tuning takes ~60 hours on a TPUv3 with 128 cores.</a:t>
            </a:r>
            <a:endParaRPr>
              <a:solidFill>
                <a:schemeClr val="dk1"/>
              </a:solidFill>
            </a:endParaRPr>
          </a:p>
        </p:txBody>
      </p:sp>
      <p:pic>
        <p:nvPicPr>
          <p:cNvPr id="119" name="Google Shape;119;p21"/>
          <p:cNvPicPr preferRelativeResize="0"/>
          <p:nvPr/>
        </p:nvPicPr>
        <p:blipFill>
          <a:blip r:embed="rId3">
            <a:alphaModFix/>
          </a:blip>
          <a:stretch>
            <a:fillRect/>
          </a:stretch>
        </p:blipFill>
        <p:spPr>
          <a:xfrm>
            <a:off x="762000" y="803875"/>
            <a:ext cx="6614613" cy="211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