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4139A-9E32-436B-A0A0-252150CE6C0A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EA86B-9448-484D-84A7-0CD5533A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8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3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3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09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4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05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9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249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44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5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51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1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5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91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5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B65086-F10B-4722-BBD3-67B4E8393AB2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4B2A1F-6430-4DF4-ACA5-DA4411B8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2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onkeylearn.com/sentiment-analysi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onkeylearn.com/text-classifiers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011C-F72B-42D5-80E6-0C454BE7A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effectLst>
                  <a:reflection blurRad="6350" stA="55000" endA="300" endPos="45500" dir="5400000" sy="-100000" algn="bl" rotWithShape="0"/>
                </a:effectLst>
              </a:rPr>
              <a:t>Text Classification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6CF59-945F-45C0-A172-28D58BDED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Presented by:- Kartikya Singhal</a:t>
            </a:r>
          </a:p>
          <a:p>
            <a:r>
              <a:rPr lang="en-IN" dirty="0"/>
              <a:t>[ B.tech CSE]</a:t>
            </a:r>
          </a:p>
          <a:p>
            <a:r>
              <a:rPr lang="en-IN" dirty="0"/>
              <a:t>(2016814)</a:t>
            </a:r>
          </a:p>
          <a:p>
            <a:endParaRPr lang="en-IN" dirty="0"/>
          </a:p>
          <a:p>
            <a:r>
              <a:rPr lang="en-IN" dirty="0"/>
              <a:t>Guided by:- Ms. Garima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0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2CC9DA-2B96-44D8-8B6C-A0DBED1CF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5" t="8159" r="10784" b="-81"/>
          <a:stretch/>
        </p:blipFill>
        <p:spPr>
          <a:xfrm>
            <a:off x="3184124" y="903302"/>
            <a:ext cx="5823751" cy="5051396"/>
          </a:xfrm>
          <a:prstGeom prst="rect">
            <a:avLst/>
          </a:prstGeom>
          <a:ln>
            <a:solidFill>
              <a:srgbClr val="FBFBFB"/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77459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684D-30C9-4D5E-9C06-40272C50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What is Text Classification?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8F81-B21A-4F7B-87F7-A8BC7303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 classification is a machine learning technique that assigns a set of predefined categories to open-ended text.</a:t>
            </a:r>
          </a:p>
          <a:p>
            <a:r>
              <a:rPr lang="en-US" dirty="0"/>
              <a:t>Automated text classification has been considered a vital method to manage and process the vast amount of document in digital form that are widespread and continuously increasing</a:t>
            </a:r>
          </a:p>
          <a:p>
            <a:r>
              <a:rPr lang="en-US" dirty="0">
                <a:effectLst/>
                <a:latin typeface="Garamond (body)"/>
                <a:ea typeface="Times New Roman" panose="02020603050405020304" pitchFamily="18" charset="0"/>
              </a:rPr>
              <a:t>Text classification is one of the fundamental tasks in natural language processing with broad applications such as </a:t>
            </a:r>
            <a:r>
              <a:rPr lang="en-US" u="none" strike="noStrike" dirty="0">
                <a:solidFill>
                  <a:srgbClr val="0563C1"/>
                </a:solidFill>
                <a:effectLst/>
                <a:latin typeface="Garamond (body)"/>
                <a:ea typeface="Times New Roman" panose="02020603050405020304" pitchFamily="18" charset="0"/>
                <a:hlinkClick r:id="rId2"/>
              </a:rPr>
              <a:t>sentiment analysis</a:t>
            </a:r>
            <a:r>
              <a:rPr lang="en-US" dirty="0">
                <a:effectLst/>
                <a:latin typeface="Garamond (body)"/>
                <a:ea typeface="Times New Roman" panose="02020603050405020304" pitchFamily="18" charset="0"/>
              </a:rPr>
              <a:t>, topic labeling, spam detection, and intent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171B-9499-405C-9365-27D23657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092" y="781235"/>
            <a:ext cx="6241816" cy="764446"/>
          </a:xfrm>
        </p:spPr>
        <p:txBody>
          <a:bodyPr/>
          <a:lstStyle/>
          <a:p>
            <a:r>
              <a:rPr lang="en-IN" sz="3600" u="sng" dirty="0"/>
              <a:t>Introduction</a:t>
            </a:r>
            <a:endParaRPr lang="en-US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1FFB5-17FC-41EE-9833-9BD3B37ED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623" y="4511603"/>
            <a:ext cx="10262587" cy="18288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Garamond (body)"/>
                <a:ea typeface="Times New Roman" panose="02020603050405020304" pitchFamily="18" charset="0"/>
              </a:rPr>
              <a:t>Here’s an example of how it works: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Garamond (body)"/>
                <a:ea typeface="Times New Roman" panose="02020603050405020304" pitchFamily="18" charset="0"/>
              </a:rPr>
              <a:t>“The movie is good and the characters are awesome.”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Garamond (body)"/>
                <a:ea typeface="Times New Roman" panose="02020603050405020304" pitchFamily="18" charset="0"/>
              </a:rPr>
              <a:t>A </a:t>
            </a:r>
            <a:r>
              <a:rPr lang="en-US" dirty="0">
                <a:hlinkClick r:id="rId2"/>
              </a:rPr>
              <a:t>text classifier</a:t>
            </a:r>
            <a:r>
              <a:rPr lang="en-US" dirty="0"/>
              <a:t> </a:t>
            </a:r>
            <a:r>
              <a:rPr lang="en-US" sz="1800" dirty="0">
                <a:effectLst/>
                <a:latin typeface="Garamond (body)"/>
                <a:ea typeface="Times New Roman" panose="02020603050405020304" pitchFamily="18" charset="0"/>
              </a:rPr>
              <a:t>can take this phrase as an input, analyze its content, and then automatically classify it as positive review.</a:t>
            </a:r>
          </a:p>
          <a:p>
            <a:endParaRPr lang="en-US" dirty="0">
              <a:latin typeface="Garamond (body)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5615094-73C3-421F-8479-9D5E718DF4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" b="1996"/>
          <a:stretch>
            <a:fillRect/>
          </a:stretch>
        </p:blipFill>
        <p:spPr>
          <a:xfrm>
            <a:off x="3200615" y="1724591"/>
            <a:ext cx="5512601" cy="2646246"/>
          </a:xfrm>
        </p:spPr>
      </p:pic>
    </p:spTree>
    <p:extLst>
      <p:ext uri="{BB962C8B-B14F-4D97-AF65-F5344CB8AC3E}">
        <p14:creationId xmlns:p14="http://schemas.microsoft.com/office/powerpoint/2010/main" val="403923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4E8A-7305-4E01-9DC0-5895086C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84982"/>
            <a:ext cx="9601196" cy="1303867"/>
          </a:xfrm>
        </p:spPr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55658-8196-4C62-8B37-8A44716F5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8" y="1788849"/>
            <a:ext cx="9422295" cy="391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8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0E01-1D1A-40A0-BAAA-8476620C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A8175-91D5-4A25-976E-2670463A1F0B}"/>
              </a:ext>
            </a:extLst>
          </p:cNvPr>
          <p:cNvSpPr txBox="1"/>
          <p:nvPr/>
        </p:nvSpPr>
        <p:spPr>
          <a:xfrm>
            <a:off x="1402672" y="2485748"/>
            <a:ext cx="93925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Garamond (body)"/>
                <a:ea typeface="Times New Roman" panose="02020603050405020304" pitchFamily="18" charset="0"/>
              </a:rPr>
              <a:t>Preprocessing step includes removing of stop words and punctuation and cleaning the review and then applying the Tfid vectorizer.</a:t>
            </a:r>
          </a:p>
          <a:p>
            <a:endParaRPr lang="en-US" sz="2000" dirty="0">
              <a:effectLst/>
              <a:latin typeface="Garamond (body)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2D2FC-64DD-4133-9E6F-FE205706A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2"/>
          <a:stretch/>
        </p:blipFill>
        <p:spPr>
          <a:xfrm>
            <a:off x="6036259" y="3416644"/>
            <a:ext cx="4485812" cy="13893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3123EA-9CE3-404C-A228-2DB4AA01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243" y="3429000"/>
            <a:ext cx="3853647" cy="13893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040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0DA8-DEEF-4A53-8AAE-56DC6C92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Multinomial Naïve 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1AA4-4311-4F0D-BE06-D51E3EAB9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19"/>
            <a:ext cx="4718304" cy="354751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202124"/>
                </a:solidFill>
                <a:effectLst/>
                <a:latin typeface="Garamond (body)"/>
                <a:ea typeface="Calibri" panose="020F0502020204030204" pitchFamily="34" charset="0"/>
              </a:rPr>
              <a:t>The Multinomial Naive Bayes algorithm is </a:t>
            </a:r>
            <a:r>
              <a:rPr lang="en-US" sz="2400" b="1" dirty="0">
                <a:solidFill>
                  <a:srgbClr val="202124"/>
                </a:solidFill>
                <a:effectLst/>
                <a:latin typeface="Garamond (body)"/>
                <a:ea typeface="Calibri" panose="020F0502020204030204" pitchFamily="34" charset="0"/>
              </a:rPr>
              <a:t>a Bayesian learning approach popular in Natural Language Processing (NLP)</a:t>
            </a:r>
            <a:r>
              <a:rPr lang="en-US" sz="2400" dirty="0">
                <a:solidFill>
                  <a:srgbClr val="202124"/>
                </a:solidFill>
                <a:effectLst/>
                <a:latin typeface="Garamond (body)"/>
                <a:ea typeface="Calibri" panose="020F0502020204030204" pitchFamily="34" charset="0"/>
              </a:rPr>
              <a:t>. </a:t>
            </a:r>
          </a:p>
          <a:p>
            <a:r>
              <a:rPr lang="en-US" sz="2400" dirty="0">
                <a:solidFill>
                  <a:srgbClr val="202124"/>
                </a:solidFill>
                <a:effectLst/>
                <a:latin typeface="Garamond (body)"/>
                <a:ea typeface="Calibri" panose="020F0502020204030204" pitchFamily="34" charset="0"/>
              </a:rPr>
              <a:t>It calculates each tag's likelihood for a given sample and outputs the tag with the greatest chance.</a:t>
            </a: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CEFEC-90F8-455D-ACB9-BBFF46C78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547516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292929"/>
                </a:solidFill>
                <a:effectLst/>
                <a:latin typeface="Garamond (body)"/>
                <a:ea typeface="Times New Roman" panose="02020603050405020304" pitchFamily="18" charset="0"/>
              </a:rPr>
              <a:t>The main idea behind the naïve Bayes is that all features in </a:t>
            </a:r>
            <a:r>
              <a:rPr lang="en-US" sz="2400" spc="-5" dirty="0">
                <a:solidFill>
                  <a:srgbClr val="292929"/>
                </a:solidFill>
                <a:effectLst/>
                <a:latin typeface="Garamond (body)"/>
                <a:ea typeface="Times New Roman" panose="02020603050405020304" pitchFamily="18" charset="0"/>
                <a:cs typeface="Cambria Math" panose="02040503050406030204" pitchFamily="18" charset="0"/>
              </a:rPr>
              <a:t>𝑾</a:t>
            </a:r>
            <a:r>
              <a:rPr lang="en-US" sz="2400" spc="-5" dirty="0">
                <a:solidFill>
                  <a:srgbClr val="292929"/>
                </a:solidFill>
                <a:effectLst/>
                <a:latin typeface="Garamond (body)"/>
                <a:ea typeface="Times New Roman" panose="02020603050405020304" pitchFamily="18" charset="0"/>
              </a:rPr>
              <a:t> independently contribute to the probability that </a:t>
            </a:r>
            <a:r>
              <a:rPr lang="en-US" sz="2400" spc="-5" dirty="0">
                <a:solidFill>
                  <a:srgbClr val="292929"/>
                </a:solidFill>
                <a:effectLst/>
                <a:latin typeface="Garamond (body)"/>
                <a:ea typeface="Times New Roman" panose="02020603050405020304" pitchFamily="18" charset="0"/>
                <a:cs typeface="Cambria Math" panose="02040503050406030204" pitchFamily="18" charset="0"/>
              </a:rPr>
              <a:t>𝑺</a:t>
            </a:r>
            <a:r>
              <a:rPr lang="en-US" sz="2400" spc="-5" dirty="0">
                <a:solidFill>
                  <a:srgbClr val="292929"/>
                </a:solidFill>
                <a:effectLst/>
                <a:latin typeface="Garamond (body)"/>
                <a:ea typeface="Times New Roman" panose="02020603050405020304" pitchFamily="18" charset="0"/>
              </a:rPr>
              <a:t> belongs to </a:t>
            </a:r>
            <a:r>
              <a:rPr lang="en-US" sz="2400" spc="-5" dirty="0">
                <a:solidFill>
                  <a:srgbClr val="292929"/>
                </a:solidFill>
                <a:effectLst/>
                <a:latin typeface="Garamond (body)"/>
                <a:ea typeface="Times New Roman" panose="02020603050405020304" pitchFamily="18" charset="0"/>
                <a:cs typeface="Cambria Math" panose="02040503050406030204" pitchFamily="18" charset="0"/>
              </a:rPr>
              <a:t>𝑪</a:t>
            </a:r>
            <a:r>
              <a:rPr lang="en-US" sz="2400" spc="-5" dirty="0">
                <a:solidFill>
                  <a:srgbClr val="292929"/>
                </a:solidFill>
                <a:effectLst/>
                <a:latin typeface="Garamond (body)"/>
                <a:ea typeface="Times New Roman" panose="02020603050405020304" pitchFamily="18" charset="0"/>
              </a:rPr>
              <a:t>ₖ.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aramond (body)"/>
              </a:rPr>
              <a:t>The algorithm is based on the Bayes theorem and predicts the tag of a text </a:t>
            </a:r>
            <a:endParaRPr lang="en-US" sz="2400" spc="-5" dirty="0">
              <a:solidFill>
                <a:srgbClr val="292929"/>
              </a:solidFill>
              <a:effectLst/>
              <a:latin typeface="Garamond (body)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spc="-5" dirty="0">
              <a:solidFill>
                <a:srgbClr val="292929"/>
              </a:solidFill>
              <a:effectLst/>
              <a:latin typeface="Garamond (body)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Garamond (body)"/>
              <a:ea typeface="Calibri" panose="020F0502020204030204" pitchFamily="34" charset="0"/>
            </a:endParaRPr>
          </a:p>
          <a:p>
            <a:endParaRPr lang="en-US" dirty="0">
              <a:latin typeface="Garamond (body)"/>
            </a:endParaRPr>
          </a:p>
          <a:p>
            <a:endParaRPr lang="en-US" dirty="0">
              <a:latin typeface="Garamond (body)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F02F5-5F2B-4571-8C08-1EABFD4C54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8" r="28619"/>
          <a:stretch/>
        </p:blipFill>
        <p:spPr bwMode="auto">
          <a:xfrm>
            <a:off x="4859001" y="4572002"/>
            <a:ext cx="2303312" cy="10265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5AE1EF-73D4-4F39-BDC0-9FE73F3BC402}"/>
              </a:ext>
            </a:extLst>
          </p:cNvPr>
          <p:cNvSpPr txBox="1"/>
          <p:nvPr/>
        </p:nvSpPr>
        <p:spPr>
          <a:xfrm>
            <a:off x="5069150" y="5598529"/>
            <a:ext cx="221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Bayesian Probability Formulae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87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9C30-4793-477B-AC84-C25AD86C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and Discussion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2BA495-C604-4898-8E33-DE03270A2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37" t="51021"/>
          <a:stretch/>
        </p:blipFill>
        <p:spPr>
          <a:xfrm>
            <a:off x="6560598" y="2849732"/>
            <a:ext cx="4210442" cy="27875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A77BCD-2C69-4729-924B-51FA04F362BC}"/>
              </a:ext>
            </a:extLst>
          </p:cNvPr>
          <p:cNvSpPr txBox="1">
            <a:spLocks/>
          </p:cNvSpPr>
          <p:nvPr/>
        </p:nvSpPr>
        <p:spPr>
          <a:xfrm>
            <a:off x="1506777" y="2681056"/>
            <a:ext cx="4418771" cy="3320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As seen in the image the accuracy on the test data is 85%.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The accuracy is low because of many variations in the dataset and due to its large size.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Our model is also working well on the user provided data also, as seen in the next slide.</a:t>
            </a:r>
          </a:p>
          <a:p>
            <a:pPr marL="0" indent="0" algn="ctr">
              <a:buFont typeface="Arial"/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9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C246-2543-4415-912B-25BE6A61A6CD}"/>
              </a:ext>
            </a:extLst>
          </p:cNvPr>
          <p:cNvSpPr txBox="1">
            <a:spLocks/>
          </p:cNvSpPr>
          <p:nvPr/>
        </p:nvSpPr>
        <p:spPr>
          <a:xfrm>
            <a:off x="1537316" y="584282"/>
            <a:ext cx="9117367" cy="8821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Prediction on user provided review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45CAC-5097-4D26-BA03-5D45AE921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77" y="1466461"/>
            <a:ext cx="4712563" cy="4650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645831-B6DD-46E7-AAC2-59C9BD7134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94" y="1466461"/>
            <a:ext cx="4617107" cy="4642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537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4CDC-03C9-42BE-B60C-D50E8BCA5051}"/>
              </a:ext>
            </a:extLst>
          </p:cNvPr>
          <p:cNvSpPr txBox="1">
            <a:spLocks/>
          </p:cNvSpPr>
          <p:nvPr/>
        </p:nvSpPr>
        <p:spPr>
          <a:xfrm>
            <a:off x="1295402" y="573760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u="sng" dirty="0"/>
              <a:t>Conclusion and Future Work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E03D-600D-40AD-B678-B764338CA80F}"/>
              </a:ext>
            </a:extLst>
          </p:cNvPr>
          <p:cNvSpPr txBox="1">
            <a:spLocks/>
          </p:cNvSpPr>
          <p:nvPr/>
        </p:nvSpPr>
        <p:spPr>
          <a:xfrm>
            <a:off x="1295402" y="1493749"/>
            <a:ext cx="9601196" cy="45874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buFont typeface="Arial"/>
              <a:buNone/>
            </a:pPr>
            <a:r>
              <a:rPr lang="en-US" sz="2200" b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CONCLUSION: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sz="1800" dirty="0">
                <a:solidFill>
                  <a:srgbClr val="333132"/>
                </a:solidFill>
                <a:latin typeface="+mj-lt"/>
                <a:ea typeface="Calibri" panose="020F0502020204030204" pitchFamily="34" charset="0"/>
              </a:rPr>
              <a:t>I used Multinomial naïve bayes for the text classification and it give accuracy of about 85%.</a:t>
            </a:r>
          </a:p>
          <a:p>
            <a:pPr>
              <a:lnSpc>
                <a:spcPct val="115000"/>
              </a:lnSpc>
            </a:pPr>
            <a:r>
              <a:rPr lang="en-US" sz="1800" dirty="0">
                <a:solidFill>
                  <a:srgbClr val="333132"/>
                </a:solidFill>
                <a:latin typeface="+mj-lt"/>
                <a:ea typeface="Calibri" panose="020F0502020204030204" pitchFamily="34" charset="0"/>
              </a:rPr>
              <a:t>Text classification technique was used for classifying the Movie review into two categories i.e. Positive review and Negative review.</a:t>
            </a:r>
            <a:endParaRPr lang="en-US" sz="1800" b="1" u="sng" dirty="0"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Font typeface="Arial"/>
              <a:buNone/>
            </a:pPr>
            <a:r>
              <a:rPr lang="en-US" sz="22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FUTURE WORK: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33132"/>
                </a:solidFill>
                <a:latin typeface="+mj-lt"/>
                <a:ea typeface="Calibri" panose="020F0502020204030204" pitchFamily="34" charset="0"/>
              </a:rPr>
              <a:t>We used text classification for classifying the movie review but it can be used to accomplish various tasks that are likely to be extremely useful: document classification, tagging domain-specific entities in text, and building structured databases through relation extraction.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33132"/>
                </a:solidFill>
                <a:effectLst/>
                <a:latin typeface="+mj-lt"/>
                <a:ea typeface="Calibri" panose="020F0502020204030204" pitchFamily="34" charset="0"/>
              </a:rPr>
              <a:t>it is suggested that their adoption will have the greatest impact on the construction of large scale comparative databases.</a:t>
            </a:r>
            <a:endParaRPr lang="en-US" sz="1800" dirty="0">
              <a:solidFill>
                <a:srgbClr val="333132"/>
              </a:solidFill>
              <a:latin typeface="+mj-lt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333132"/>
              </a:solidFill>
              <a:latin typeface="+mj-lt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333132"/>
              </a:solidFill>
              <a:latin typeface="+mj-lt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333132"/>
              </a:solidFill>
              <a:latin typeface="+mj-lt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49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</TotalTime>
  <Words>426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Garamond</vt:lpstr>
      <vt:lpstr>Garamond (body)</vt:lpstr>
      <vt:lpstr>Times New Roman</vt:lpstr>
      <vt:lpstr>Organic</vt:lpstr>
      <vt:lpstr>Text Classification</vt:lpstr>
      <vt:lpstr>What is Text Classification?</vt:lpstr>
      <vt:lpstr>Introduction</vt:lpstr>
      <vt:lpstr>Methodology</vt:lpstr>
      <vt:lpstr>Preprocessing</vt:lpstr>
      <vt:lpstr> Multinomial Naïve Bayes</vt:lpstr>
      <vt:lpstr>Result and Discussion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dc:creator>Kartikya Singhal</dc:creator>
  <cp:lastModifiedBy>Kartikya Singhal</cp:lastModifiedBy>
  <cp:revision>4</cp:revision>
  <dcterms:created xsi:type="dcterms:W3CDTF">2023-01-06T16:55:01Z</dcterms:created>
  <dcterms:modified xsi:type="dcterms:W3CDTF">2023-01-07T15:06:18Z</dcterms:modified>
</cp:coreProperties>
</file>