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0"/>
  </p:notesMasterIdLst>
  <p:sldIdLst>
    <p:sldId id="256" r:id="rId3"/>
    <p:sldId id="257" r:id="rId4"/>
    <p:sldId id="258" r:id="rId5"/>
    <p:sldId id="259" r:id="rId6"/>
    <p:sldId id="260" r:id="rId7"/>
    <p:sldId id="261" r:id="rId8"/>
    <p:sldId id="265" r:id="rId9"/>
  </p:sldIdLst>
  <p:sldSz cx="9144000" cy="6858000" type="screen4x3"/>
  <p:notesSz cx="7772400" cy="100584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4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56F2331A-1E5B-4259-8EC2-E9BE19D4BD5E}" type="datetimeFigureOut">
              <a:rPr lang="en-US" smtClean="0"/>
              <a:t>5/16/2018</a:t>
            </a:fld>
            <a:endParaRPr lang="en-US"/>
          </a:p>
        </p:txBody>
      </p:sp>
      <p:sp>
        <p:nvSpPr>
          <p:cNvPr id="4" name="Marcador de imagen de diapositiva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F6A878AA-B49F-4B78-BE9E-FDA9B8AC827F}" type="slidenum">
              <a:rPr lang="en-US" smtClean="0"/>
              <a:t>‹Nº›</a:t>
            </a:fld>
            <a:endParaRPr lang="en-US"/>
          </a:p>
        </p:txBody>
      </p:sp>
    </p:spTree>
    <p:extLst>
      <p:ext uri="{BB962C8B-B14F-4D97-AF65-F5344CB8AC3E}">
        <p14:creationId xmlns:p14="http://schemas.microsoft.com/office/powerpoint/2010/main" val="811284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F6A878AA-B49F-4B78-BE9E-FDA9B8AC827F}" type="slidenum">
              <a:rPr lang="en-US" smtClean="0"/>
              <a:t>6</a:t>
            </a:fld>
            <a:endParaRPr lang="en-US"/>
          </a:p>
        </p:txBody>
      </p:sp>
    </p:spTree>
    <p:extLst>
      <p:ext uri="{BB962C8B-B14F-4D97-AF65-F5344CB8AC3E}">
        <p14:creationId xmlns:p14="http://schemas.microsoft.com/office/powerpoint/2010/main" val="1992754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4" name="Imagen 33"/>
          <p:cNvPicPr/>
          <p:nvPr/>
        </p:nvPicPr>
        <p:blipFill>
          <a:blip r:embed="rId2"/>
          <a:stretch/>
        </p:blipFill>
        <p:spPr>
          <a:xfrm>
            <a:off x="2079000" y="1604520"/>
            <a:ext cx="4984920" cy="3977280"/>
          </a:xfrm>
          <a:prstGeom prst="rect">
            <a:avLst/>
          </a:prstGeom>
          <a:ln>
            <a:noFill/>
          </a:ln>
        </p:spPr>
      </p:pic>
      <p:pic>
        <p:nvPicPr>
          <p:cNvPr id="35" name="Imagen 34"/>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70" name="Imagen 69"/>
          <p:cNvPicPr/>
          <p:nvPr/>
        </p:nvPicPr>
        <p:blipFill>
          <a:blip r:embed="rId2"/>
          <a:stretch/>
        </p:blipFill>
        <p:spPr>
          <a:xfrm>
            <a:off x="2079000" y="1604520"/>
            <a:ext cx="4984920" cy="3977280"/>
          </a:xfrm>
          <a:prstGeom prst="rect">
            <a:avLst/>
          </a:prstGeom>
          <a:ln>
            <a:noFill/>
          </a:ln>
        </p:spPr>
      </p:pic>
      <p:pic>
        <p:nvPicPr>
          <p:cNvPr id="71" name="Imagen 70"/>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879812" y="2128057"/>
            <a:ext cx="7770960" cy="81533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4000" b="1" i="1" spc="-1" dirty="0" smtClean="0">
                <a:solidFill>
                  <a:srgbClr val="333F4F"/>
                </a:solidFill>
                <a:uFill>
                  <a:solidFill>
                    <a:srgbClr val="FFFFFF"/>
                  </a:solidFill>
                </a:uFill>
                <a:latin typeface="+mj-lt"/>
              </a:rPr>
              <a:t>ALGORITMO </a:t>
            </a:r>
            <a:r>
              <a:rPr lang="en-US" sz="4000" b="1" i="1" spc="-1" dirty="0">
                <a:solidFill>
                  <a:srgbClr val="333F4F"/>
                </a:solidFill>
                <a:uFill>
                  <a:solidFill>
                    <a:srgbClr val="FFFFFF"/>
                  </a:solidFill>
                </a:uFill>
                <a:latin typeface="+mj-lt"/>
              </a:rPr>
              <a:t>PARA RUTEO DE VEHÍCULOS ELÉCTRICOS </a:t>
            </a:r>
            <a:endParaRPr lang="en-US" sz="1800" b="1" strike="noStrike" spc="-1" dirty="0">
              <a:solidFill>
                <a:srgbClr val="000000"/>
              </a:solidFill>
              <a:uFill>
                <a:solidFill>
                  <a:srgbClr val="FFFFFF"/>
                </a:solidFill>
              </a:uFill>
              <a:latin typeface="+mj-lt"/>
            </a:endParaRPr>
          </a:p>
          <a:p>
            <a:pPr algn="ctr">
              <a:lnSpc>
                <a:spcPct val="100000"/>
              </a:lnSpc>
            </a:pPr>
            <a:endParaRPr lang="en-US" sz="1800" b="0" strike="noStrike" spc="-1" dirty="0">
              <a:solidFill>
                <a:srgbClr val="000000"/>
              </a:solidFill>
              <a:uFill>
                <a:solidFill>
                  <a:srgbClr val="FFFFFF"/>
                </a:solidFill>
              </a:uFill>
              <a:latin typeface="Arial"/>
            </a:endParaRPr>
          </a:p>
        </p:txBody>
      </p:sp>
      <p:sp>
        <p:nvSpPr>
          <p:cNvPr id="73" name="CustomShape 2"/>
          <p:cNvSpPr/>
          <p:nvPr/>
        </p:nvSpPr>
        <p:spPr>
          <a:xfrm>
            <a:off x="467640" y="2952959"/>
            <a:ext cx="8456760" cy="18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US" spc="-1" dirty="0">
              <a:solidFill>
                <a:srgbClr val="000000"/>
              </a:solidFill>
              <a:uFill>
                <a:solidFill>
                  <a:srgbClr val="FFFFFF"/>
                </a:solidFill>
              </a:uFill>
              <a:latin typeface="Arial"/>
            </a:endParaRPr>
          </a:p>
          <a:p>
            <a:pPr algn="ctr">
              <a:lnSpc>
                <a:spcPct val="100000"/>
              </a:lnSpc>
            </a:pPr>
            <a:r>
              <a:rPr lang="en-US" sz="2400" b="1" i="1" spc="-1" dirty="0" smtClean="0">
                <a:solidFill>
                  <a:srgbClr val="1F4E79"/>
                </a:solidFill>
                <a:uFill>
                  <a:solidFill>
                    <a:srgbClr val="FFFFFF"/>
                  </a:solidFill>
                </a:uFill>
                <a:latin typeface="Calibri"/>
              </a:rPr>
              <a:t>Santiago Soto</a:t>
            </a:r>
            <a:endParaRPr lang="en-US" spc="-1" dirty="0">
              <a:solidFill>
                <a:srgbClr val="000000"/>
              </a:solidFill>
              <a:uFill>
                <a:solidFill>
                  <a:srgbClr val="FFFFFF"/>
                </a:solidFill>
              </a:uFill>
              <a:latin typeface="Arial"/>
            </a:endParaRPr>
          </a:p>
          <a:p>
            <a:pPr algn="ctr">
              <a:lnSpc>
                <a:spcPct val="100000"/>
              </a:lnSpc>
            </a:pPr>
            <a:r>
              <a:rPr lang="en-US" sz="2400" b="1" i="1" spc="-1" dirty="0" err="1" smtClean="0">
                <a:solidFill>
                  <a:srgbClr val="1F4E79"/>
                </a:solidFill>
                <a:uFill>
                  <a:solidFill>
                    <a:srgbClr val="FFFFFF"/>
                  </a:solidFill>
                </a:uFill>
                <a:latin typeface="Calibri"/>
              </a:rPr>
              <a:t>Kevyn</a:t>
            </a:r>
            <a:r>
              <a:rPr lang="en-US" sz="2400" b="1" i="1" spc="-1" dirty="0" smtClean="0">
                <a:solidFill>
                  <a:srgbClr val="1F4E79"/>
                </a:solidFill>
                <a:uFill>
                  <a:solidFill>
                    <a:srgbClr val="FFFFFF"/>
                  </a:solidFill>
                </a:uFill>
                <a:latin typeface="Calibri"/>
              </a:rPr>
              <a:t> </a:t>
            </a:r>
            <a:r>
              <a:rPr lang="en-US" sz="2400" b="1" i="1" spc="-1" dirty="0">
                <a:solidFill>
                  <a:srgbClr val="1F4E79"/>
                </a:solidFill>
                <a:uFill>
                  <a:solidFill>
                    <a:srgbClr val="FFFFFF"/>
                  </a:solidFill>
                </a:uFill>
                <a:latin typeface="Calibri"/>
              </a:rPr>
              <a:t>Santiago Gómez</a:t>
            </a:r>
            <a:endParaRPr lang="en-US" sz="1800" b="0" strike="noStrike" spc="-1" dirty="0">
              <a:solidFill>
                <a:srgbClr val="000000"/>
              </a:solidFill>
              <a:uFill>
                <a:solidFill>
                  <a:srgbClr val="FFFFFF"/>
                </a:solidFill>
              </a:uFill>
              <a:latin typeface="Arial"/>
            </a:endParaRPr>
          </a:p>
          <a:p>
            <a:pPr algn="ctr">
              <a:lnSpc>
                <a:spcPct val="100000"/>
              </a:lnSpc>
            </a:pPr>
            <a:r>
              <a:rPr lang="en-US" sz="2400" b="0" i="1" strike="noStrike" spc="-1" dirty="0" err="1">
                <a:solidFill>
                  <a:srgbClr val="1F4E79"/>
                </a:solidFill>
                <a:uFill>
                  <a:solidFill>
                    <a:srgbClr val="FFFFFF"/>
                  </a:solidFill>
                </a:uFill>
                <a:latin typeface="Calibri"/>
                <a:ea typeface="DejaVu Sans"/>
              </a:rPr>
              <a:t>Medellín</a:t>
            </a:r>
            <a:r>
              <a:rPr lang="en-US" sz="2400" b="0" i="1" strike="noStrike" spc="-1" dirty="0">
                <a:solidFill>
                  <a:srgbClr val="1F4E79"/>
                </a:solidFill>
                <a:uFill>
                  <a:solidFill>
                    <a:srgbClr val="FFFFFF"/>
                  </a:solidFill>
                </a:uFill>
                <a:latin typeface="Calibri"/>
                <a:ea typeface="DejaVu Sans"/>
              </a:rPr>
              <a:t>, </a:t>
            </a:r>
            <a:r>
              <a:rPr lang="en-US" sz="2400" i="1" spc="-1" dirty="0" smtClean="0">
                <a:solidFill>
                  <a:srgbClr val="1F4E79"/>
                </a:solidFill>
                <a:uFill>
                  <a:solidFill>
                    <a:srgbClr val="FFFFFF"/>
                  </a:solidFill>
                </a:uFill>
                <a:latin typeface="Calibri"/>
                <a:ea typeface="DejaVu Sans"/>
              </a:rPr>
              <a:t>17 de Mayo del 2018</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257557" y="537579"/>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dirty="0" err="1">
                <a:solidFill>
                  <a:srgbClr val="333F4F"/>
                </a:solidFill>
                <a:uFill>
                  <a:solidFill>
                    <a:srgbClr val="FFFFFF"/>
                  </a:solidFill>
                </a:uFill>
                <a:latin typeface="+mj-lt"/>
                <a:ea typeface="DejaVu Sans"/>
              </a:rPr>
              <a:t>Estructuras</a:t>
            </a:r>
            <a:r>
              <a:rPr lang="en-US" sz="2800" b="1" i="1" spc="-1" dirty="0">
                <a:solidFill>
                  <a:srgbClr val="333F4F"/>
                </a:solidFill>
                <a:uFill>
                  <a:solidFill>
                    <a:srgbClr val="FFFFFF"/>
                  </a:solidFill>
                </a:uFill>
                <a:latin typeface="+mj-lt"/>
                <a:ea typeface="DejaVu Sans"/>
              </a:rPr>
              <a:t> de </a:t>
            </a:r>
            <a:r>
              <a:rPr lang="en-US" sz="2800" b="1" i="1" spc="-1" dirty="0" err="1">
                <a:solidFill>
                  <a:srgbClr val="333F4F"/>
                </a:solidFill>
                <a:uFill>
                  <a:solidFill>
                    <a:srgbClr val="FFFFFF"/>
                  </a:solidFill>
                </a:uFill>
                <a:latin typeface="+mj-lt"/>
                <a:ea typeface="DejaVu Sans"/>
              </a:rPr>
              <a:t>Datos</a:t>
            </a:r>
            <a:r>
              <a:rPr lang="en-US" sz="2800" b="1" i="1" spc="-1" dirty="0">
                <a:solidFill>
                  <a:srgbClr val="333F4F"/>
                </a:solidFill>
                <a:uFill>
                  <a:solidFill>
                    <a:srgbClr val="FFFFFF"/>
                  </a:solidFill>
                </a:uFill>
                <a:latin typeface="+mj-lt"/>
                <a:ea typeface="DejaVu Sans"/>
              </a:rPr>
              <a:t> </a:t>
            </a:r>
            <a:r>
              <a:rPr lang="en-US" sz="2800" b="1" i="1" spc="-1" dirty="0" err="1">
                <a:solidFill>
                  <a:srgbClr val="333F4F"/>
                </a:solidFill>
                <a:uFill>
                  <a:solidFill>
                    <a:srgbClr val="FFFFFF"/>
                  </a:solidFill>
                </a:uFill>
                <a:latin typeface="+mj-lt"/>
                <a:ea typeface="DejaVu Sans"/>
              </a:rPr>
              <a:t>D</a:t>
            </a:r>
            <a:r>
              <a:rPr lang="en-US" sz="2800" b="1" i="1" spc="-1" dirty="0" err="1" smtClean="0">
                <a:solidFill>
                  <a:srgbClr val="333F4F"/>
                </a:solidFill>
                <a:uFill>
                  <a:solidFill>
                    <a:srgbClr val="FFFFFF"/>
                  </a:solidFill>
                </a:uFill>
                <a:latin typeface="+mj-lt"/>
                <a:ea typeface="DejaVu Sans"/>
              </a:rPr>
              <a:t>iseñada</a:t>
            </a:r>
            <a:endParaRPr lang="en-US" sz="2800" b="1" i="1" spc="-1" dirty="0">
              <a:solidFill>
                <a:srgbClr val="333F4F"/>
              </a:solidFill>
              <a:uFill>
                <a:solidFill>
                  <a:srgbClr val="FFFFFF"/>
                </a:solidFill>
              </a:uFill>
              <a:latin typeface="+mj-lt"/>
              <a:ea typeface="DejaVu Sans"/>
            </a:endParaRPr>
          </a:p>
        </p:txBody>
      </p:sp>
      <p:sp>
        <p:nvSpPr>
          <p:cNvPr id="76" name="CustomShape 2"/>
          <p:cNvSpPr/>
          <p:nvPr/>
        </p:nvSpPr>
        <p:spPr>
          <a:xfrm>
            <a:off x="1684576" y="5170692"/>
            <a:ext cx="5298115" cy="48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600" b="1" i="1" spc="-1" dirty="0">
                <a:uFill>
                  <a:solidFill>
                    <a:srgbClr val="FFFFFF"/>
                  </a:solidFill>
                </a:uFill>
                <a:latin typeface="+mj-lt"/>
                <a:ea typeface="DejaVu Sans"/>
              </a:rPr>
              <a:t>Gráfico 1: </a:t>
            </a:r>
            <a:r>
              <a:rPr lang="es-ES" sz="1600" spc="-1" dirty="0" smtClean="0">
                <a:solidFill>
                  <a:srgbClr val="000000"/>
                </a:solidFill>
                <a:uFill>
                  <a:solidFill>
                    <a:srgbClr val="FFFFFF"/>
                  </a:solidFill>
                </a:uFill>
                <a:ea typeface="Noto Sans CJK SC Regular"/>
              </a:rPr>
              <a:t>Grafo </a:t>
            </a:r>
            <a:r>
              <a:rPr lang="es-ES" sz="1600" spc="-1" dirty="0">
                <a:solidFill>
                  <a:srgbClr val="000000"/>
                </a:solidFill>
                <a:uFill>
                  <a:solidFill>
                    <a:srgbClr val="FFFFFF"/>
                  </a:solidFill>
                </a:uFill>
                <a:ea typeface="Noto Sans CJK SC Regular"/>
              </a:rPr>
              <a:t>totalmente conexo con pesos; los pesos representan la distancia en km de un nodo a otro.</a:t>
            </a:r>
            <a:endParaRPr lang="en-US" sz="2000" b="0" strike="noStrike" spc="-1" dirty="0">
              <a:solidFill>
                <a:srgbClr val="000000"/>
              </a:solidFill>
              <a:uFill>
                <a:solidFill>
                  <a:srgbClr val="FFFFFF"/>
                </a:solidFill>
              </a:uFill>
              <a:latin typeface="Arial"/>
            </a:endParaRPr>
          </a:p>
        </p:txBody>
      </p:sp>
      <p:pic>
        <p:nvPicPr>
          <p:cNvPr id="1026" name="Picture 2" descr="https://lh6.googleusercontent.com/k7d1J7Iwv12UTNRmYI3DzvfjA8gCuT1Qh7gVVAuCvGn55VOFPTMJQuI6dKEAu43q8ZVIcytbCtvtsIsc63YXPJGmm3HxQSKl_j3TWka56nnxvnHJGziTXtzYcGWMfitMMgZmZq_c"/>
          <p:cNvPicPr>
            <a:picLocks noChangeAspect="1" noChangeArrowheads="1"/>
          </p:cNvPicPr>
          <p:nvPr/>
        </p:nvPicPr>
        <p:blipFill rotWithShape="1">
          <a:blip r:embed="rId2">
            <a:extLst>
              <a:ext uri="{28A0092B-C50C-407E-A947-70E740481C1C}">
                <a14:useLocalDpi xmlns:a14="http://schemas.microsoft.com/office/drawing/2010/main" val="0"/>
              </a:ext>
            </a:extLst>
          </a:blip>
          <a:srcRect t="5860" r="2153" b="4856"/>
          <a:stretch/>
        </p:blipFill>
        <p:spPr bwMode="auto">
          <a:xfrm>
            <a:off x="1877700" y="1984899"/>
            <a:ext cx="4789401" cy="3101959"/>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257557" y="1153902"/>
            <a:ext cx="8415388" cy="830997"/>
          </a:xfrm>
          <a:prstGeom prst="rect">
            <a:avLst/>
          </a:prstGeom>
        </p:spPr>
        <p:txBody>
          <a:bodyPr wrap="square">
            <a:spAutoFit/>
          </a:bodyPr>
          <a:lstStyle/>
          <a:p>
            <a:r>
              <a:rPr lang="es-ES" sz="1600" dirty="0">
                <a:solidFill>
                  <a:srgbClr val="000000"/>
                </a:solidFill>
                <a:latin typeface="+mj-lt"/>
              </a:rPr>
              <a:t>Grafo dirigido con pesos, representado con matriz de adyacencia, los nodos representan los clientes, estaciones de carga, y el depósito, las aristas representan las calle entre los nodo, y el peso representa la distancia.</a:t>
            </a:r>
            <a:endParaRPr lang="en-US" sz="1600" dirty="0">
              <a:latin typeface="+mj-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357952" y="348311"/>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dirty="0" err="1" smtClean="0">
                <a:solidFill>
                  <a:srgbClr val="333F4F"/>
                </a:solidFill>
                <a:uFill>
                  <a:solidFill>
                    <a:srgbClr val="FFFFFF"/>
                  </a:solidFill>
                </a:uFill>
                <a:latin typeface="+mj-lt"/>
                <a:ea typeface="DejaVu Sans"/>
              </a:rPr>
              <a:t>Explicación</a:t>
            </a:r>
            <a:r>
              <a:rPr lang="en-US" sz="2800" b="1" i="1" spc="-1" dirty="0" smtClean="0">
                <a:solidFill>
                  <a:srgbClr val="333F4F"/>
                </a:solidFill>
                <a:uFill>
                  <a:solidFill>
                    <a:srgbClr val="FFFFFF"/>
                  </a:solidFill>
                </a:uFill>
                <a:latin typeface="+mj-lt"/>
                <a:ea typeface="DejaVu Sans"/>
              </a:rPr>
              <a:t> del algoritmo y </a:t>
            </a:r>
            <a:r>
              <a:rPr lang="en-US" sz="2800" b="1" i="1" spc="-1" dirty="0" err="1" smtClean="0">
                <a:solidFill>
                  <a:srgbClr val="333F4F"/>
                </a:solidFill>
                <a:uFill>
                  <a:solidFill>
                    <a:srgbClr val="FFFFFF"/>
                  </a:solidFill>
                </a:uFill>
                <a:latin typeface="+mj-lt"/>
                <a:ea typeface="DejaVu Sans"/>
              </a:rPr>
              <a:t>su</a:t>
            </a:r>
            <a:r>
              <a:rPr lang="en-US" sz="2800" b="1" i="1" spc="-1" dirty="0" smtClean="0">
                <a:solidFill>
                  <a:srgbClr val="333F4F"/>
                </a:solidFill>
                <a:uFill>
                  <a:solidFill>
                    <a:srgbClr val="FFFFFF"/>
                  </a:solidFill>
                </a:uFill>
                <a:latin typeface="+mj-lt"/>
                <a:ea typeface="DejaVu Sans"/>
              </a:rPr>
              <a:t> </a:t>
            </a:r>
            <a:r>
              <a:rPr lang="en-US" sz="2800" b="1" i="1" spc="-1" dirty="0" err="1" smtClean="0">
                <a:solidFill>
                  <a:srgbClr val="333F4F"/>
                </a:solidFill>
                <a:uFill>
                  <a:solidFill>
                    <a:srgbClr val="FFFFFF"/>
                  </a:solidFill>
                </a:uFill>
                <a:latin typeface="+mj-lt"/>
                <a:ea typeface="DejaVu Sans"/>
              </a:rPr>
              <a:t>complejidad</a:t>
            </a:r>
            <a:endParaRPr lang="en-US" sz="2800" b="1" i="1" spc="-1" dirty="0">
              <a:solidFill>
                <a:srgbClr val="333F4F"/>
              </a:solidFill>
              <a:uFill>
                <a:solidFill>
                  <a:srgbClr val="FFFFFF"/>
                </a:solidFill>
              </a:uFill>
              <a:latin typeface="+mj-lt"/>
              <a:ea typeface="DejaVu Sans"/>
            </a:endParaRPr>
          </a:p>
        </p:txBody>
      </p:sp>
      <p:sp>
        <p:nvSpPr>
          <p:cNvPr id="79" name="CustomShape 2"/>
          <p:cNvSpPr/>
          <p:nvPr/>
        </p:nvSpPr>
        <p:spPr>
          <a:xfrm>
            <a:off x="357952" y="5387828"/>
            <a:ext cx="4321962" cy="48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dirty="0">
                <a:solidFill>
                  <a:srgbClr val="000000"/>
                </a:solidFill>
                <a:uFill>
                  <a:solidFill>
                    <a:srgbClr val="FFFFFF"/>
                  </a:solidFill>
                </a:uFill>
                <a:latin typeface="Arial"/>
                <a:ea typeface="Noto Sans CJK SC Regular"/>
              </a:rPr>
              <a:t>Gráfico </a:t>
            </a:r>
            <a:r>
              <a:rPr lang="en-US" sz="1400" b="1" strike="noStrike" spc="-1" dirty="0" smtClean="0">
                <a:solidFill>
                  <a:srgbClr val="000000"/>
                </a:solidFill>
                <a:uFill>
                  <a:solidFill>
                    <a:srgbClr val="FFFFFF"/>
                  </a:solidFill>
                </a:uFill>
                <a:latin typeface="Arial"/>
                <a:ea typeface="Noto Sans CJK SC Regular"/>
              </a:rPr>
              <a:t>2:</a:t>
            </a:r>
            <a:r>
              <a:rPr lang="en-US" sz="1400" b="0" strike="noStrike" spc="-1" dirty="0" smtClean="0">
                <a:solidFill>
                  <a:srgbClr val="000000"/>
                </a:solidFill>
                <a:uFill>
                  <a:solidFill>
                    <a:srgbClr val="FFFFFF"/>
                  </a:solidFill>
                </a:uFill>
                <a:latin typeface="Arial"/>
                <a:ea typeface="Noto Sans CJK SC Regular"/>
              </a:rPr>
              <a:t> </a:t>
            </a:r>
            <a:r>
              <a:rPr lang="en-US" sz="1400" spc="-1" dirty="0">
                <a:solidFill>
                  <a:srgbClr val="000000"/>
                </a:solidFill>
                <a:uFill>
                  <a:solidFill>
                    <a:srgbClr val="FFFFFF"/>
                  </a:solidFill>
                </a:uFill>
                <a:ea typeface="Noto Sans CJK SC Regular"/>
              </a:rPr>
              <a:t> </a:t>
            </a:r>
            <a:r>
              <a:rPr lang="en-US" sz="1400" spc="-1" dirty="0" err="1">
                <a:solidFill>
                  <a:srgbClr val="000000"/>
                </a:solidFill>
                <a:uFill>
                  <a:solidFill>
                    <a:srgbClr val="FFFFFF"/>
                  </a:solidFill>
                </a:uFill>
                <a:ea typeface="Noto Sans CJK SC Regular"/>
              </a:rPr>
              <a:t>Ejemplo</a:t>
            </a:r>
            <a:r>
              <a:rPr lang="en-US" sz="1400" spc="-1" dirty="0">
                <a:solidFill>
                  <a:srgbClr val="000000"/>
                </a:solidFill>
                <a:uFill>
                  <a:solidFill>
                    <a:srgbClr val="FFFFFF"/>
                  </a:solidFill>
                </a:uFill>
                <a:ea typeface="Noto Sans CJK SC Regular"/>
              </a:rPr>
              <a:t> </a:t>
            </a:r>
            <a:r>
              <a:rPr lang="en-US" sz="1400" spc="-1" dirty="0" err="1">
                <a:solidFill>
                  <a:srgbClr val="000000"/>
                </a:solidFill>
                <a:uFill>
                  <a:solidFill>
                    <a:srgbClr val="FFFFFF"/>
                  </a:solidFill>
                </a:uFill>
                <a:ea typeface="Noto Sans CJK SC Regular"/>
              </a:rPr>
              <a:t>representación</a:t>
            </a:r>
            <a:r>
              <a:rPr lang="en-US" sz="1400" spc="-1" dirty="0">
                <a:solidFill>
                  <a:srgbClr val="000000"/>
                </a:solidFill>
                <a:uFill>
                  <a:solidFill>
                    <a:srgbClr val="FFFFFF"/>
                  </a:solidFill>
                </a:uFill>
                <a:ea typeface="Noto Sans CJK SC Regular"/>
              </a:rPr>
              <a:t> </a:t>
            </a:r>
            <a:r>
              <a:rPr lang="en-US" sz="1400" spc="-1" dirty="0" err="1">
                <a:solidFill>
                  <a:srgbClr val="000000"/>
                </a:solidFill>
                <a:uFill>
                  <a:solidFill>
                    <a:srgbClr val="FFFFFF"/>
                  </a:solidFill>
                </a:uFill>
                <a:ea typeface="Noto Sans CJK SC Regular"/>
              </a:rPr>
              <a:t>mapa</a:t>
            </a:r>
            <a:endParaRPr lang="en-US" sz="1400" b="0" strike="noStrike" spc="-1" dirty="0">
              <a:solidFill>
                <a:srgbClr val="000000"/>
              </a:solidFill>
              <a:uFill>
                <a:solidFill>
                  <a:srgbClr val="FFFFFF"/>
                </a:solidFill>
              </a:uFill>
              <a:latin typeface="Arial"/>
            </a:endParaRPr>
          </a:p>
        </p:txBody>
      </p:sp>
      <p:sp>
        <p:nvSpPr>
          <p:cNvPr id="81" name="CustomShape 3"/>
          <p:cNvSpPr/>
          <p:nvPr/>
        </p:nvSpPr>
        <p:spPr>
          <a:xfrm>
            <a:off x="5126182" y="5143208"/>
            <a:ext cx="3837210" cy="48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dirty="0">
                <a:solidFill>
                  <a:srgbClr val="000000"/>
                </a:solidFill>
                <a:uFill>
                  <a:solidFill>
                    <a:srgbClr val="FFFFFF"/>
                  </a:solidFill>
                </a:uFill>
                <a:latin typeface="Arial"/>
                <a:ea typeface="Noto Sans CJK SC Regular"/>
              </a:rPr>
              <a:t>Tabla </a:t>
            </a:r>
            <a:r>
              <a:rPr lang="en-US" sz="1400" b="1" strike="noStrike" spc="-1" dirty="0" smtClean="0">
                <a:solidFill>
                  <a:srgbClr val="000000"/>
                </a:solidFill>
                <a:uFill>
                  <a:solidFill>
                    <a:srgbClr val="FFFFFF"/>
                  </a:solidFill>
                </a:uFill>
                <a:latin typeface="Arial"/>
                <a:ea typeface="Noto Sans CJK SC Regular"/>
              </a:rPr>
              <a:t>1:</a:t>
            </a:r>
            <a:r>
              <a:rPr lang="en-US" sz="1400" b="0" strike="noStrike" spc="-1" dirty="0" smtClean="0">
                <a:solidFill>
                  <a:srgbClr val="000000"/>
                </a:solidFill>
                <a:uFill>
                  <a:solidFill>
                    <a:srgbClr val="FFFFFF"/>
                  </a:solidFill>
                </a:uFill>
                <a:latin typeface="Arial"/>
                <a:ea typeface="Noto Sans CJK SC Regular"/>
              </a:rPr>
              <a:t> </a:t>
            </a:r>
            <a:r>
              <a:rPr lang="es-ES" sz="1400" spc="-1" dirty="0">
                <a:solidFill>
                  <a:srgbClr val="000000"/>
                </a:solidFill>
                <a:uFill>
                  <a:solidFill>
                    <a:srgbClr val="FFFFFF"/>
                  </a:solidFill>
                </a:uFill>
                <a:ea typeface="Noto Sans CJK SC Regular"/>
              </a:rPr>
              <a:t>Complejidad de cada uno de los sub problemas que componen el algoritmo.</a:t>
            </a:r>
            <a:endParaRPr lang="en-US" sz="1400" b="0" strike="noStrike" spc="-1" dirty="0">
              <a:solidFill>
                <a:srgbClr val="000000"/>
              </a:solidFill>
              <a:uFill>
                <a:solidFill>
                  <a:srgbClr val="FFFFFF"/>
                </a:solidFill>
              </a:uFill>
              <a:latin typeface="Arial"/>
            </a:endParaRPr>
          </a:p>
        </p:txBody>
      </p:sp>
      <p:pic>
        <p:nvPicPr>
          <p:cNvPr id="2052" name="Picture 4" descr="https://lh3.googleusercontent.com/6OXzuejgkcOoPsBvDIPBn4gYfCaIMxWdXZ5B7wcD9TNyesr1EemySa_x-hJYH3UFRVn8diflyGvA9ImbMon3-Z_PdrvL8heQTris5wXUk4UYwilWPWqwNMitYeJ78MEg8rxc31Xz"/>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rcRect l="4073" t="9005" r="6904" b="6544"/>
          <a:stretch/>
        </p:blipFill>
        <p:spPr bwMode="auto">
          <a:xfrm>
            <a:off x="189363" y="1024855"/>
            <a:ext cx="4839834" cy="421652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a 2"/>
          <p:cNvGraphicFramePr>
            <a:graphicFrameLocks noGrp="1"/>
          </p:cNvGraphicFramePr>
          <p:nvPr>
            <p:extLst>
              <p:ext uri="{D42A27DB-BD31-4B8C-83A1-F6EECF244321}">
                <p14:modId xmlns:p14="http://schemas.microsoft.com/office/powerpoint/2010/main" val="3265820053"/>
              </p:ext>
            </p:extLst>
          </p:nvPr>
        </p:nvGraphicFramePr>
        <p:xfrm>
          <a:off x="5125684" y="2301581"/>
          <a:ext cx="3837708" cy="1663070"/>
        </p:xfrm>
        <a:graphic>
          <a:graphicData uri="http://schemas.openxmlformats.org/drawingml/2006/table">
            <a:tbl>
              <a:tblPr/>
              <a:tblGrid>
                <a:gridCol w="2219757">
                  <a:extLst>
                    <a:ext uri="{9D8B030D-6E8A-4147-A177-3AD203B41FA5}">
                      <a16:colId xmlns:a16="http://schemas.microsoft.com/office/drawing/2014/main" val="548339940"/>
                    </a:ext>
                  </a:extLst>
                </a:gridCol>
                <a:gridCol w="1617951">
                  <a:extLst>
                    <a:ext uri="{9D8B030D-6E8A-4147-A177-3AD203B41FA5}">
                      <a16:colId xmlns:a16="http://schemas.microsoft.com/office/drawing/2014/main" val="2992777909"/>
                    </a:ext>
                  </a:extLst>
                </a:gridCol>
              </a:tblGrid>
              <a:tr h="330951">
                <a:tc>
                  <a:txBody>
                    <a:bodyPr/>
                    <a:lstStyle/>
                    <a:p>
                      <a:pPr algn="ctr" rtl="0" fontAlgn="t">
                        <a:spcBef>
                          <a:spcPts val="0"/>
                        </a:spcBef>
                        <a:spcAft>
                          <a:spcPts val="600"/>
                        </a:spcAft>
                      </a:pPr>
                      <a:r>
                        <a:rPr lang="en-US" sz="1500" b="1" i="0" u="none" strike="noStrike">
                          <a:solidFill>
                            <a:srgbClr val="000000"/>
                          </a:solidFill>
                          <a:effectLst/>
                          <a:latin typeface="Times New Roman" panose="02020603050405020304" pitchFamily="18" charset="0"/>
                        </a:rPr>
                        <a:t>Sub problema</a:t>
                      </a:r>
                      <a:endParaRPr lang="en-US" sz="2700">
                        <a:effectLst/>
                      </a:endParaRPr>
                    </a:p>
                  </a:txBody>
                  <a:tcPr marL="52007" marR="52007" marT="52007" marB="5200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600"/>
                        </a:spcAft>
                      </a:pPr>
                      <a:r>
                        <a:rPr lang="en-US" sz="1500" b="1" i="0" u="none" strike="noStrike">
                          <a:solidFill>
                            <a:srgbClr val="000000"/>
                          </a:solidFill>
                          <a:effectLst/>
                          <a:latin typeface="Times New Roman" panose="02020603050405020304" pitchFamily="18" charset="0"/>
                        </a:rPr>
                        <a:t>Complejidad</a:t>
                      </a:r>
                      <a:endParaRPr lang="en-US" sz="2700">
                        <a:effectLst/>
                      </a:endParaRPr>
                    </a:p>
                  </a:txBody>
                  <a:tcPr marL="52007" marR="52007" marT="52007" marB="5200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8282050"/>
                  </a:ext>
                </a:extLst>
              </a:tr>
              <a:tr h="330951">
                <a:tc>
                  <a:txBody>
                    <a:bodyPr/>
                    <a:lstStyle/>
                    <a:p>
                      <a:pPr algn="just" rtl="0" fontAlgn="t">
                        <a:spcBef>
                          <a:spcPts val="0"/>
                        </a:spcBef>
                        <a:spcAft>
                          <a:spcPts val="600"/>
                        </a:spcAft>
                      </a:pPr>
                      <a:r>
                        <a:rPr lang="en-US" sz="1500" b="0" i="0" u="none" strike="noStrike">
                          <a:solidFill>
                            <a:srgbClr val="000000"/>
                          </a:solidFill>
                          <a:effectLst/>
                          <a:latin typeface="Times New Roman" panose="02020603050405020304" pitchFamily="18" charset="0"/>
                        </a:rPr>
                        <a:t>Leer Data Sets</a:t>
                      </a:r>
                      <a:endParaRPr lang="en-US" sz="2700">
                        <a:effectLst/>
                      </a:endParaRPr>
                    </a:p>
                  </a:txBody>
                  <a:tcPr marL="52007" marR="52007" marT="52007" marB="5200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600"/>
                        </a:spcAft>
                      </a:pPr>
                      <a:r>
                        <a:rPr lang="en-US" sz="1500" b="0" i="0" u="none" strike="noStrike">
                          <a:solidFill>
                            <a:srgbClr val="000000"/>
                          </a:solidFill>
                          <a:effectLst/>
                          <a:latin typeface="Times New Roman" panose="02020603050405020304" pitchFamily="18" charset="0"/>
                        </a:rPr>
                        <a:t>O(n)</a:t>
                      </a:r>
                      <a:endParaRPr lang="en-US" sz="2700">
                        <a:effectLst/>
                      </a:endParaRPr>
                    </a:p>
                  </a:txBody>
                  <a:tcPr marL="52007" marR="52007" marT="52007" marB="5200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6616818"/>
                  </a:ext>
                </a:extLst>
              </a:tr>
              <a:tr h="330951">
                <a:tc>
                  <a:txBody>
                    <a:bodyPr/>
                    <a:lstStyle/>
                    <a:p>
                      <a:pPr algn="just" rtl="0" fontAlgn="t">
                        <a:spcBef>
                          <a:spcPts val="0"/>
                        </a:spcBef>
                        <a:spcAft>
                          <a:spcPts val="600"/>
                        </a:spcAft>
                      </a:pPr>
                      <a:r>
                        <a:rPr lang="en-US" sz="1500" b="0" i="0" u="none" strike="noStrike">
                          <a:solidFill>
                            <a:srgbClr val="000000"/>
                          </a:solidFill>
                          <a:effectLst/>
                          <a:latin typeface="Times New Roman" panose="02020603050405020304" pitchFamily="18" charset="0"/>
                        </a:rPr>
                        <a:t>Crear Grafo</a:t>
                      </a:r>
                      <a:endParaRPr lang="en-US" sz="2700">
                        <a:effectLst/>
                      </a:endParaRPr>
                    </a:p>
                  </a:txBody>
                  <a:tcPr marL="52007" marR="52007" marT="52007" marB="5200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600"/>
                        </a:spcAft>
                      </a:pPr>
                      <a:r>
                        <a:rPr lang="en-US" sz="1500" b="0" i="0" u="none" strike="noStrike">
                          <a:solidFill>
                            <a:srgbClr val="000000"/>
                          </a:solidFill>
                          <a:effectLst/>
                          <a:latin typeface="Times New Roman" panose="02020603050405020304" pitchFamily="18" charset="0"/>
                        </a:rPr>
                        <a:t>O(n</a:t>
                      </a:r>
                      <a:r>
                        <a:rPr lang="en-US" sz="1500" b="0" i="0" u="none" strike="noStrike">
                          <a:solidFill>
                            <a:srgbClr val="333366"/>
                          </a:solidFill>
                          <a:effectLst/>
                          <a:latin typeface="Arial" panose="020B0604020202020204" pitchFamily="34" charset="0"/>
                        </a:rPr>
                        <a:t>²</a:t>
                      </a:r>
                      <a:r>
                        <a:rPr lang="en-US" sz="1500" b="0" i="0" u="none" strike="noStrike">
                          <a:solidFill>
                            <a:srgbClr val="000000"/>
                          </a:solidFill>
                          <a:effectLst/>
                          <a:latin typeface="Times New Roman" panose="02020603050405020304" pitchFamily="18" charset="0"/>
                        </a:rPr>
                        <a:t>)</a:t>
                      </a:r>
                      <a:endParaRPr lang="en-US" sz="2700">
                        <a:effectLst/>
                      </a:endParaRPr>
                    </a:p>
                  </a:txBody>
                  <a:tcPr marL="52007" marR="52007" marT="52007" marB="5200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5407463"/>
                  </a:ext>
                </a:extLst>
              </a:tr>
              <a:tr h="330951">
                <a:tc>
                  <a:txBody>
                    <a:bodyPr/>
                    <a:lstStyle/>
                    <a:p>
                      <a:pPr algn="just" rtl="0" fontAlgn="t">
                        <a:spcBef>
                          <a:spcPts val="0"/>
                        </a:spcBef>
                        <a:spcAft>
                          <a:spcPts val="600"/>
                        </a:spcAft>
                      </a:pPr>
                      <a:r>
                        <a:rPr lang="en-US" sz="1500" b="0" i="0" u="none" strike="noStrike">
                          <a:solidFill>
                            <a:srgbClr val="000000"/>
                          </a:solidFill>
                          <a:effectLst/>
                          <a:latin typeface="Times New Roman" panose="02020603050405020304" pitchFamily="18" charset="0"/>
                        </a:rPr>
                        <a:t>TSP (Vecino más cercano)</a:t>
                      </a:r>
                      <a:endParaRPr lang="en-US" sz="2700">
                        <a:effectLst/>
                      </a:endParaRPr>
                    </a:p>
                  </a:txBody>
                  <a:tcPr marL="52007" marR="52007" marT="52007" marB="5200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600"/>
                        </a:spcAft>
                      </a:pPr>
                      <a:r>
                        <a:rPr lang="en-US" sz="1500" b="0" i="0" u="none" strike="noStrike">
                          <a:solidFill>
                            <a:srgbClr val="000000"/>
                          </a:solidFill>
                          <a:effectLst/>
                          <a:latin typeface="Times New Roman" panose="02020603050405020304" pitchFamily="18" charset="0"/>
                        </a:rPr>
                        <a:t>O(k</a:t>
                      </a:r>
                      <a:r>
                        <a:rPr lang="en-US" sz="1500" b="0" i="0" u="none" strike="noStrike">
                          <a:solidFill>
                            <a:srgbClr val="26282A"/>
                          </a:solidFill>
                          <a:effectLst/>
                          <a:latin typeface="Times New Roman" panose="02020603050405020304" pitchFamily="18" charset="0"/>
                        </a:rPr>
                        <a:t>•</a:t>
                      </a:r>
                      <a:r>
                        <a:rPr lang="en-US" sz="1500" b="0" i="0" u="none" strike="noStrike">
                          <a:solidFill>
                            <a:srgbClr val="000000"/>
                          </a:solidFill>
                          <a:effectLst/>
                          <a:latin typeface="Times New Roman" panose="02020603050405020304" pitchFamily="18" charset="0"/>
                        </a:rPr>
                        <a:t>n</a:t>
                      </a:r>
                      <a:r>
                        <a:rPr lang="en-US" sz="1500" b="0" i="0" u="none" strike="noStrike">
                          <a:solidFill>
                            <a:srgbClr val="333366"/>
                          </a:solidFill>
                          <a:effectLst/>
                          <a:latin typeface="Arial" panose="020B0604020202020204" pitchFamily="34" charset="0"/>
                        </a:rPr>
                        <a:t>²</a:t>
                      </a:r>
                      <a:r>
                        <a:rPr lang="en-US" sz="1500" b="0" i="0" u="none" strike="noStrike">
                          <a:solidFill>
                            <a:srgbClr val="000000"/>
                          </a:solidFill>
                          <a:effectLst/>
                          <a:latin typeface="Times New Roman" panose="02020603050405020304" pitchFamily="18" charset="0"/>
                        </a:rPr>
                        <a:t>)</a:t>
                      </a:r>
                      <a:endParaRPr lang="en-US" sz="2700">
                        <a:effectLst/>
                      </a:endParaRPr>
                    </a:p>
                  </a:txBody>
                  <a:tcPr marL="52007" marR="52007" marT="52007" marB="5200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5438493"/>
                  </a:ext>
                </a:extLst>
              </a:tr>
              <a:tr h="330951">
                <a:tc>
                  <a:txBody>
                    <a:bodyPr/>
                    <a:lstStyle/>
                    <a:p>
                      <a:pPr algn="just" rtl="0" fontAlgn="t">
                        <a:spcBef>
                          <a:spcPts val="0"/>
                        </a:spcBef>
                        <a:spcAft>
                          <a:spcPts val="600"/>
                        </a:spcAft>
                      </a:pPr>
                      <a:r>
                        <a:rPr lang="en-US" sz="1500" b="1" i="0" u="none" strike="noStrike">
                          <a:solidFill>
                            <a:srgbClr val="000000"/>
                          </a:solidFill>
                          <a:effectLst/>
                          <a:latin typeface="Times New Roman" panose="02020603050405020304" pitchFamily="18" charset="0"/>
                        </a:rPr>
                        <a:t>Complejidad total</a:t>
                      </a:r>
                      <a:endParaRPr lang="en-US" sz="2700">
                        <a:effectLst/>
                      </a:endParaRPr>
                    </a:p>
                  </a:txBody>
                  <a:tcPr marL="52007" marR="52007" marT="52007" marB="5200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600"/>
                        </a:spcAft>
                      </a:pPr>
                      <a:r>
                        <a:rPr lang="en-US" sz="1500" b="0" i="0" u="none" strike="noStrike" dirty="0">
                          <a:solidFill>
                            <a:srgbClr val="000000"/>
                          </a:solidFill>
                          <a:effectLst/>
                          <a:latin typeface="Times New Roman" panose="02020603050405020304" pitchFamily="18" charset="0"/>
                        </a:rPr>
                        <a:t>O(k</a:t>
                      </a:r>
                      <a:r>
                        <a:rPr lang="en-US" sz="1500" b="0" i="0" u="none" strike="noStrike" dirty="0">
                          <a:solidFill>
                            <a:srgbClr val="26282A"/>
                          </a:solidFill>
                          <a:effectLst/>
                          <a:latin typeface="Times New Roman" panose="02020603050405020304" pitchFamily="18" charset="0"/>
                        </a:rPr>
                        <a:t>•</a:t>
                      </a:r>
                      <a:r>
                        <a:rPr lang="en-US" sz="1500" b="0" i="0" u="none" strike="noStrike" dirty="0">
                          <a:solidFill>
                            <a:srgbClr val="000000"/>
                          </a:solidFill>
                          <a:effectLst/>
                          <a:latin typeface="Times New Roman" panose="02020603050405020304" pitchFamily="18" charset="0"/>
                        </a:rPr>
                        <a:t>n</a:t>
                      </a:r>
                      <a:r>
                        <a:rPr lang="en-US" sz="1500" b="0" i="0" u="none" strike="noStrike" dirty="0">
                          <a:solidFill>
                            <a:srgbClr val="333366"/>
                          </a:solidFill>
                          <a:effectLst/>
                          <a:latin typeface="Arial" panose="020B0604020202020204" pitchFamily="34" charset="0"/>
                        </a:rPr>
                        <a:t>²</a:t>
                      </a:r>
                      <a:r>
                        <a:rPr lang="en-US" sz="1500" b="0" i="0" u="none" strike="noStrike" dirty="0">
                          <a:solidFill>
                            <a:srgbClr val="000000"/>
                          </a:solidFill>
                          <a:effectLst/>
                          <a:latin typeface="Times New Roman" panose="02020603050405020304" pitchFamily="18" charset="0"/>
                        </a:rPr>
                        <a:t>)</a:t>
                      </a:r>
                      <a:endParaRPr lang="en-US" sz="2700" dirty="0">
                        <a:effectLst/>
                      </a:endParaRPr>
                    </a:p>
                  </a:txBody>
                  <a:tcPr marL="52007" marR="52007" marT="52007" marB="5200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9945374"/>
                  </a:ext>
                </a:extLst>
              </a:tr>
            </a:tbl>
          </a:graphicData>
        </a:graphic>
      </p:graphicFrame>
      <p:sp>
        <p:nvSpPr>
          <p:cNvPr id="4" name="Rectangle 5"/>
          <p:cNvSpPr>
            <a:spLocks noChangeArrowheads="1"/>
          </p:cNvSpPr>
          <p:nvPr/>
        </p:nvSpPr>
        <p:spPr bwMode="auto">
          <a:xfrm>
            <a:off x="3024188" y="30368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357660" y="433215"/>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dirty="0" err="1">
                <a:solidFill>
                  <a:srgbClr val="333F4F"/>
                </a:solidFill>
                <a:uFill>
                  <a:solidFill>
                    <a:srgbClr val="FFFFFF"/>
                  </a:solidFill>
                </a:uFill>
                <a:latin typeface="+mj-lt"/>
                <a:ea typeface="DejaVu Sans"/>
              </a:rPr>
              <a:t>Criterios</a:t>
            </a:r>
            <a:r>
              <a:rPr lang="en-US" sz="2800" b="1" i="1" spc="-1" dirty="0">
                <a:solidFill>
                  <a:srgbClr val="333F4F"/>
                </a:solidFill>
                <a:uFill>
                  <a:solidFill>
                    <a:srgbClr val="FFFFFF"/>
                  </a:solidFill>
                </a:uFill>
                <a:latin typeface="+mj-lt"/>
                <a:ea typeface="DejaVu Sans"/>
              </a:rPr>
              <a:t> de </a:t>
            </a:r>
            <a:r>
              <a:rPr lang="en-US" sz="2800" b="1" i="1" spc="-1" dirty="0" err="1">
                <a:solidFill>
                  <a:srgbClr val="333F4F"/>
                </a:solidFill>
                <a:uFill>
                  <a:solidFill>
                    <a:srgbClr val="FFFFFF"/>
                  </a:solidFill>
                </a:uFill>
                <a:latin typeface="+mj-lt"/>
                <a:ea typeface="DejaVu Sans"/>
              </a:rPr>
              <a:t>D</a:t>
            </a:r>
            <a:r>
              <a:rPr lang="en-US" sz="2800" b="1" i="1" spc="-1" dirty="0" err="1" smtClean="0">
                <a:solidFill>
                  <a:srgbClr val="333F4F"/>
                </a:solidFill>
                <a:uFill>
                  <a:solidFill>
                    <a:srgbClr val="FFFFFF"/>
                  </a:solidFill>
                </a:uFill>
                <a:latin typeface="+mj-lt"/>
                <a:ea typeface="DejaVu Sans"/>
              </a:rPr>
              <a:t>iseño</a:t>
            </a:r>
            <a:r>
              <a:rPr lang="en-US" sz="2800" b="1" i="1" spc="-1" dirty="0" smtClean="0">
                <a:solidFill>
                  <a:srgbClr val="333F4F"/>
                </a:solidFill>
                <a:uFill>
                  <a:solidFill>
                    <a:srgbClr val="FFFFFF"/>
                  </a:solidFill>
                </a:uFill>
                <a:latin typeface="+mj-lt"/>
                <a:ea typeface="DejaVu Sans"/>
              </a:rPr>
              <a:t> del Algoritmo</a:t>
            </a:r>
            <a:endParaRPr lang="en-US" sz="2800" b="1" i="1" spc="-1" dirty="0">
              <a:solidFill>
                <a:srgbClr val="333F4F"/>
              </a:solidFill>
              <a:uFill>
                <a:solidFill>
                  <a:srgbClr val="FFFFFF"/>
                </a:solidFill>
              </a:uFill>
              <a:latin typeface="+mj-lt"/>
              <a:ea typeface="DejaVu Sans"/>
            </a:endParaRPr>
          </a:p>
        </p:txBody>
      </p:sp>
      <p:sp>
        <p:nvSpPr>
          <p:cNvPr id="2" name="CuadroTexto 1"/>
          <p:cNvSpPr txBox="1"/>
          <p:nvPr/>
        </p:nvSpPr>
        <p:spPr>
          <a:xfrm>
            <a:off x="357660" y="1294600"/>
            <a:ext cx="8246013" cy="2308324"/>
          </a:xfrm>
          <a:prstGeom prst="rect">
            <a:avLst/>
          </a:prstGeom>
          <a:noFill/>
        </p:spPr>
        <p:txBody>
          <a:bodyPr wrap="square" rtlCol="0">
            <a:spAutoFit/>
          </a:bodyPr>
          <a:lstStyle/>
          <a:p>
            <a:pPr algn="just"/>
            <a:r>
              <a:rPr lang="es-ES" dirty="0"/>
              <a:t>Es claro que hay algoritmos que darían una mejor solución, o las optima, pero para encontrar las solución óptima habría que utilizar algún algoritmo que calcule todas las combinaciones posibles de rutas, y por el tamaño del problema esto se </a:t>
            </a:r>
            <a:r>
              <a:rPr lang="es-ES" dirty="0" smtClean="0"/>
              <a:t>demoraría </a:t>
            </a:r>
            <a:r>
              <a:rPr lang="es-ES" dirty="0"/>
              <a:t>una eternidad, es por eso que hemos implementando un algoritmo voraz, que aunque no da la mejor solución la da antes de los 30 </a:t>
            </a:r>
            <a:r>
              <a:rPr lang="es-ES" dirty="0" err="1"/>
              <a:t>sg</a:t>
            </a:r>
            <a:r>
              <a:rPr lang="es-ES" dirty="0"/>
              <a:t>  por el tamaño de los datos, además por la estructura de datos que estamos utilizando es conveniente utilizar este algoritmo. Además la memoria utilizada por el algoritmo también se optimizó demasiado. </a:t>
            </a:r>
            <a:endParaRPr lang="es-CO" dirty="0"/>
          </a:p>
        </p:txBody>
      </p:sp>
      <p:sp>
        <p:nvSpPr>
          <p:cNvPr id="4" name="CuadroTexto 3"/>
          <p:cNvSpPr txBox="1"/>
          <p:nvPr/>
        </p:nvSpPr>
        <p:spPr>
          <a:xfrm>
            <a:off x="357660" y="3850149"/>
            <a:ext cx="8246013" cy="1754326"/>
          </a:xfrm>
          <a:prstGeom prst="rect">
            <a:avLst/>
          </a:prstGeom>
          <a:noFill/>
        </p:spPr>
        <p:txBody>
          <a:bodyPr wrap="square" rtlCol="0">
            <a:spAutoFit/>
          </a:bodyPr>
          <a:lstStyle/>
          <a:p>
            <a:pPr algn="just"/>
            <a:r>
              <a:rPr lang="es-CO" sz="2000" dirty="0" smtClean="0"/>
              <a:t>345! = </a:t>
            </a:r>
            <a:r>
              <a:rPr lang="es-CO" sz="2800" b="1" dirty="0" smtClean="0"/>
              <a:t>∞</a:t>
            </a:r>
          </a:p>
          <a:p>
            <a:pPr algn="just"/>
            <a:r>
              <a:rPr lang="es-CO" sz="2000" dirty="0" smtClean="0"/>
              <a:t>Por la estructura de datos</a:t>
            </a:r>
          </a:p>
          <a:p>
            <a:pPr algn="just"/>
            <a:r>
              <a:rPr lang="es-CO" sz="2000" dirty="0" smtClean="0"/>
              <a:t>Se podría paralelizar fácilmente</a:t>
            </a:r>
          </a:p>
          <a:p>
            <a:pPr algn="just"/>
            <a:r>
              <a:rPr lang="es-CO" sz="2000" dirty="0" smtClean="0"/>
              <a:t>Uso eficiente de los recursos (Procesador y Memoria)</a:t>
            </a:r>
          </a:p>
          <a:p>
            <a:pPr algn="just"/>
            <a:r>
              <a:rPr lang="es-CO" sz="2000" dirty="0" smtClean="0"/>
              <a:t>Se optimizo la respuesta en un 10%</a:t>
            </a:r>
          </a:p>
        </p:txBody>
      </p:sp>
      <p:sp>
        <p:nvSpPr>
          <p:cNvPr id="5" name="AutoShape 4" descr="data:image/png;base64,R0lGODlhYwAZAPcAAC85RTA7RjE7RjI8SDI9SDM9SDQ9STQ+STU+SjY/SzY/TDhBTTlCTjlDTjpETztETzxGUT1GUTxGUj5HUj5IUz1IVD9KVkBJVEJLVkRNV0NOWkVOWUdQWkhQW0hRW0hRXEhSXkpTXUxUXkxVX01WYE5XYU5ZZVBYYlFZY1FaZFNbZVJcaFZeaFdfaFZgbFlhaltia1pibFxkbV5lbltmcV9ncGFocWNqc2ZtdWZud2dudmFteGhvd2pxemxze210e210fG91fXB3fnB3f3J4gHN6gXR6gnR7g3Z8g3Z9hHmAh3qAh3uBiHiEjn6Din6EjH+FjHmGkHuIkoCGjYKIj4OIj4SJkISKkYOPmoSPmomOlImOlYqQl4uQloiUn42SmI6TmpGWm5KXnZOYnYqWoIqXoY+bpZCcp5WaoJaboJecopicoZido5mdopqeo5ejrpugpp6ip6CkqaGkqaCkqqGmq6KmqqOnraSprqapraerr6mssKmtsqqusayvs6ywta6xtK+ytq+zuLCztrG0uLG0ubO2ubK2ura4u7S4vLa5vLa5vbi6vbm8v6m2wK25w7O/yb2/wrPByrfEzr3AxL/BxMDDx8HDxsLFyMXHycfJy8jKzcnKzMrMzszNz8vN0M3P0MzP0s/Q0tHS09DS1dLT1dHU1tTV1tbX2NjY2dnb3drb3Nzd3t7e397f4eDg4OHi4uLi4uTk5Obm5uXm6Ofo6e3u7/Hy8/T19vn6+vv7+////y85RS85RS85RS85RS85RS85RS85RS85RS85RS85RS85RS85RS85RS85RS85RS85RS85RS85RS85RS85RS85RS85RS85RS85RS85RS85RS85RS85RS85RS85RS85RS85RS85RS85RS85RS85RS85RS85RS85RS85RS85RS85RS85RS85RS85RS85RS85RS85RS85RS85RS85RS85RS85RS85RS85RS85RS85RS85RS85RS85RS85RS85RS85RS85RS85RS85RS85RS85RSwAAAAAYwAZAEcI/wABCBxIsKDBgwgTKlzIsKFDg4NmeTDIZJYRIrOQELQxaw3CAJOwPBxJcmGfjAMnnHoFISFGjQPzzPIxEMYsTwMJlGzIRUDBP0n47LpCMAKanUiTKl1qsMEXULBeGZKhUIAmlAQ7zdrKNdVAExWYin2IIc2sRgQfoMo08KXCBaliLRBYxsVYglSoCkywSVeOEaQiEPyg5K7hw4gTK1a8ZpaWgRheoUIoIhYqrAIFzPKDcMUkM4sPt2mzRxYnDAYDveoAwO3AIrNkcZ1FCMFARzsS1hjCu7dv3qgPHlBDKhSdDQQdqDl0R00ChgUKFIQyS4jAE7Ozz4qTcM4sHAKjGP9IOGSK+fPopzzhcBCOQRa5XD0vyIbhhTSjZLUCBGOh64EXrFGKLK/0gcJAFjwiRWI2CPIEGpgcQRAYttBiiSoshKbhhhx26OGHICY0ASizIOLGHKvMEkRCXWwF00CviDLajGEIZMIkb4RIUiewDEAQILOEcFAkq1SBGQATzGIHQgpMQoaOSrUgSyUGYcCKIq0dycMsS/jQhRMvFARJE1CWxFUsY8xF0A+zWCHQfwDocMkXDwBAQiOzuDHQGTQkBER6gE7B3kGJTEFBD6rgAoRAMXwSJgAb4LGTIbPoBYAdspzQ1pEH6THLDQJlAQJiWxREQS23mFKCQVQsBEsrBY1rMQsPAmXAxK242jFLHkzMAIAAsWhSECOzaAqABArt9tuywRXEhUEJqLJLIQaVqtAGlxHShhynzFKEQnBm0G0gbeQRSyy+AqCBJF4gtoEYBNVRHwCU7GItA4s0W+aGKoyAkAop7CvwwASTFBAA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png;base64,R0lGODlhYwAZAPcAAC85RTA7RjE7RjI8SDI9SDM9SDQ9STQ+STU+SjY/SzY/TDhBTTlCTjlDTjpETztETzxGUT1GUTxGUj5HUj5IUz1IVD9KVkBJVEJLVkRNV0NOWkVOWUdQWkhQW0hRW0hRXEhSXkpTXUxUXkxVX01WYE5XYU5ZZVBYYlFZY1FaZFNbZVJcaFZeaFdfaFZgbFlhaltia1pibFxkbV5lbltmcV9ncGFocWNqc2ZtdWZud2dudmFteGhvd2pxemxze210e210fG91fXB3fnB3f3J4gHN6gXR6gnR7g3Z8g3Z9hHmAh3qAh3uBiHiEjn6Din6EjH+FjHmGkHuIkoCGjYKIj4OIj4SJkISKkYOPmoSPmomOlImOlYqQl4uQloiUn42SmI6TmpGWm5KXnZOYnYqWoIqXoY+bpZCcp5WaoJaboJecopicoZido5mdopqeo5ejrpugpp6ip6CkqaGkqaCkqqGmq6KmqqOnraSprqapraerr6mssKmtsqqusayvs6ywta6xtK+ytq+zuLCztrG0uLG0ubO2ubK2ura4u7S4vLa5vLa5vbi6vbm8v6m2wK25w7O/yb2/wrPByrfEzr3AxL/BxMDDx8HDxsLFyMXHycfJy8jKzcnKzMrMzszNz8vN0M3P0MzP0s/Q0tHS09DS1dLT1dHU1tTV1tbX2NjY2dnb3drb3Nzd3t7e397f4eDg4OHi4uLi4uTk5Obm5uXm6Ofo6e3u7/Hy8/T19vn6+vv7+////y85RS85RS85RS85RS85RS85RS85RS85RS85RS85RS85RS85RS85RS85RS85RS85RS85RS85RS85RS85RS85RS85RS85RS85RS85RS85RS85RS85RS85RS85RS85RS85RS85RS85RS85RS85RS85RS85RS85RS85RS85RS85RS85RS85RS85RS85RS85RS85RS85RS85RS85RS85RS85RS85RS85RS85RS85RS85RS85RS85RS85RS85RS85RS85RS85RS85RS85RS85RSwAAAAAYwAZAEcI/wABCBxIsKDBgwgTKlzIsKFDg4NmeTDIZJYRIrOQELQxaw3CAJOwPBxJcmGfjAMnnHoFISFGjQPzzPIxEMYsTwMJlGzIRUDBP0n47LpCMAKanUiTKl1qsMEXULBeGZKhUIAmlAQ7zdrKNdVAExWYin2IIc2sRgQfoMo08KXCBaliLRBYxsVYglSoCkywSVeOEaQiEPyg5K7hw4gTK1a8ZpaWgRheoUIoIhYqrAIFzPKDcMUkM4sPt2mzRxYnDAYDveoAwO3AIrNkcZ1FCMFARzsS1hjCu7dv3qgPHlBDKhSdDQQdqDl0R00ChgUKFIQyS4jAE7Ozz4qTcM4sHAKjGP9IOGSK+fPopzzhcBCOQRa5XD0vyIbhhTSjZLUCBGOh64EXrFGKLK/0gcJAFjwiRWI2CPIEGpgcQRAYttBiiSoshKbhhhx26OGHICY0ASizIOLGHKvMEkRCXWwF00CviDLajGEIZMIkb4RIUiewDEAQILOEcFAkq1SBGQATzGIHQgpMQoaOSrUgSyUGYcCKIq0dycMsS/jQhRMvFARJE1CWxFUsY8xF0A+zWCHQfwDocMkXDwBAQiOzuDHQGTQkBER6gE7B3kGJTEFBD6rgAoRAMXwSJgAb4LGTIbPoBYAdspzQ1pEH6THLDQJlAQJiWxREQS23mFKCQVQsBEsrBY1rMQsPAmXAxK242jFLHkzMAIAAsWhSECOzaAqABArt9tuywRXEhUEJqLJLIQaVqtAGlxHShhynzFKEQnBm0G0gbeQRSyy+AqCBJF4gtoEYBNVRHwCU7GItA4s0W+aGKoyAkAop7CvwwASTFBAAOw=="/>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243360" y="302378"/>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dirty="0" err="1">
                <a:solidFill>
                  <a:srgbClr val="333F4F"/>
                </a:solidFill>
                <a:uFill>
                  <a:solidFill>
                    <a:srgbClr val="FFFFFF"/>
                  </a:solidFill>
                </a:uFill>
                <a:latin typeface="+mj-lt"/>
                <a:ea typeface="DejaVu Sans"/>
              </a:rPr>
              <a:t>Consumo</a:t>
            </a:r>
            <a:r>
              <a:rPr lang="en-US" sz="2800" b="1" i="1" spc="-1" dirty="0">
                <a:solidFill>
                  <a:srgbClr val="333F4F"/>
                </a:solidFill>
                <a:uFill>
                  <a:solidFill>
                    <a:srgbClr val="FFFFFF"/>
                  </a:solidFill>
                </a:uFill>
                <a:latin typeface="+mj-lt"/>
                <a:ea typeface="DejaVu Sans"/>
              </a:rPr>
              <a:t> de </a:t>
            </a:r>
            <a:r>
              <a:rPr lang="en-US" sz="2800" b="1" i="1" spc="-1" dirty="0" err="1" smtClean="0">
                <a:solidFill>
                  <a:srgbClr val="333F4F"/>
                </a:solidFill>
                <a:uFill>
                  <a:solidFill>
                    <a:srgbClr val="FFFFFF"/>
                  </a:solidFill>
                </a:uFill>
                <a:latin typeface="+mj-lt"/>
                <a:ea typeface="DejaVu Sans"/>
              </a:rPr>
              <a:t>Tiempo</a:t>
            </a:r>
            <a:r>
              <a:rPr lang="en-US" sz="2800" b="1" i="1" spc="-1" dirty="0" smtClean="0">
                <a:solidFill>
                  <a:srgbClr val="333F4F"/>
                </a:solidFill>
                <a:uFill>
                  <a:solidFill>
                    <a:srgbClr val="FFFFFF"/>
                  </a:solidFill>
                </a:uFill>
                <a:latin typeface="+mj-lt"/>
                <a:ea typeface="DejaVu Sans"/>
              </a:rPr>
              <a:t> </a:t>
            </a:r>
            <a:r>
              <a:rPr lang="en-US" sz="2800" b="1" i="1" spc="-1" dirty="0">
                <a:solidFill>
                  <a:srgbClr val="333F4F"/>
                </a:solidFill>
                <a:uFill>
                  <a:solidFill>
                    <a:srgbClr val="FFFFFF"/>
                  </a:solidFill>
                </a:uFill>
                <a:latin typeface="+mj-lt"/>
                <a:ea typeface="DejaVu Sans"/>
              </a:rPr>
              <a:t>y </a:t>
            </a:r>
            <a:r>
              <a:rPr lang="en-US" sz="2800" b="1" i="1" spc="-1" dirty="0" err="1" smtClean="0">
                <a:solidFill>
                  <a:srgbClr val="333F4F"/>
                </a:solidFill>
                <a:uFill>
                  <a:solidFill>
                    <a:srgbClr val="FFFFFF"/>
                  </a:solidFill>
                </a:uFill>
                <a:latin typeface="+mj-lt"/>
                <a:ea typeface="DejaVu Sans"/>
              </a:rPr>
              <a:t>Memoria</a:t>
            </a:r>
            <a:endParaRPr lang="en-US" sz="2800" b="1" i="1" spc="-1" dirty="0">
              <a:solidFill>
                <a:srgbClr val="333F4F"/>
              </a:solidFill>
              <a:uFill>
                <a:solidFill>
                  <a:srgbClr val="FFFFFF"/>
                </a:solidFill>
              </a:uFill>
              <a:latin typeface="+mj-lt"/>
              <a:ea typeface="DejaVu Sans"/>
            </a:endParaRPr>
          </a:p>
        </p:txBody>
      </p:sp>
      <p:sp>
        <p:nvSpPr>
          <p:cNvPr id="11" name="CustomShape 2"/>
          <p:cNvSpPr/>
          <p:nvPr/>
        </p:nvSpPr>
        <p:spPr>
          <a:xfrm>
            <a:off x="916577" y="4789265"/>
            <a:ext cx="7224705" cy="48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dirty="0" err="1" smtClean="0">
                <a:solidFill>
                  <a:srgbClr val="000000"/>
                </a:solidFill>
                <a:uFill>
                  <a:solidFill>
                    <a:srgbClr val="FFFFFF"/>
                  </a:solidFill>
                </a:uFill>
                <a:latin typeface="Arial"/>
                <a:ea typeface="Noto Sans CJK SC Regular"/>
              </a:rPr>
              <a:t>Tabla</a:t>
            </a:r>
            <a:r>
              <a:rPr lang="en-US" sz="1400" b="1" strike="noStrike" spc="-1" dirty="0" smtClean="0">
                <a:solidFill>
                  <a:srgbClr val="000000"/>
                </a:solidFill>
                <a:uFill>
                  <a:solidFill>
                    <a:srgbClr val="FFFFFF"/>
                  </a:solidFill>
                </a:uFill>
                <a:latin typeface="Arial"/>
                <a:ea typeface="Noto Sans CJK SC Regular"/>
              </a:rPr>
              <a:t> 2:</a:t>
            </a:r>
            <a:r>
              <a:rPr lang="en-US" sz="1400" b="0" strike="noStrike" spc="-1" dirty="0" smtClean="0">
                <a:solidFill>
                  <a:srgbClr val="000000"/>
                </a:solidFill>
                <a:uFill>
                  <a:solidFill>
                    <a:srgbClr val="FFFFFF"/>
                  </a:solidFill>
                </a:uFill>
                <a:latin typeface="Arial"/>
                <a:ea typeface="Noto Sans CJK SC Regular"/>
              </a:rPr>
              <a:t> </a:t>
            </a:r>
            <a:r>
              <a:rPr lang="en-US" sz="1400" b="0" strike="noStrike" spc="-1" dirty="0" err="1" smtClean="0">
                <a:solidFill>
                  <a:srgbClr val="000000"/>
                </a:solidFill>
                <a:uFill>
                  <a:solidFill>
                    <a:srgbClr val="FFFFFF"/>
                  </a:solidFill>
                </a:uFill>
                <a:latin typeface="Arial"/>
                <a:ea typeface="Noto Sans CJK SC Regular"/>
              </a:rPr>
              <a:t>Tiempos</a:t>
            </a:r>
            <a:r>
              <a:rPr lang="en-US" sz="1400" b="0" strike="noStrike" spc="-1" dirty="0" smtClean="0">
                <a:solidFill>
                  <a:srgbClr val="000000"/>
                </a:solidFill>
                <a:uFill>
                  <a:solidFill>
                    <a:srgbClr val="FFFFFF"/>
                  </a:solidFill>
                </a:uFill>
                <a:latin typeface="Arial"/>
                <a:ea typeface="Noto Sans CJK SC Regular"/>
              </a:rPr>
              <a:t> de </a:t>
            </a:r>
            <a:r>
              <a:rPr lang="es-CO" sz="1400" b="0" strike="noStrike" spc="-1" dirty="0" smtClean="0">
                <a:solidFill>
                  <a:srgbClr val="000000"/>
                </a:solidFill>
                <a:uFill>
                  <a:solidFill>
                    <a:srgbClr val="FFFFFF"/>
                  </a:solidFill>
                </a:uFill>
                <a:latin typeface="Arial"/>
                <a:ea typeface="Noto Sans CJK SC Regular"/>
              </a:rPr>
              <a:t>ejecución y</a:t>
            </a:r>
            <a:r>
              <a:rPr lang="en-US" sz="1400" b="0" strike="noStrike" spc="-1" dirty="0" smtClean="0">
                <a:solidFill>
                  <a:srgbClr val="000000"/>
                </a:solidFill>
                <a:uFill>
                  <a:solidFill>
                    <a:srgbClr val="FFFFFF"/>
                  </a:solidFill>
                </a:uFill>
                <a:latin typeface="Arial"/>
                <a:ea typeface="Noto Sans CJK SC Regular"/>
              </a:rPr>
              <a:t> </a:t>
            </a:r>
            <a:r>
              <a:rPr lang="es-ES" sz="1400" dirty="0" smtClean="0"/>
              <a:t>consumo </a:t>
            </a:r>
            <a:r>
              <a:rPr lang="es-ES" sz="1400" dirty="0"/>
              <a:t>de </a:t>
            </a:r>
            <a:r>
              <a:rPr lang="es-ES" sz="1400" dirty="0" smtClean="0"/>
              <a:t>memoria.</a:t>
            </a:r>
            <a:endParaRPr lang="en-US" sz="1400" b="0" strike="noStrike" spc="-1" dirty="0">
              <a:solidFill>
                <a:srgbClr val="000000"/>
              </a:solidFill>
              <a:uFill>
                <a:solidFill>
                  <a:srgbClr val="FFFFFF"/>
                </a:solidFill>
              </a:uFill>
              <a:latin typeface="Arial"/>
            </a:endParaRPr>
          </a:p>
        </p:txBody>
      </p:sp>
      <p:graphicFrame>
        <p:nvGraphicFramePr>
          <p:cNvPr id="3" name="Tabla 2"/>
          <p:cNvGraphicFramePr>
            <a:graphicFrameLocks noGrp="1"/>
          </p:cNvGraphicFramePr>
          <p:nvPr>
            <p:extLst>
              <p:ext uri="{D42A27DB-BD31-4B8C-83A1-F6EECF244321}">
                <p14:modId xmlns:p14="http://schemas.microsoft.com/office/powerpoint/2010/main" val="4050088084"/>
              </p:ext>
            </p:extLst>
          </p:nvPr>
        </p:nvGraphicFramePr>
        <p:xfrm>
          <a:off x="1160771" y="1904032"/>
          <a:ext cx="6736319" cy="1790083"/>
        </p:xfrm>
        <a:graphic>
          <a:graphicData uri="http://schemas.openxmlformats.org/drawingml/2006/table">
            <a:tbl>
              <a:tblPr>
                <a:tableStyleId>{5940675A-B579-460E-94D1-54222C63F5DA}</a:tableStyleId>
              </a:tblPr>
              <a:tblGrid>
                <a:gridCol w="1598448">
                  <a:extLst>
                    <a:ext uri="{9D8B030D-6E8A-4147-A177-3AD203B41FA5}">
                      <a16:colId xmlns:a16="http://schemas.microsoft.com/office/drawing/2014/main" val="493454251"/>
                    </a:ext>
                  </a:extLst>
                </a:gridCol>
                <a:gridCol w="1565828">
                  <a:extLst>
                    <a:ext uri="{9D8B030D-6E8A-4147-A177-3AD203B41FA5}">
                      <a16:colId xmlns:a16="http://schemas.microsoft.com/office/drawing/2014/main" val="4130219637"/>
                    </a:ext>
                  </a:extLst>
                </a:gridCol>
                <a:gridCol w="1670724">
                  <a:extLst>
                    <a:ext uri="{9D8B030D-6E8A-4147-A177-3AD203B41FA5}">
                      <a16:colId xmlns:a16="http://schemas.microsoft.com/office/drawing/2014/main" val="4034756711"/>
                    </a:ext>
                  </a:extLst>
                </a:gridCol>
                <a:gridCol w="1901319">
                  <a:extLst>
                    <a:ext uri="{9D8B030D-6E8A-4147-A177-3AD203B41FA5}">
                      <a16:colId xmlns:a16="http://schemas.microsoft.com/office/drawing/2014/main" val="86760384"/>
                    </a:ext>
                  </a:extLst>
                </a:gridCol>
              </a:tblGrid>
              <a:tr h="470314">
                <a:tc>
                  <a:txBody>
                    <a:bodyPr/>
                    <a:lstStyle/>
                    <a:p>
                      <a:pPr algn="just" rtl="0" fontAlgn="base">
                        <a:spcBef>
                          <a:spcPts val="0"/>
                        </a:spcBef>
                        <a:spcAft>
                          <a:spcPts val="600"/>
                        </a:spcAft>
                      </a:pPr>
                      <a:endParaRPr lang="en-US" sz="1200" b="0" i="0" u="none" strike="noStrike">
                        <a:solidFill>
                          <a:srgbClr val="000000"/>
                        </a:solidFill>
                        <a:effectLst/>
                        <a:latin typeface="Times New Roman" panose="02020603050405020304" pitchFamily="18" charset="0"/>
                      </a:endParaRPr>
                    </a:p>
                  </a:txBody>
                  <a:tcPr marL="38100" marR="38100" marT="38100" marB="38100"/>
                </a:tc>
                <a:tc>
                  <a:txBody>
                    <a:bodyPr/>
                    <a:lstStyle/>
                    <a:p>
                      <a:pPr marL="38100" algn="ctr" rtl="0" fontAlgn="t">
                        <a:spcBef>
                          <a:spcPts val="0"/>
                        </a:spcBef>
                        <a:spcAft>
                          <a:spcPts val="600"/>
                        </a:spcAft>
                      </a:pPr>
                      <a:r>
                        <a:rPr lang="en-US" sz="1600" b="1" u="none" strike="noStrike" dirty="0">
                          <a:effectLst/>
                        </a:rPr>
                        <a:t>tc2c320s24cf1</a:t>
                      </a:r>
                      <a:endParaRPr lang="en-US" sz="4000" b="1" dirty="0">
                        <a:effectLst/>
                      </a:endParaRPr>
                    </a:p>
                  </a:txBody>
                  <a:tcPr marL="38100" marR="38100" marT="38100" marB="38100"/>
                </a:tc>
                <a:tc>
                  <a:txBody>
                    <a:bodyPr/>
                    <a:lstStyle/>
                    <a:p>
                      <a:pPr marL="38100" algn="ctr" rtl="0" fontAlgn="t">
                        <a:spcBef>
                          <a:spcPts val="0"/>
                        </a:spcBef>
                        <a:spcAft>
                          <a:spcPts val="600"/>
                        </a:spcAft>
                      </a:pPr>
                      <a:r>
                        <a:rPr lang="en-US" sz="1600" b="1" u="none" strike="noStrike" dirty="0">
                          <a:effectLst/>
                        </a:rPr>
                        <a:t>tc2c320s24cf4</a:t>
                      </a:r>
                      <a:endParaRPr lang="en-US" sz="3600" b="1" dirty="0">
                        <a:effectLst/>
                      </a:endParaRPr>
                    </a:p>
                  </a:txBody>
                  <a:tcPr marL="38100" marR="38100" marT="38100" marB="38100"/>
                </a:tc>
                <a:tc>
                  <a:txBody>
                    <a:bodyPr/>
                    <a:lstStyle/>
                    <a:p>
                      <a:pPr marL="38100" algn="ctr" rtl="0" fontAlgn="t">
                        <a:spcBef>
                          <a:spcPts val="0"/>
                        </a:spcBef>
                        <a:spcAft>
                          <a:spcPts val="600"/>
                        </a:spcAft>
                      </a:pPr>
                      <a:r>
                        <a:rPr lang="en-US" sz="1600" b="1" u="none" strike="noStrike" dirty="0">
                          <a:effectLst/>
                        </a:rPr>
                        <a:t>tc2c320s24ct0</a:t>
                      </a:r>
                      <a:endParaRPr lang="en-US" sz="3600" b="1" dirty="0">
                        <a:effectLst/>
                      </a:endParaRPr>
                    </a:p>
                  </a:txBody>
                  <a:tcPr marL="38100" marR="38100" marT="38100" marB="38100"/>
                </a:tc>
                <a:extLst>
                  <a:ext uri="{0D108BD9-81ED-4DB2-BD59-A6C34878D82A}">
                    <a16:rowId xmlns:a16="http://schemas.microsoft.com/office/drawing/2014/main" val="3922584454"/>
                  </a:ext>
                </a:extLst>
              </a:tr>
              <a:tr h="437245">
                <a:tc>
                  <a:txBody>
                    <a:bodyPr/>
                    <a:lstStyle/>
                    <a:p>
                      <a:pPr marL="38100" algn="just" rtl="0" fontAlgn="t">
                        <a:spcBef>
                          <a:spcPts val="0"/>
                        </a:spcBef>
                        <a:spcAft>
                          <a:spcPts val="600"/>
                        </a:spcAft>
                      </a:pPr>
                      <a:r>
                        <a:rPr lang="en-US" sz="1600" u="none" strike="noStrike" dirty="0" err="1">
                          <a:effectLst/>
                        </a:rPr>
                        <a:t>Mejor</a:t>
                      </a:r>
                      <a:r>
                        <a:rPr lang="en-US" sz="1600" u="none" strike="noStrike" dirty="0">
                          <a:effectLst/>
                        </a:rPr>
                        <a:t> caso</a:t>
                      </a:r>
                      <a:endParaRPr lang="en-US" sz="3600" dirty="0">
                        <a:effectLst/>
                      </a:endParaRPr>
                    </a:p>
                  </a:txBody>
                  <a:tcPr marL="38100" marR="38100" marT="38100" marB="38100"/>
                </a:tc>
                <a:tc>
                  <a:txBody>
                    <a:bodyPr/>
                    <a:lstStyle/>
                    <a:p>
                      <a:pPr marL="38100" algn="ctr" rtl="0" fontAlgn="t">
                        <a:spcBef>
                          <a:spcPts val="0"/>
                        </a:spcBef>
                        <a:spcAft>
                          <a:spcPts val="600"/>
                        </a:spcAft>
                      </a:pPr>
                      <a:r>
                        <a:rPr lang="en-US" sz="1600" u="none" strike="noStrike">
                          <a:effectLst/>
                        </a:rPr>
                        <a:t>5.4 sg</a:t>
                      </a:r>
                      <a:endParaRPr lang="en-US" sz="3600">
                        <a:effectLst/>
                      </a:endParaRPr>
                    </a:p>
                  </a:txBody>
                  <a:tcPr marL="38100" marR="38100" marT="38100" marB="38100"/>
                </a:tc>
                <a:tc>
                  <a:txBody>
                    <a:bodyPr/>
                    <a:lstStyle/>
                    <a:p>
                      <a:pPr marL="38100" algn="ctr" rtl="0" fontAlgn="t">
                        <a:spcBef>
                          <a:spcPts val="0"/>
                        </a:spcBef>
                        <a:spcAft>
                          <a:spcPts val="600"/>
                        </a:spcAft>
                      </a:pPr>
                      <a:r>
                        <a:rPr lang="en-US" sz="1600" u="none" strike="noStrike" dirty="0">
                          <a:effectLst/>
                        </a:rPr>
                        <a:t>5.5 sg</a:t>
                      </a:r>
                      <a:endParaRPr lang="en-US" sz="3600" dirty="0">
                        <a:effectLst/>
                      </a:endParaRPr>
                    </a:p>
                  </a:txBody>
                  <a:tcPr marL="38100" marR="38100" marT="38100" marB="38100"/>
                </a:tc>
                <a:tc>
                  <a:txBody>
                    <a:bodyPr/>
                    <a:lstStyle/>
                    <a:p>
                      <a:pPr marL="38100" algn="ctr" rtl="0" fontAlgn="t">
                        <a:spcBef>
                          <a:spcPts val="0"/>
                        </a:spcBef>
                        <a:spcAft>
                          <a:spcPts val="600"/>
                        </a:spcAft>
                      </a:pPr>
                      <a:r>
                        <a:rPr lang="en-US" sz="1600" u="none" strike="noStrike" dirty="0">
                          <a:effectLst/>
                        </a:rPr>
                        <a:t>5.9 sg</a:t>
                      </a:r>
                      <a:endParaRPr lang="en-US" sz="3600" dirty="0">
                        <a:effectLst/>
                      </a:endParaRPr>
                    </a:p>
                  </a:txBody>
                  <a:tcPr marL="38100" marR="38100" marT="38100" marB="38100"/>
                </a:tc>
                <a:extLst>
                  <a:ext uri="{0D108BD9-81ED-4DB2-BD59-A6C34878D82A}">
                    <a16:rowId xmlns:a16="http://schemas.microsoft.com/office/drawing/2014/main" val="2862877932"/>
                  </a:ext>
                </a:extLst>
              </a:tr>
              <a:tr h="445279">
                <a:tc>
                  <a:txBody>
                    <a:bodyPr/>
                    <a:lstStyle/>
                    <a:p>
                      <a:pPr marL="38100" algn="just" rtl="0" fontAlgn="t">
                        <a:spcBef>
                          <a:spcPts val="0"/>
                        </a:spcBef>
                        <a:spcAft>
                          <a:spcPts val="600"/>
                        </a:spcAft>
                      </a:pPr>
                      <a:r>
                        <a:rPr lang="en-US" sz="1600" u="none" strike="noStrike" dirty="0">
                          <a:effectLst/>
                        </a:rPr>
                        <a:t>Caso </a:t>
                      </a:r>
                      <a:r>
                        <a:rPr lang="en-US" sz="1600" u="none" strike="noStrike" dirty="0" err="1">
                          <a:effectLst/>
                        </a:rPr>
                        <a:t>promedio</a:t>
                      </a:r>
                      <a:endParaRPr lang="en-US" sz="3600" dirty="0">
                        <a:effectLst/>
                      </a:endParaRPr>
                    </a:p>
                  </a:txBody>
                  <a:tcPr marL="38100" marR="38100" marT="38100" marB="38100"/>
                </a:tc>
                <a:tc>
                  <a:txBody>
                    <a:bodyPr/>
                    <a:lstStyle/>
                    <a:p>
                      <a:pPr marL="38100" algn="ctr" rtl="0" fontAlgn="t">
                        <a:spcBef>
                          <a:spcPts val="0"/>
                        </a:spcBef>
                        <a:spcAft>
                          <a:spcPts val="600"/>
                        </a:spcAft>
                      </a:pPr>
                      <a:r>
                        <a:rPr lang="en-US" sz="1600" u="none" strike="noStrike">
                          <a:effectLst/>
                        </a:rPr>
                        <a:t>16 sg</a:t>
                      </a:r>
                      <a:endParaRPr lang="en-US" sz="3600">
                        <a:effectLst/>
                      </a:endParaRPr>
                    </a:p>
                  </a:txBody>
                  <a:tcPr marL="38100" marR="38100" marT="38100" marB="38100"/>
                </a:tc>
                <a:tc>
                  <a:txBody>
                    <a:bodyPr/>
                    <a:lstStyle/>
                    <a:p>
                      <a:pPr marL="38100" algn="ctr" rtl="0" fontAlgn="t">
                        <a:spcBef>
                          <a:spcPts val="0"/>
                        </a:spcBef>
                        <a:spcAft>
                          <a:spcPts val="600"/>
                        </a:spcAft>
                      </a:pPr>
                      <a:r>
                        <a:rPr lang="en-US" sz="1600" u="none" strike="noStrike">
                          <a:effectLst/>
                        </a:rPr>
                        <a:t>7.3 sg</a:t>
                      </a:r>
                      <a:endParaRPr lang="en-US" sz="3600">
                        <a:effectLst/>
                      </a:endParaRPr>
                    </a:p>
                  </a:txBody>
                  <a:tcPr marL="38100" marR="38100" marT="38100" marB="38100"/>
                </a:tc>
                <a:tc>
                  <a:txBody>
                    <a:bodyPr/>
                    <a:lstStyle/>
                    <a:p>
                      <a:pPr marL="38100" algn="ctr" rtl="0" fontAlgn="t">
                        <a:spcBef>
                          <a:spcPts val="0"/>
                        </a:spcBef>
                        <a:spcAft>
                          <a:spcPts val="600"/>
                        </a:spcAft>
                      </a:pPr>
                      <a:r>
                        <a:rPr lang="en-US" sz="1600" u="none" strike="noStrike">
                          <a:effectLst/>
                        </a:rPr>
                        <a:t>6.8 sg</a:t>
                      </a:r>
                      <a:endParaRPr lang="en-US" sz="3600">
                        <a:effectLst/>
                      </a:endParaRPr>
                    </a:p>
                  </a:txBody>
                  <a:tcPr marL="38100" marR="38100" marT="38100" marB="38100"/>
                </a:tc>
                <a:extLst>
                  <a:ext uri="{0D108BD9-81ED-4DB2-BD59-A6C34878D82A}">
                    <a16:rowId xmlns:a16="http://schemas.microsoft.com/office/drawing/2014/main" val="2222359873"/>
                  </a:ext>
                </a:extLst>
              </a:tr>
              <a:tr h="437245">
                <a:tc>
                  <a:txBody>
                    <a:bodyPr/>
                    <a:lstStyle/>
                    <a:p>
                      <a:pPr marL="38100" algn="just" rtl="0" fontAlgn="t">
                        <a:spcBef>
                          <a:spcPts val="0"/>
                        </a:spcBef>
                        <a:spcAft>
                          <a:spcPts val="600"/>
                        </a:spcAft>
                      </a:pPr>
                      <a:r>
                        <a:rPr lang="en-US" sz="1600" u="none" strike="noStrike" dirty="0" err="1">
                          <a:effectLst/>
                        </a:rPr>
                        <a:t>Peor</a:t>
                      </a:r>
                      <a:r>
                        <a:rPr lang="en-US" sz="1600" u="none" strike="noStrike" dirty="0">
                          <a:effectLst/>
                        </a:rPr>
                        <a:t> </a:t>
                      </a:r>
                      <a:r>
                        <a:rPr lang="en-US" sz="1600" u="none" strike="noStrike" dirty="0" smtClean="0">
                          <a:effectLst/>
                        </a:rPr>
                        <a:t>caso</a:t>
                      </a:r>
                      <a:endParaRPr lang="en-US" sz="3600" dirty="0">
                        <a:effectLst/>
                      </a:endParaRPr>
                    </a:p>
                  </a:txBody>
                  <a:tcPr marL="38100" marR="38100" marT="38100" marB="38100"/>
                </a:tc>
                <a:tc>
                  <a:txBody>
                    <a:bodyPr/>
                    <a:lstStyle/>
                    <a:p>
                      <a:pPr marL="38100" algn="ctr" rtl="0" fontAlgn="t">
                        <a:spcBef>
                          <a:spcPts val="0"/>
                        </a:spcBef>
                        <a:spcAft>
                          <a:spcPts val="600"/>
                        </a:spcAft>
                      </a:pPr>
                      <a:r>
                        <a:rPr lang="en-US" sz="1600" u="none" strike="noStrike" dirty="0">
                          <a:effectLst/>
                        </a:rPr>
                        <a:t>20.7 sg</a:t>
                      </a:r>
                      <a:endParaRPr lang="en-US" sz="3600" dirty="0">
                        <a:effectLst/>
                      </a:endParaRPr>
                    </a:p>
                  </a:txBody>
                  <a:tcPr marL="38100" marR="38100" marT="38100" marB="38100"/>
                </a:tc>
                <a:tc>
                  <a:txBody>
                    <a:bodyPr/>
                    <a:lstStyle/>
                    <a:p>
                      <a:pPr marL="38100" algn="ctr" rtl="0" fontAlgn="t">
                        <a:spcBef>
                          <a:spcPts val="0"/>
                        </a:spcBef>
                        <a:spcAft>
                          <a:spcPts val="600"/>
                        </a:spcAft>
                      </a:pPr>
                      <a:r>
                        <a:rPr lang="en-US" sz="1600" u="none" strike="noStrike">
                          <a:effectLst/>
                        </a:rPr>
                        <a:t>10.5 sg</a:t>
                      </a:r>
                      <a:endParaRPr lang="en-US" sz="3600">
                        <a:effectLst/>
                      </a:endParaRPr>
                    </a:p>
                  </a:txBody>
                  <a:tcPr marL="38100" marR="38100" marT="38100" marB="38100"/>
                </a:tc>
                <a:tc>
                  <a:txBody>
                    <a:bodyPr/>
                    <a:lstStyle/>
                    <a:p>
                      <a:pPr marL="38100" algn="ctr" rtl="0" fontAlgn="t">
                        <a:spcBef>
                          <a:spcPts val="0"/>
                        </a:spcBef>
                        <a:spcAft>
                          <a:spcPts val="600"/>
                        </a:spcAft>
                      </a:pPr>
                      <a:r>
                        <a:rPr lang="en-US" sz="1600" u="none" strike="noStrike" dirty="0">
                          <a:effectLst/>
                        </a:rPr>
                        <a:t>8.2 sg</a:t>
                      </a:r>
                      <a:endParaRPr lang="en-US" sz="3600" dirty="0">
                        <a:effectLst/>
                      </a:endParaRPr>
                    </a:p>
                  </a:txBody>
                  <a:tcPr marL="38100" marR="38100" marT="38100" marB="38100"/>
                </a:tc>
                <a:extLst>
                  <a:ext uri="{0D108BD9-81ED-4DB2-BD59-A6C34878D82A}">
                    <a16:rowId xmlns:a16="http://schemas.microsoft.com/office/drawing/2014/main" val="4030503892"/>
                  </a:ext>
                </a:extLst>
              </a:tr>
            </a:tbl>
          </a:graphicData>
        </a:graphic>
      </p:graphicFrame>
      <p:sp>
        <p:nvSpPr>
          <p:cNvPr id="7" name="Rectangle 1"/>
          <p:cNvSpPr>
            <a:spLocks noChangeArrowheads="1"/>
          </p:cNvSpPr>
          <p:nvPr/>
        </p:nvSpPr>
        <p:spPr bwMode="auto">
          <a:xfrm>
            <a:off x="2724150" y="2932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4" name="Tabla 13"/>
          <p:cNvGraphicFramePr>
            <a:graphicFrameLocks noGrp="1"/>
          </p:cNvGraphicFramePr>
          <p:nvPr>
            <p:extLst>
              <p:ext uri="{D42A27DB-BD31-4B8C-83A1-F6EECF244321}">
                <p14:modId xmlns:p14="http://schemas.microsoft.com/office/powerpoint/2010/main" val="287981162"/>
              </p:ext>
            </p:extLst>
          </p:nvPr>
        </p:nvGraphicFramePr>
        <p:xfrm>
          <a:off x="1163087" y="3694115"/>
          <a:ext cx="6736319" cy="437245"/>
        </p:xfrm>
        <a:graphic>
          <a:graphicData uri="http://schemas.openxmlformats.org/drawingml/2006/table">
            <a:tbl>
              <a:tblPr>
                <a:tableStyleId>{5940675A-B579-460E-94D1-54222C63F5DA}</a:tableStyleId>
              </a:tblPr>
              <a:tblGrid>
                <a:gridCol w="1598448">
                  <a:extLst>
                    <a:ext uri="{9D8B030D-6E8A-4147-A177-3AD203B41FA5}">
                      <a16:colId xmlns:a16="http://schemas.microsoft.com/office/drawing/2014/main" val="493454251"/>
                    </a:ext>
                  </a:extLst>
                </a:gridCol>
                <a:gridCol w="1565828">
                  <a:extLst>
                    <a:ext uri="{9D8B030D-6E8A-4147-A177-3AD203B41FA5}">
                      <a16:colId xmlns:a16="http://schemas.microsoft.com/office/drawing/2014/main" val="4130219637"/>
                    </a:ext>
                  </a:extLst>
                </a:gridCol>
                <a:gridCol w="1670724">
                  <a:extLst>
                    <a:ext uri="{9D8B030D-6E8A-4147-A177-3AD203B41FA5}">
                      <a16:colId xmlns:a16="http://schemas.microsoft.com/office/drawing/2014/main" val="4034756711"/>
                    </a:ext>
                  </a:extLst>
                </a:gridCol>
                <a:gridCol w="1901319">
                  <a:extLst>
                    <a:ext uri="{9D8B030D-6E8A-4147-A177-3AD203B41FA5}">
                      <a16:colId xmlns:a16="http://schemas.microsoft.com/office/drawing/2014/main" val="86760384"/>
                    </a:ext>
                  </a:extLst>
                </a:gridCol>
              </a:tblGrid>
              <a:tr h="437245">
                <a:tc>
                  <a:txBody>
                    <a:bodyPr/>
                    <a:lstStyle/>
                    <a:p>
                      <a:pPr marL="38100" algn="just" rtl="0" fontAlgn="t">
                        <a:spcBef>
                          <a:spcPts val="0"/>
                        </a:spcBef>
                        <a:spcAft>
                          <a:spcPts val="600"/>
                        </a:spcAft>
                      </a:pPr>
                      <a:r>
                        <a:rPr lang="en-US" sz="1600" b="1" u="none" strike="noStrike" dirty="0" err="1" smtClean="0">
                          <a:effectLst/>
                        </a:rPr>
                        <a:t>Memoria</a:t>
                      </a:r>
                      <a:endParaRPr lang="en-US" sz="3600" b="1" dirty="0">
                        <a:effectLst/>
                      </a:endParaRPr>
                    </a:p>
                  </a:txBody>
                  <a:tcPr marL="38100" marR="38100" marT="38100" marB="38100"/>
                </a:tc>
                <a:tc>
                  <a:txBody>
                    <a:bodyPr/>
                    <a:lstStyle/>
                    <a:p>
                      <a:pPr marL="38100" algn="ctr" rtl="0" fontAlgn="t">
                        <a:spcBef>
                          <a:spcPts val="0"/>
                        </a:spcBef>
                        <a:spcAft>
                          <a:spcPts val="600"/>
                        </a:spcAft>
                      </a:pPr>
                      <a:r>
                        <a:rPr lang="en-US" sz="1600" dirty="0" smtClean="0">
                          <a:effectLst/>
                        </a:rPr>
                        <a:t>140 MB</a:t>
                      </a:r>
                      <a:endParaRPr lang="en-US" sz="1600" dirty="0">
                        <a:effectLst/>
                      </a:endParaRPr>
                    </a:p>
                  </a:txBody>
                  <a:tcPr marL="38100" marR="38100" marT="38100" marB="38100"/>
                </a:tc>
                <a:tc>
                  <a:txBody>
                    <a:bodyPr/>
                    <a:lstStyle/>
                    <a:p>
                      <a:pPr marL="38100" algn="ctr" rtl="0" fontAlgn="t">
                        <a:spcBef>
                          <a:spcPts val="0"/>
                        </a:spcBef>
                        <a:spcAft>
                          <a:spcPts val="600"/>
                        </a:spcAft>
                      </a:pPr>
                      <a:r>
                        <a:rPr lang="en-US" sz="1600" dirty="0" smtClean="0">
                          <a:effectLst/>
                        </a:rPr>
                        <a:t>150 MB</a:t>
                      </a:r>
                      <a:endParaRPr lang="en-US" sz="1600" dirty="0">
                        <a:effectLst/>
                      </a:endParaRPr>
                    </a:p>
                  </a:txBody>
                  <a:tcPr marL="38100" marR="38100" marT="38100" marB="38100"/>
                </a:tc>
                <a:tc>
                  <a:txBody>
                    <a:bodyPr/>
                    <a:lstStyle/>
                    <a:p>
                      <a:pPr marL="38100" algn="ctr" rtl="0" fontAlgn="t">
                        <a:spcBef>
                          <a:spcPts val="0"/>
                        </a:spcBef>
                        <a:spcAft>
                          <a:spcPts val="600"/>
                        </a:spcAft>
                      </a:pPr>
                      <a:r>
                        <a:rPr lang="en-US" sz="1600" dirty="0" smtClean="0">
                          <a:effectLst/>
                        </a:rPr>
                        <a:t>135 MB</a:t>
                      </a:r>
                      <a:endParaRPr lang="en-US" sz="1600" dirty="0">
                        <a:effectLst/>
                      </a:endParaRPr>
                    </a:p>
                  </a:txBody>
                  <a:tcPr marL="38100" marR="38100" marT="38100" marB="38100"/>
                </a:tc>
                <a:extLst>
                  <a:ext uri="{0D108BD9-81ED-4DB2-BD59-A6C34878D82A}">
                    <a16:rowId xmlns:a16="http://schemas.microsoft.com/office/drawing/2014/main" val="4030503892"/>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271935" y="254160"/>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dirty="0">
                <a:solidFill>
                  <a:srgbClr val="333F4F"/>
                </a:solidFill>
                <a:uFill>
                  <a:solidFill>
                    <a:srgbClr val="FFFFFF"/>
                  </a:solidFill>
                </a:uFill>
                <a:latin typeface="+mj-lt"/>
                <a:ea typeface="DejaVu Sans"/>
              </a:rPr>
              <a:t>Software </a:t>
            </a:r>
            <a:r>
              <a:rPr lang="en-US" sz="2800" b="1" i="1" spc="-1" dirty="0" err="1" smtClean="0">
                <a:solidFill>
                  <a:srgbClr val="333F4F"/>
                </a:solidFill>
                <a:uFill>
                  <a:solidFill>
                    <a:srgbClr val="FFFFFF"/>
                  </a:solidFill>
                </a:uFill>
                <a:latin typeface="+mj-lt"/>
                <a:ea typeface="DejaVu Sans"/>
              </a:rPr>
              <a:t>en</a:t>
            </a:r>
            <a:r>
              <a:rPr lang="en-US" sz="2800" b="1" i="1" spc="-1" dirty="0" smtClean="0">
                <a:solidFill>
                  <a:srgbClr val="333F4F"/>
                </a:solidFill>
                <a:uFill>
                  <a:solidFill>
                    <a:srgbClr val="FFFFFF"/>
                  </a:solidFill>
                </a:uFill>
                <a:latin typeface="+mj-lt"/>
                <a:ea typeface="DejaVu Sans"/>
              </a:rPr>
              <a:t> </a:t>
            </a:r>
            <a:r>
              <a:rPr lang="en-US" sz="2800" b="1" i="1" spc="-1" dirty="0" err="1" smtClean="0">
                <a:solidFill>
                  <a:srgbClr val="333F4F"/>
                </a:solidFill>
                <a:uFill>
                  <a:solidFill>
                    <a:srgbClr val="FFFFFF"/>
                  </a:solidFill>
                </a:uFill>
                <a:latin typeface="+mj-lt"/>
                <a:ea typeface="DejaVu Sans"/>
              </a:rPr>
              <a:t>funcionamiento</a:t>
            </a:r>
            <a:endParaRPr lang="en-US" sz="2800" b="1" i="1" spc="-1" dirty="0">
              <a:solidFill>
                <a:srgbClr val="333F4F"/>
              </a:solidFill>
              <a:uFill>
                <a:solidFill>
                  <a:srgbClr val="FFFFFF"/>
                </a:solidFill>
              </a:uFill>
              <a:latin typeface="+mj-lt"/>
              <a:ea typeface="DejaVu Sans"/>
            </a:endParaRPr>
          </a:p>
        </p:txBody>
      </p:sp>
      <p:sp>
        <p:nvSpPr>
          <p:cNvPr id="88" name="CustomShape 2"/>
          <p:cNvSpPr/>
          <p:nvPr/>
        </p:nvSpPr>
        <p:spPr>
          <a:xfrm>
            <a:off x="1250493" y="5147912"/>
            <a:ext cx="7031520" cy="4552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CO" sz="1600" b="1" strike="noStrike" spc="-1" dirty="0" smtClean="0">
                <a:solidFill>
                  <a:srgbClr val="000000"/>
                </a:solidFill>
                <a:uFill>
                  <a:solidFill>
                    <a:srgbClr val="FFFFFF"/>
                  </a:solidFill>
                </a:uFill>
                <a:latin typeface="Arial"/>
                <a:ea typeface="Noto Sans CJK SC Regular"/>
              </a:rPr>
              <a:t>Gráfico </a:t>
            </a:r>
            <a:r>
              <a:rPr lang="es-CO" sz="1600" b="1" spc="-1" dirty="0" smtClean="0">
                <a:solidFill>
                  <a:srgbClr val="000000"/>
                </a:solidFill>
                <a:uFill>
                  <a:solidFill>
                    <a:srgbClr val="FFFFFF"/>
                  </a:solidFill>
                </a:uFill>
                <a:latin typeface="Arial"/>
                <a:ea typeface="Noto Sans CJK SC Regular"/>
              </a:rPr>
              <a:t>3</a:t>
            </a:r>
            <a:r>
              <a:rPr lang="es-CO" sz="1600" b="1" strike="noStrike" spc="-1" dirty="0" smtClean="0">
                <a:solidFill>
                  <a:srgbClr val="000000"/>
                </a:solidFill>
                <a:uFill>
                  <a:solidFill>
                    <a:srgbClr val="FFFFFF"/>
                  </a:solidFill>
                </a:uFill>
                <a:latin typeface="Arial"/>
                <a:ea typeface="Noto Sans CJK SC Regular"/>
              </a:rPr>
              <a:t>:</a:t>
            </a:r>
            <a:r>
              <a:rPr lang="es-CO" sz="1600" b="0" strike="noStrike" spc="-1" dirty="0" smtClean="0">
                <a:solidFill>
                  <a:srgbClr val="000000"/>
                </a:solidFill>
                <a:uFill>
                  <a:solidFill>
                    <a:srgbClr val="FFFFFF"/>
                  </a:solidFill>
                </a:uFill>
                <a:latin typeface="Arial"/>
                <a:ea typeface="Noto Sans CJK SC Regular"/>
              </a:rPr>
              <a:t> Sistema de ruteo para vehículos eléctricos</a:t>
            </a:r>
            <a:endParaRPr lang="es-CO" sz="1800" b="0" strike="noStrike" spc="-1" dirty="0">
              <a:solidFill>
                <a:srgbClr val="000000"/>
              </a:solidFill>
              <a:uFill>
                <a:solidFill>
                  <a:srgbClr val="FFFFFF"/>
                </a:solidFill>
              </a:uFill>
              <a:latin typeface="Arial"/>
            </a:endParaRPr>
          </a:p>
        </p:txBody>
      </p:sp>
      <p:pic>
        <p:nvPicPr>
          <p:cNvPr id="3" name="Imagen 2"/>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0"/>
                    </a14:imgEffect>
                    <a14:imgEffect>
                      <a14:brightnessContrast bright="20000" contrast="-40000"/>
                    </a14:imgEffect>
                  </a14:imgLayer>
                </a14:imgProps>
              </a:ext>
            </a:extLst>
          </a:blip>
          <a:srcRect b="721"/>
          <a:stretch/>
        </p:blipFill>
        <p:spPr>
          <a:xfrm>
            <a:off x="64463" y="983673"/>
            <a:ext cx="9045214" cy="4134238"/>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Resultados</a:t>
            </a:r>
            <a:endParaRPr lang="en-US" dirty="0"/>
          </a:p>
        </p:txBody>
      </p:sp>
      <p:graphicFrame>
        <p:nvGraphicFramePr>
          <p:cNvPr id="5" name="Tabla 4"/>
          <p:cNvGraphicFramePr>
            <a:graphicFrameLocks noGrp="1"/>
          </p:cNvGraphicFramePr>
          <p:nvPr>
            <p:extLst>
              <p:ext uri="{D42A27DB-BD31-4B8C-83A1-F6EECF244321}">
                <p14:modId xmlns:p14="http://schemas.microsoft.com/office/powerpoint/2010/main" val="3527202032"/>
              </p:ext>
            </p:extLst>
          </p:nvPr>
        </p:nvGraphicFramePr>
        <p:xfrm>
          <a:off x="2272144" y="1230749"/>
          <a:ext cx="5680366" cy="4450080"/>
        </p:xfrm>
        <a:graphic>
          <a:graphicData uri="http://schemas.openxmlformats.org/drawingml/2006/table">
            <a:tbl>
              <a:tblPr firstRow="1" bandRow="1">
                <a:tableStyleId>{5940675A-B579-460E-94D1-54222C63F5DA}</a:tableStyleId>
              </a:tblPr>
              <a:tblGrid>
                <a:gridCol w="2202874">
                  <a:extLst>
                    <a:ext uri="{9D8B030D-6E8A-4147-A177-3AD203B41FA5}">
                      <a16:colId xmlns:a16="http://schemas.microsoft.com/office/drawing/2014/main" val="3029798792"/>
                    </a:ext>
                  </a:extLst>
                </a:gridCol>
                <a:gridCol w="1551709">
                  <a:extLst>
                    <a:ext uri="{9D8B030D-6E8A-4147-A177-3AD203B41FA5}">
                      <a16:colId xmlns:a16="http://schemas.microsoft.com/office/drawing/2014/main" val="2428795027"/>
                    </a:ext>
                  </a:extLst>
                </a:gridCol>
                <a:gridCol w="1925783">
                  <a:extLst>
                    <a:ext uri="{9D8B030D-6E8A-4147-A177-3AD203B41FA5}">
                      <a16:colId xmlns:a16="http://schemas.microsoft.com/office/drawing/2014/main" val="2049022066"/>
                    </a:ext>
                  </a:extLst>
                </a:gridCol>
              </a:tblGrid>
              <a:tr h="370840">
                <a:tc>
                  <a:txBody>
                    <a:bodyPr/>
                    <a:lstStyle/>
                    <a:p>
                      <a:r>
                        <a:rPr lang="es-CO" b="1" dirty="0" err="1" smtClean="0"/>
                        <a:t>DataSet</a:t>
                      </a:r>
                      <a:endParaRPr lang="en-US" b="1" dirty="0"/>
                    </a:p>
                  </a:txBody>
                  <a:tcPr/>
                </a:tc>
                <a:tc>
                  <a:txBody>
                    <a:bodyPr/>
                    <a:lstStyle/>
                    <a:p>
                      <a:r>
                        <a:rPr lang="es-CO" b="1" dirty="0" smtClean="0"/>
                        <a:t>N° Rutas</a:t>
                      </a:r>
                      <a:endParaRPr lang="en-US" b="1" dirty="0"/>
                    </a:p>
                  </a:txBody>
                  <a:tcPr/>
                </a:tc>
                <a:tc>
                  <a:txBody>
                    <a:bodyPr/>
                    <a:lstStyle/>
                    <a:p>
                      <a:r>
                        <a:rPr lang="es-CO" b="1" dirty="0" smtClean="0"/>
                        <a:t>Duración Total</a:t>
                      </a:r>
                      <a:endParaRPr lang="en-US" b="1" dirty="0"/>
                    </a:p>
                  </a:txBody>
                  <a:tcPr/>
                </a:tc>
                <a:extLst>
                  <a:ext uri="{0D108BD9-81ED-4DB2-BD59-A6C34878D82A}">
                    <a16:rowId xmlns:a16="http://schemas.microsoft.com/office/drawing/2014/main" val="2372870944"/>
                  </a:ext>
                </a:extLst>
              </a:tr>
              <a:tr h="370840">
                <a:tc>
                  <a:txBody>
                    <a:bodyPr/>
                    <a:lstStyle/>
                    <a:p>
                      <a:r>
                        <a:rPr lang="en-US" dirty="0" smtClean="0"/>
                        <a:t>tc2c320s24cf1.txt</a:t>
                      </a:r>
                      <a:endParaRPr lang="en-US" dirty="0"/>
                    </a:p>
                  </a:txBody>
                  <a:tcPr/>
                </a:tc>
                <a:tc>
                  <a:txBody>
                    <a:bodyPr/>
                    <a:lstStyle/>
                    <a:p>
                      <a:r>
                        <a:rPr lang="es-CO" dirty="0" smtClean="0"/>
                        <a:t>29</a:t>
                      </a:r>
                      <a:endParaRPr lang="en-US" dirty="0"/>
                    </a:p>
                  </a:txBody>
                  <a:tcPr/>
                </a:tc>
                <a:tc>
                  <a:txBody>
                    <a:bodyPr/>
                    <a:lstStyle/>
                    <a:p>
                      <a:r>
                        <a:rPr lang="en-US" dirty="0" smtClean="0"/>
                        <a:t>274.03815</a:t>
                      </a:r>
                      <a:endParaRPr lang="en-US" dirty="0"/>
                    </a:p>
                  </a:txBody>
                  <a:tcPr/>
                </a:tc>
                <a:extLst>
                  <a:ext uri="{0D108BD9-81ED-4DB2-BD59-A6C34878D82A}">
                    <a16:rowId xmlns:a16="http://schemas.microsoft.com/office/drawing/2014/main" val="3890592994"/>
                  </a:ext>
                </a:extLst>
              </a:tr>
              <a:tr h="370840">
                <a:tc>
                  <a:txBody>
                    <a:bodyPr/>
                    <a:lstStyle/>
                    <a:p>
                      <a:r>
                        <a:rPr lang="en-US" dirty="0" smtClean="0"/>
                        <a:t>tc2c320s24cf4.txt</a:t>
                      </a:r>
                      <a:endParaRPr lang="en-US" dirty="0"/>
                    </a:p>
                  </a:txBody>
                  <a:tcPr/>
                </a:tc>
                <a:tc>
                  <a:txBody>
                    <a:bodyPr/>
                    <a:lstStyle/>
                    <a:p>
                      <a:r>
                        <a:rPr lang="es-CO" dirty="0" smtClean="0"/>
                        <a:t>37</a:t>
                      </a:r>
                      <a:endParaRPr lang="en-US" dirty="0"/>
                    </a:p>
                  </a:txBody>
                  <a:tcPr/>
                </a:tc>
                <a:tc>
                  <a:txBody>
                    <a:bodyPr/>
                    <a:lstStyle/>
                    <a:p>
                      <a:r>
                        <a:rPr lang="en-US" dirty="0" smtClean="0"/>
                        <a:t>334.3014</a:t>
                      </a:r>
                      <a:endParaRPr lang="en-US" dirty="0"/>
                    </a:p>
                  </a:txBody>
                  <a:tcPr/>
                </a:tc>
                <a:extLst>
                  <a:ext uri="{0D108BD9-81ED-4DB2-BD59-A6C34878D82A}">
                    <a16:rowId xmlns:a16="http://schemas.microsoft.com/office/drawing/2014/main" val="2176437374"/>
                  </a:ext>
                </a:extLst>
              </a:tr>
              <a:tr h="370840">
                <a:tc>
                  <a:txBody>
                    <a:bodyPr/>
                    <a:lstStyle/>
                    <a:p>
                      <a:r>
                        <a:rPr lang="en-US" dirty="0" smtClean="0"/>
                        <a:t>tc2c320s24ct0.txt</a:t>
                      </a:r>
                      <a:endParaRPr lang="en-US" dirty="0"/>
                    </a:p>
                  </a:txBody>
                  <a:tcPr/>
                </a:tc>
                <a:tc>
                  <a:txBody>
                    <a:bodyPr/>
                    <a:lstStyle/>
                    <a:p>
                      <a:r>
                        <a:rPr lang="es-CO" dirty="0" smtClean="0"/>
                        <a:t>54</a:t>
                      </a:r>
                      <a:endParaRPr lang="en-US" dirty="0"/>
                    </a:p>
                  </a:txBody>
                  <a:tcPr/>
                </a:tc>
                <a:tc>
                  <a:txBody>
                    <a:bodyPr/>
                    <a:lstStyle/>
                    <a:p>
                      <a:r>
                        <a:rPr lang="en-US" dirty="0" smtClean="0"/>
                        <a:t>462.16064</a:t>
                      </a:r>
                      <a:endParaRPr lang="en-US" dirty="0"/>
                    </a:p>
                  </a:txBody>
                  <a:tcPr/>
                </a:tc>
                <a:extLst>
                  <a:ext uri="{0D108BD9-81ED-4DB2-BD59-A6C34878D82A}">
                    <a16:rowId xmlns:a16="http://schemas.microsoft.com/office/drawing/2014/main" val="1921256789"/>
                  </a:ext>
                </a:extLst>
              </a:tr>
              <a:tr h="370840">
                <a:tc>
                  <a:txBody>
                    <a:bodyPr/>
                    <a:lstStyle/>
                    <a:p>
                      <a:r>
                        <a:rPr lang="en-US" dirty="0" smtClean="0"/>
                        <a:t>tc2c320s24ct1.txt</a:t>
                      </a:r>
                      <a:endParaRPr lang="en-US" dirty="0"/>
                    </a:p>
                  </a:txBody>
                  <a:tcPr/>
                </a:tc>
                <a:tc>
                  <a:txBody>
                    <a:bodyPr/>
                    <a:lstStyle/>
                    <a:p>
                      <a:r>
                        <a:rPr lang="es-CO" dirty="0" smtClean="0"/>
                        <a:t>29</a:t>
                      </a:r>
                      <a:endParaRPr lang="en-US" dirty="0"/>
                    </a:p>
                  </a:txBody>
                  <a:tcPr/>
                </a:tc>
                <a:tc>
                  <a:txBody>
                    <a:bodyPr/>
                    <a:lstStyle/>
                    <a:p>
                      <a:r>
                        <a:rPr lang="en-US" dirty="0" smtClean="0"/>
                        <a:t>270.8068</a:t>
                      </a:r>
                      <a:endParaRPr lang="en-US" dirty="0"/>
                    </a:p>
                  </a:txBody>
                  <a:tcPr/>
                </a:tc>
                <a:extLst>
                  <a:ext uri="{0D108BD9-81ED-4DB2-BD59-A6C34878D82A}">
                    <a16:rowId xmlns:a16="http://schemas.microsoft.com/office/drawing/2014/main" val="2792477115"/>
                  </a:ext>
                </a:extLst>
              </a:tr>
              <a:tr h="370840">
                <a:tc>
                  <a:txBody>
                    <a:bodyPr/>
                    <a:lstStyle/>
                    <a:p>
                      <a:r>
                        <a:rPr lang="en-US" dirty="0" smtClean="0"/>
                        <a:t>tc2c320s24ct4.txt</a:t>
                      </a:r>
                      <a:endParaRPr lang="en-US" dirty="0"/>
                    </a:p>
                  </a:txBody>
                  <a:tcPr/>
                </a:tc>
                <a:tc>
                  <a:txBody>
                    <a:bodyPr/>
                    <a:lstStyle/>
                    <a:p>
                      <a:r>
                        <a:rPr lang="es-CO" dirty="0" smtClean="0"/>
                        <a:t>37</a:t>
                      </a:r>
                      <a:endParaRPr lang="en-US" dirty="0"/>
                    </a:p>
                  </a:txBody>
                  <a:tcPr/>
                </a:tc>
                <a:tc>
                  <a:txBody>
                    <a:bodyPr/>
                    <a:lstStyle/>
                    <a:p>
                      <a:r>
                        <a:rPr lang="en-US" dirty="0" smtClean="0"/>
                        <a:t>330.9768</a:t>
                      </a:r>
                      <a:endParaRPr lang="en-US" dirty="0"/>
                    </a:p>
                  </a:txBody>
                  <a:tcPr/>
                </a:tc>
                <a:extLst>
                  <a:ext uri="{0D108BD9-81ED-4DB2-BD59-A6C34878D82A}">
                    <a16:rowId xmlns:a16="http://schemas.microsoft.com/office/drawing/2014/main" val="4024566522"/>
                  </a:ext>
                </a:extLst>
              </a:tr>
              <a:tr h="370840">
                <a:tc>
                  <a:txBody>
                    <a:bodyPr/>
                    <a:lstStyle/>
                    <a:p>
                      <a:r>
                        <a:rPr lang="en-US" dirty="0" smtClean="0"/>
                        <a:t>tc2c320s38cf0.txt</a:t>
                      </a:r>
                      <a:endParaRPr lang="en-US" dirty="0"/>
                    </a:p>
                  </a:txBody>
                  <a:tcPr/>
                </a:tc>
                <a:tc>
                  <a:txBody>
                    <a:bodyPr/>
                    <a:lstStyle/>
                    <a:p>
                      <a:r>
                        <a:rPr lang="es-CO" dirty="0" smtClean="0"/>
                        <a:t>46</a:t>
                      </a:r>
                      <a:endParaRPr lang="en-US" dirty="0"/>
                    </a:p>
                  </a:txBody>
                  <a:tcPr/>
                </a:tc>
                <a:tc>
                  <a:txBody>
                    <a:bodyPr/>
                    <a:lstStyle/>
                    <a:p>
                      <a:r>
                        <a:rPr lang="en-US" dirty="0" smtClean="0"/>
                        <a:t>419.4044</a:t>
                      </a:r>
                      <a:endParaRPr lang="en-US" dirty="0"/>
                    </a:p>
                  </a:txBody>
                  <a:tcPr/>
                </a:tc>
                <a:extLst>
                  <a:ext uri="{0D108BD9-81ED-4DB2-BD59-A6C34878D82A}">
                    <a16:rowId xmlns:a16="http://schemas.microsoft.com/office/drawing/2014/main" val="2618630248"/>
                  </a:ext>
                </a:extLst>
              </a:tr>
              <a:tr h="370840">
                <a:tc>
                  <a:txBody>
                    <a:bodyPr/>
                    <a:lstStyle/>
                    <a:p>
                      <a:r>
                        <a:rPr lang="en-US" dirty="0" smtClean="0"/>
                        <a:t>tc2c320s38cf1.txt</a:t>
                      </a:r>
                      <a:endParaRPr lang="en-US" dirty="0"/>
                    </a:p>
                  </a:txBody>
                  <a:tcPr/>
                </a:tc>
                <a:tc>
                  <a:txBody>
                    <a:bodyPr/>
                    <a:lstStyle/>
                    <a:p>
                      <a:r>
                        <a:rPr lang="es-CO" dirty="0" smtClean="0"/>
                        <a:t>29</a:t>
                      </a:r>
                      <a:endParaRPr lang="en-US" dirty="0"/>
                    </a:p>
                  </a:txBody>
                  <a:tcPr/>
                </a:tc>
                <a:tc>
                  <a:txBody>
                    <a:bodyPr/>
                    <a:lstStyle/>
                    <a:p>
                      <a:r>
                        <a:rPr lang="en-US" dirty="0" smtClean="0"/>
                        <a:t>265.2167</a:t>
                      </a:r>
                      <a:endParaRPr lang="en-US" dirty="0"/>
                    </a:p>
                  </a:txBody>
                  <a:tcPr/>
                </a:tc>
                <a:extLst>
                  <a:ext uri="{0D108BD9-81ED-4DB2-BD59-A6C34878D82A}">
                    <a16:rowId xmlns:a16="http://schemas.microsoft.com/office/drawing/2014/main" val="3589379979"/>
                  </a:ext>
                </a:extLst>
              </a:tr>
              <a:tr h="370840">
                <a:tc>
                  <a:txBody>
                    <a:bodyPr/>
                    <a:lstStyle/>
                    <a:p>
                      <a:r>
                        <a:rPr lang="en-US" dirty="0" smtClean="0"/>
                        <a:t>tc2c320s38cf4.txt</a:t>
                      </a:r>
                      <a:endParaRPr lang="en-US" dirty="0"/>
                    </a:p>
                  </a:txBody>
                  <a:tcPr/>
                </a:tc>
                <a:tc>
                  <a:txBody>
                    <a:bodyPr/>
                    <a:lstStyle/>
                    <a:p>
                      <a:r>
                        <a:rPr lang="es-CO" dirty="0" smtClean="0"/>
                        <a:t>34</a:t>
                      </a:r>
                      <a:endParaRPr lang="en-US" dirty="0"/>
                    </a:p>
                  </a:txBody>
                  <a:tcPr/>
                </a:tc>
                <a:tc>
                  <a:txBody>
                    <a:bodyPr/>
                    <a:lstStyle/>
                    <a:p>
                      <a:r>
                        <a:rPr lang="en-US" dirty="0" smtClean="0"/>
                        <a:t>317.04514</a:t>
                      </a:r>
                      <a:endParaRPr lang="en-US" dirty="0"/>
                    </a:p>
                  </a:txBody>
                  <a:tcPr/>
                </a:tc>
                <a:extLst>
                  <a:ext uri="{0D108BD9-81ED-4DB2-BD59-A6C34878D82A}">
                    <a16:rowId xmlns:a16="http://schemas.microsoft.com/office/drawing/2014/main" val="3890486043"/>
                  </a:ext>
                </a:extLst>
              </a:tr>
              <a:tr h="370840">
                <a:tc>
                  <a:txBody>
                    <a:bodyPr/>
                    <a:lstStyle/>
                    <a:p>
                      <a:r>
                        <a:rPr lang="en-US" dirty="0" smtClean="0"/>
                        <a:t>tc2c320s38ct0.txt</a:t>
                      </a:r>
                      <a:endParaRPr lang="en-US" dirty="0"/>
                    </a:p>
                  </a:txBody>
                  <a:tcPr/>
                </a:tc>
                <a:tc>
                  <a:txBody>
                    <a:bodyPr/>
                    <a:lstStyle/>
                    <a:p>
                      <a:r>
                        <a:rPr lang="es-CO" dirty="0" smtClean="0"/>
                        <a:t>49</a:t>
                      </a:r>
                      <a:endParaRPr lang="en-US" dirty="0"/>
                    </a:p>
                  </a:txBody>
                  <a:tcPr/>
                </a:tc>
                <a:tc>
                  <a:txBody>
                    <a:bodyPr/>
                    <a:lstStyle/>
                    <a:p>
                      <a:r>
                        <a:rPr lang="en-US" dirty="0" smtClean="0"/>
                        <a:t>441.04037</a:t>
                      </a:r>
                      <a:endParaRPr lang="en-US" dirty="0"/>
                    </a:p>
                  </a:txBody>
                  <a:tcPr/>
                </a:tc>
                <a:extLst>
                  <a:ext uri="{0D108BD9-81ED-4DB2-BD59-A6C34878D82A}">
                    <a16:rowId xmlns:a16="http://schemas.microsoft.com/office/drawing/2014/main" val="955945724"/>
                  </a:ext>
                </a:extLst>
              </a:tr>
              <a:tr h="370840">
                <a:tc>
                  <a:txBody>
                    <a:bodyPr/>
                    <a:lstStyle/>
                    <a:p>
                      <a:r>
                        <a:rPr lang="en-US" dirty="0" smtClean="0"/>
                        <a:t>tc2c320s38ct1.txt</a:t>
                      </a:r>
                      <a:endParaRPr lang="en-US" dirty="0"/>
                    </a:p>
                  </a:txBody>
                  <a:tcPr/>
                </a:tc>
                <a:tc>
                  <a:txBody>
                    <a:bodyPr/>
                    <a:lstStyle/>
                    <a:p>
                      <a:r>
                        <a:rPr lang="es-CO" dirty="0" smtClean="0"/>
                        <a:t>29</a:t>
                      </a:r>
                      <a:endParaRPr lang="en-US" dirty="0"/>
                    </a:p>
                  </a:txBody>
                  <a:tcPr/>
                </a:tc>
                <a:tc>
                  <a:txBody>
                    <a:bodyPr/>
                    <a:lstStyle/>
                    <a:p>
                      <a:r>
                        <a:rPr lang="en-US" dirty="0" smtClean="0"/>
                        <a:t>269.07504</a:t>
                      </a:r>
                      <a:endParaRPr lang="en-US" dirty="0"/>
                    </a:p>
                  </a:txBody>
                  <a:tcPr/>
                </a:tc>
                <a:extLst>
                  <a:ext uri="{0D108BD9-81ED-4DB2-BD59-A6C34878D82A}">
                    <a16:rowId xmlns:a16="http://schemas.microsoft.com/office/drawing/2014/main" val="682468267"/>
                  </a:ext>
                </a:extLst>
              </a:tr>
              <a:tr h="370840">
                <a:tc>
                  <a:txBody>
                    <a:bodyPr/>
                    <a:lstStyle/>
                    <a:p>
                      <a:r>
                        <a:rPr lang="en-US" dirty="0" smtClean="0"/>
                        <a:t>tc2c320s38ct4.txt</a:t>
                      </a:r>
                      <a:endParaRPr lang="en-US" dirty="0"/>
                    </a:p>
                  </a:txBody>
                  <a:tcPr/>
                </a:tc>
                <a:tc>
                  <a:txBody>
                    <a:bodyPr/>
                    <a:lstStyle/>
                    <a:p>
                      <a:r>
                        <a:rPr lang="es-CO" dirty="0" smtClean="0"/>
                        <a:t>34</a:t>
                      </a:r>
                      <a:endParaRPr lang="en-US" dirty="0"/>
                    </a:p>
                  </a:txBody>
                  <a:tcPr/>
                </a:tc>
                <a:tc>
                  <a:txBody>
                    <a:bodyPr/>
                    <a:lstStyle/>
                    <a:p>
                      <a:r>
                        <a:rPr lang="en-US" dirty="0" smtClean="0"/>
                        <a:t>312.47806</a:t>
                      </a:r>
                      <a:endParaRPr lang="en-US" dirty="0"/>
                    </a:p>
                  </a:txBody>
                  <a:tcPr/>
                </a:tc>
                <a:extLst>
                  <a:ext uri="{0D108BD9-81ED-4DB2-BD59-A6C34878D82A}">
                    <a16:rowId xmlns:a16="http://schemas.microsoft.com/office/drawing/2014/main" val="3160600396"/>
                  </a:ext>
                </a:extLst>
              </a:tr>
            </a:tbl>
          </a:graphicData>
        </a:graphic>
      </p:graphicFrame>
    </p:spTree>
    <p:extLst>
      <p:ext uri="{BB962C8B-B14F-4D97-AF65-F5344CB8AC3E}">
        <p14:creationId xmlns:p14="http://schemas.microsoft.com/office/powerpoint/2010/main" val="3644151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Presentación2</Template>
  <TotalTime>1210</TotalTime>
  <Words>381</Words>
  <Application>Microsoft Office PowerPoint</Application>
  <PresentationFormat>Presentación en pantalla (4:3)</PresentationFormat>
  <Paragraphs>91</Paragraphs>
  <Slides>7</Slides>
  <Notes>1</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7</vt:i4>
      </vt:variant>
    </vt:vector>
  </HeadingPairs>
  <TitlesOfParts>
    <vt:vector size="16" baseType="lpstr">
      <vt:lpstr>Arial</vt:lpstr>
      <vt:lpstr>Calibri</vt:lpstr>
      <vt:lpstr>DejaVu Sans</vt:lpstr>
      <vt:lpstr>Noto Sans CJK SC Regular</vt:lpstr>
      <vt:lpstr>Symbol</vt:lpstr>
      <vt:lpstr>Times New Roman</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Resultados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eafit</dc:creator>
  <dc:description/>
  <cp:lastModifiedBy>Santiago Soto</cp:lastModifiedBy>
  <cp:revision>106</cp:revision>
  <dcterms:created xsi:type="dcterms:W3CDTF">2015-03-03T14:30:17Z</dcterms:created>
  <dcterms:modified xsi:type="dcterms:W3CDTF">2018-05-16T23:55:55Z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