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58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24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36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54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11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85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5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76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99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63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4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4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1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4B8F-D0B0-4236-B817-8C7E39C05D2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7D14BF-A8CA-44FA-BA44-4EA444A50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3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5585" y="-121024"/>
            <a:ext cx="9169899" cy="3025588"/>
          </a:xfrm>
        </p:spPr>
        <p:txBody>
          <a:bodyPr/>
          <a:lstStyle/>
          <a:p>
            <a:r>
              <a:rPr lang="es-ES" b="1" dirty="0"/>
              <a:t>ALGORITMO PARA RUTEO DE VEHÍCULOS ELÉCTRICOS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Santiago </a:t>
            </a:r>
            <a:r>
              <a:rPr lang="es-ES" sz="2400" dirty="0" smtClean="0"/>
              <a:t>Soto</a:t>
            </a:r>
          </a:p>
          <a:p>
            <a:r>
              <a:rPr lang="es-ES" sz="2400" dirty="0"/>
              <a:t>Kevyn Santiago Gómez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453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Estructura de </a:t>
            </a:r>
            <a:r>
              <a:rPr lang="es-ES" b="1" dirty="0" smtClean="0"/>
              <a:t>datos</a:t>
            </a:r>
            <a:br>
              <a:rPr lang="es-ES" b="1" dirty="0" smtClean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dirty="0" smtClean="0"/>
              <a:t>Grafo </a:t>
            </a:r>
            <a:r>
              <a:rPr lang="es-ES" dirty="0"/>
              <a:t>dirigido con pesos, representado con matriz de adyacencia, los nodos representan los clientes, estaciones de carga, y el depósito, las aristas representan las calle entre los nodo, y el peso representa la distancia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030" name="Picture 6" descr="https://lh4.googleusercontent.com/VT3b9w0PnuoFxDz3tsnG5lQPpxH02ZEsKKPRfI0viJaovzNj9KwviT6-KUrDkyV5ascL3KRboqkV7EM_AUEPia_w4S_uIfsw9F_AhFme9r8f1eN_0TuWXKbsRtLaQi51K370its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t="5643"/>
          <a:stretch/>
        </p:blipFill>
        <p:spPr bwMode="auto">
          <a:xfrm>
            <a:off x="7933766" y="4026487"/>
            <a:ext cx="4258234" cy="28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117" y="218221"/>
            <a:ext cx="8596668" cy="1320800"/>
          </a:xfrm>
        </p:spPr>
        <p:txBody>
          <a:bodyPr/>
          <a:lstStyle/>
          <a:p>
            <a:r>
              <a:rPr lang="es-ES" dirty="0" smtClean="0"/>
              <a:t>Algoritmo y su complejidad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2900" y="1110063"/>
            <a:ext cx="8991101" cy="4603282"/>
          </a:xfrm>
        </p:spPr>
        <p:txBody>
          <a:bodyPr>
            <a:normAutofit/>
          </a:bodyPr>
          <a:lstStyle/>
          <a:p>
            <a:r>
              <a:rPr lang="es-ES" dirty="0" smtClean="0"/>
              <a:t>Es un algoritmo voraz que busca el vecino mas cercano y modifica variables del problema para encontrar una mejor respuesta. Este busca el  punto mas cercano al que se encuentra y verifica que la batería sea la suficiente para continuar, de lo contrario va a la estación mas cercana y el recorrido finaliza antes de completar el tiempo máximo de cada ruta.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   N </a:t>
            </a:r>
            <a:r>
              <a:rPr lang="es-ES" dirty="0"/>
              <a:t>es el número de clientes sumado el número de estaciones de carga.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02725"/>
              </p:ext>
            </p:extLst>
          </p:nvPr>
        </p:nvGraphicFramePr>
        <p:xfrm>
          <a:off x="691401" y="3411704"/>
          <a:ext cx="5781822" cy="2953595"/>
        </p:xfrm>
        <a:graphic>
          <a:graphicData uri="http://schemas.openxmlformats.org/drawingml/2006/table">
            <a:tbl>
              <a:tblPr/>
              <a:tblGrid>
                <a:gridCol w="3520743"/>
                <a:gridCol w="2261079"/>
              </a:tblGrid>
              <a:tr h="5907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 problema</a:t>
                      </a:r>
                      <a:endParaRPr lang="es-ES" sz="160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Complejidad</a:t>
                      </a:r>
                      <a:endParaRPr lang="es-ES" sz="160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Leer Data Sets</a:t>
                      </a:r>
                      <a:endParaRPr lang="es-ES" sz="160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ES" sz="160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Crear Grafo</a:t>
                      </a:r>
                      <a:endParaRPr lang="es-ES" sz="160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</a:t>
                      </a:r>
                      <a:r>
                        <a:rPr lang="es-ES" sz="1600" b="0" i="0" u="none" strike="noStrike" dirty="0">
                          <a:solidFill>
                            <a:srgbClr val="333366"/>
                          </a:solidFill>
                          <a:effectLst/>
                          <a:latin typeface="Arial" panose="020B0604020202020204" pitchFamily="34" charset="0"/>
                        </a:rPr>
                        <a:t>²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TSP (Vecino más cercano)</a:t>
                      </a:r>
                      <a:endParaRPr lang="es-ES" sz="160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O(k</a:t>
                      </a:r>
                      <a:r>
                        <a:rPr lang="es-ES" sz="1600" b="0" i="0" u="none" strike="noStrike" dirty="0">
                          <a:solidFill>
                            <a:srgbClr val="26282A"/>
                          </a:solidFill>
                          <a:effectLst/>
                          <a:latin typeface="Times New Roman" panose="02020603050405020304" pitchFamily="18" charset="0"/>
                        </a:rPr>
                        <a:t>•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s-ES" sz="1600" b="0" i="0" u="none" strike="noStrike" dirty="0">
                          <a:solidFill>
                            <a:srgbClr val="333366"/>
                          </a:solidFill>
                          <a:effectLst/>
                          <a:latin typeface="Arial" panose="020B0604020202020204" pitchFamily="34" charset="0"/>
                        </a:rPr>
                        <a:t>²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Complejidad total</a:t>
                      </a:r>
                      <a:endParaRPr lang="es-ES" sz="160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O(k</a:t>
                      </a:r>
                      <a:r>
                        <a:rPr lang="es-ES" sz="1600" b="0" i="0" u="none" strike="noStrike" dirty="0">
                          <a:solidFill>
                            <a:srgbClr val="26282A"/>
                          </a:solidFill>
                          <a:effectLst/>
                          <a:latin typeface="Times New Roman" panose="02020603050405020304" pitchFamily="18" charset="0"/>
                        </a:rPr>
                        <a:t>•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s-ES" sz="1600" b="0" i="0" u="none" strike="noStrike" dirty="0">
                          <a:solidFill>
                            <a:srgbClr val="333366"/>
                          </a:solidFill>
                          <a:effectLst/>
                          <a:latin typeface="Arial" panose="020B0604020202020204" pitchFamily="34" charset="0"/>
                        </a:rPr>
                        <a:t>²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7413" y="3514290"/>
            <a:ext cx="186884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651855" y="3840480"/>
            <a:ext cx="6915370" cy="246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378634" y="478302"/>
            <a:ext cx="7188591" cy="3024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5891"/>
              </p:ext>
            </p:extLst>
          </p:nvPr>
        </p:nvGraphicFramePr>
        <p:xfrm>
          <a:off x="1764397" y="739909"/>
          <a:ext cx="6972434" cy="2791082"/>
        </p:xfrm>
        <a:graphic>
          <a:graphicData uri="http://schemas.openxmlformats.org/drawingml/2006/table">
            <a:tbl>
              <a:tblPr/>
              <a:tblGrid>
                <a:gridCol w="1383705"/>
                <a:gridCol w="1814989"/>
                <a:gridCol w="1671228"/>
                <a:gridCol w="2102512"/>
              </a:tblGrid>
              <a:tr h="885632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tc2c320s24cf1</a:t>
                      </a:r>
                      <a:endParaRPr lang="es-ES" sz="20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tc2c320s24cf4</a:t>
                      </a:r>
                      <a:endParaRPr lang="es-ES" sz="20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tc2c320s24ct0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marL="38100"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Mejor caso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5.4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sg</a:t>
                      </a:r>
                      <a:endParaRPr lang="es-ES" sz="20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sg</a:t>
                      </a:r>
                      <a:endParaRPr lang="es-ES" sz="20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 sg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5632">
                <a:tc>
                  <a:txBody>
                    <a:bodyPr/>
                    <a:lstStyle/>
                    <a:p>
                      <a:pPr marL="38100"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Caso promedio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sg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sg</a:t>
                      </a:r>
                      <a:endParaRPr lang="es-ES" sz="20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6.8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sg</a:t>
                      </a:r>
                      <a:endParaRPr lang="es-ES" sz="20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marL="38100"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Peor caso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20.7 sg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 sg</a:t>
                      </a:r>
                      <a:endParaRPr lang="es-ES" sz="20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8.2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sg</a:t>
                      </a:r>
                      <a:endParaRPr lang="es-ES" sz="20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1855" y="805833"/>
            <a:ext cx="23001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Tiempos de Ejecución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28452"/>
              </p:ext>
            </p:extLst>
          </p:nvPr>
        </p:nvGraphicFramePr>
        <p:xfrm>
          <a:off x="1808004" y="4029884"/>
          <a:ext cx="6688881" cy="2140851"/>
        </p:xfrm>
        <a:graphic>
          <a:graphicData uri="http://schemas.openxmlformats.org/drawingml/2006/table">
            <a:tbl>
              <a:tblPr/>
              <a:tblGrid>
                <a:gridCol w="1644194"/>
                <a:gridCol w="1662878"/>
                <a:gridCol w="1718931"/>
                <a:gridCol w="1662878"/>
              </a:tblGrid>
              <a:tr h="654658">
                <a:tc>
                  <a:txBody>
                    <a:bodyPr/>
                    <a:lstStyle/>
                    <a:p>
                      <a:pPr marL="38100" algn="just" rtl="0" fontAlgn="base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tc2c320s24cf1</a:t>
                      </a:r>
                      <a:endParaRPr lang="es-ES" sz="16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tc2c320s24cf1</a:t>
                      </a:r>
                      <a:endParaRPr lang="es-ES" sz="16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tc2c320s24ct0</a:t>
                      </a:r>
                      <a:endParaRPr lang="es-ES" sz="16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6193">
                <a:tc>
                  <a:txBody>
                    <a:bodyPr/>
                    <a:lstStyle/>
                    <a:p>
                      <a:pPr marL="38100"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Consumo de memoria</a:t>
                      </a:r>
                      <a:endParaRPr lang="es-ES" sz="16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 MB</a:t>
                      </a:r>
                      <a:endParaRPr lang="es-ES" sz="16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 MB</a:t>
                      </a:r>
                      <a:endParaRPr lang="es-ES" sz="16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 MB</a:t>
                      </a:r>
                      <a:endParaRPr lang="es-ES" sz="16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45229" y="3655540"/>
            <a:ext cx="239155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149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Faceta</vt:lpstr>
      <vt:lpstr>ALGORITMO PARA RUTEO DE VEHÍCULOS ELÉCTRICOS</vt:lpstr>
      <vt:lpstr>Estructura de datos   Grafo dirigido con pesos, representado con matriz de adyacencia, los nodos representan los clientes, estaciones de carga, y el depósito, las aristas representan las calle entre los nodo, y el peso representa la distancia.   </vt:lpstr>
      <vt:lpstr>Algoritmo y su complejidad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PARA RUTEO DE VEHÍCULOS ELÉCTRICOS</dc:title>
  <dc:creator>Kevyn Santiago Gómez Patiño</dc:creator>
  <cp:lastModifiedBy>Kevyn Santiago Gómez Patiño</cp:lastModifiedBy>
  <cp:revision>4</cp:revision>
  <dcterms:created xsi:type="dcterms:W3CDTF">2018-05-16T06:43:10Z</dcterms:created>
  <dcterms:modified xsi:type="dcterms:W3CDTF">2018-05-16T07:13:05Z</dcterms:modified>
</cp:coreProperties>
</file>