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51" r:id="rId4"/>
    <p:sldId id="317" r:id="rId5"/>
    <p:sldId id="400" r:id="rId6"/>
    <p:sldId id="352" r:id="rId7"/>
    <p:sldId id="345" r:id="rId8"/>
    <p:sldId id="406" r:id="rId9"/>
    <p:sldId id="354" r:id="rId10"/>
    <p:sldId id="421" r:id="rId11"/>
    <p:sldId id="414" r:id="rId12"/>
    <p:sldId id="393" r:id="rId13"/>
    <p:sldId id="415" r:id="rId14"/>
    <p:sldId id="373" r:id="rId15"/>
    <p:sldId id="396" r:id="rId16"/>
    <p:sldId id="409" r:id="rId17"/>
    <p:sldId id="408" r:id="rId18"/>
    <p:sldId id="410" r:id="rId19"/>
    <p:sldId id="411" r:id="rId20"/>
    <p:sldId id="407" r:id="rId21"/>
    <p:sldId id="412" r:id="rId22"/>
    <p:sldId id="404" r:id="rId23"/>
    <p:sldId id="405" r:id="rId24"/>
    <p:sldId id="424" r:id="rId25"/>
    <p:sldId id="426" r:id="rId26"/>
    <p:sldId id="427" r:id="rId27"/>
    <p:sldId id="428" r:id="rId28"/>
    <p:sldId id="429" r:id="rId29"/>
    <p:sldId id="431" r:id="rId30"/>
    <p:sldId id="425" r:id="rId31"/>
    <p:sldId id="423" r:id="rId32"/>
    <p:sldId id="417" r:id="rId33"/>
    <p:sldId id="419" r:id="rId34"/>
    <p:sldId id="418" r:id="rId35"/>
    <p:sldId id="420" r:id="rId36"/>
    <p:sldId id="416" r:id="rId37"/>
    <p:sldId id="278" r:id="rId38"/>
    <p:sldId id="281" r:id="rId39"/>
    <p:sldId id="422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7E7"/>
    <a:srgbClr val="CBCBCB"/>
    <a:srgbClr val="FFF2CC"/>
    <a:srgbClr val="DAE8FC"/>
    <a:srgbClr val="F8CECC"/>
    <a:srgbClr val="E8E8E8"/>
    <a:srgbClr val="CCCCCC"/>
    <a:srgbClr val="D7C996"/>
    <a:srgbClr val="2E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97" autoAdjust="0"/>
  </p:normalViewPr>
  <p:slideViewPr>
    <p:cSldViewPr snapToGrid="0">
      <p:cViewPr varScale="1">
        <p:scale>
          <a:sx n="139" d="100"/>
          <a:sy n="139" d="100"/>
        </p:scale>
        <p:origin x="7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F8D9E8-ADAB-477B-84FF-33AFD02FB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C4734-3598-438D-99CA-7970F01CFA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CC43-1354-4921-B631-0D9C808FBFD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E7B902-323D-4263-B263-A5F600ADF2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9F228-75F0-4698-A60B-AA45187373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C844B-1E5F-4BE8-AB19-32B1639E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9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dc9e9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3fdc9e9d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25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6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9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77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7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9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21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1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2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6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dc9e9d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3fdc9e9d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043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37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41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03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91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7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580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12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89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6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411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27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52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654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211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720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33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490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16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50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65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9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6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5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36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dc9e9d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fdc9e9d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5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c9e9d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3fdc9e9d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7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0.png"/><Relationship Id="rId11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0.png"/><Relationship Id="rId4" Type="http://schemas.openxmlformats.org/officeDocument/2006/relationships/image" Target="../media/image3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13" Type="http://schemas.openxmlformats.org/officeDocument/2006/relationships/image" Target="../media/image58.jpg"/><Relationship Id="rId3" Type="http://schemas.openxmlformats.org/officeDocument/2006/relationships/image" Target="../media/image1.png"/><Relationship Id="rId7" Type="http://schemas.openxmlformats.org/officeDocument/2006/relationships/image" Target="../media/image52.jpg"/><Relationship Id="rId12" Type="http://schemas.openxmlformats.org/officeDocument/2006/relationships/image" Target="../media/image5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g"/><Relationship Id="rId11" Type="http://schemas.openxmlformats.org/officeDocument/2006/relationships/image" Target="../media/image56.jpg"/><Relationship Id="rId5" Type="http://schemas.openxmlformats.org/officeDocument/2006/relationships/image" Target="../media/image50.jpg"/><Relationship Id="rId15" Type="http://schemas.openxmlformats.org/officeDocument/2006/relationships/image" Target="../media/image6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Relationship Id="rId14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12" Type="http://schemas.openxmlformats.org/officeDocument/2006/relationships/image" Target="../media/image66.jp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jpeg"/><Relationship Id="rId11" Type="http://schemas.openxmlformats.org/officeDocument/2006/relationships/image" Target="../media/image65.jpeg"/><Relationship Id="rId5" Type="http://schemas.openxmlformats.org/officeDocument/2006/relationships/image" Target="../media/image8.jpeg"/><Relationship Id="rId15" Type="http://schemas.openxmlformats.org/officeDocument/2006/relationships/image" Target="../media/image12.jpg"/><Relationship Id="rId10" Type="http://schemas.openxmlformats.org/officeDocument/2006/relationships/image" Target="../media/image64.jpeg"/><Relationship Id="rId4" Type="http://schemas.openxmlformats.org/officeDocument/2006/relationships/image" Target="../media/image510.png"/><Relationship Id="rId9" Type="http://schemas.openxmlformats.org/officeDocument/2006/relationships/image" Target="../media/image63.jpeg"/><Relationship Id="rId1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jpg"/><Relationship Id="rId3" Type="http://schemas.openxmlformats.org/officeDocument/2006/relationships/image" Target="../media/image65.png"/><Relationship Id="rId7" Type="http://schemas.openxmlformats.org/officeDocument/2006/relationships/image" Target="../media/image70.jpg"/><Relationship Id="rId12" Type="http://schemas.openxmlformats.org/officeDocument/2006/relationships/image" Target="../media/image72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jpg"/><Relationship Id="rId11" Type="http://schemas.openxmlformats.org/officeDocument/2006/relationships/image" Target="../media/image16.jpg"/><Relationship Id="rId5" Type="http://schemas.openxmlformats.org/officeDocument/2006/relationships/image" Target="../media/image68.jpg"/><Relationship Id="rId15" Type="http://schemas.openxmlformats.org/officeDocument/2006/relationships/image" Target="../media/image18.jpg"/><Relationship Id="rId10" Type="http://schemas.openxmlformats.org/officeDocument/2006/relationships/image" Target="../media/image71.jpg"/><Relationship Id="rId4" Type="http://schemas.openxmlformats.org/officeDocument/2006/relationships/image" Target="../media/image1.png"/><Relationship Id="rId9" Type="http://schemas.openxmlformats.org/officeDocument/2006/relationships/image" Target="../media/image15.jpg"/><Relationship Id="rId14" Type="http://schemas.openxmlformats.org/officeDocument/2006/relationships/image" Target="../media/image7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13" Type="http://schemas.openxmlformats.org/officeDocument/2006/relationships/image" Target="../media/image13.jpg"/><Relationship Id="rId18" Type="http://schemas.openxmlformats.org/officeDocument/2006/relationships/image" Target="../media/image87.jpg"/><Relationship Id="rId3" Type="http://schemas.openxmlformats.org/officeDocument/2006/relationships/image" Target="../media/image1.png"/><Relationship Id="rId7" Type="http://schemas.openxmlformats.org/officeDocument/2006/relationships/image" Target="../media/image62.jpeg"/><Relationship Id="rId12" Type="http://schemas.openxmlformats.org/officeDocument/2006/relationships/image" Target="../media/image67.jpg"/><Relationship Id="rId17" Type="http://schemas.openxmlformats.org/officeDocument/2006/relationships/image" Target="../media/image86.jp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5.jpg"/><Relationship Id="rId20" Type="http://schemas.openxmlformats.org/officeDocument/2006/relationships/image" Target="../media/image8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2.jpg"/><Relationship Id="rId5" Type="http://schemas.openxmlformats.org/officeDocument/2006/relationships/image" Target="../media/image8.jpeg"/><Relationship Id="rId15" Type="http://schemas.openxmlformats.org/officeDocument/2006/relationships/image" Target="../media/image84.jpg"/><Relationship Id="rId10" Type="http://schemas.openxmlformats.org/officeDocument/2006/relationships/image" Target="../media/image11.jpg"/><Relationship Id="rId19" Type="http://schemas.openxmlformats.org/officeDocument/2006/relationships/image" Target="../media/image88.jpg"/><Relationship Id="rId4" Type="http://schemas.openxmlformats.org/officeDocument/2006/relationships/image" Target="../media/image85.png"/><Relationship Id="rId9" Type="http://schemas.openxmlformats.org/officeDocument/2006/relationships/image" Target="../media/image10.jpg"/><Relationship Id="rId14" Type="http://schemas.openxmlformats.org/officeDocument/2006/relationships/image" Target="../media/image8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19.jpg"/><Relationship Id="rId18" Type="http://schemas.openxmlformats.org/officeDocument/2006/relationships/image" Target="../media/image72.jpg"/><Relationship Id="rId3" Type="http://schemas.openxmlformats.org/officeDocument/2006/relationships/image" Target="../media/image1.png"/><Relationship Id="rId21" Type="http://schemas.openxmlformats.org/officeDocument/2006/relationships/image" Target="../media/image96.jpg"/><Relationship Id="rId7" Type="http://schemas.openxmlformats.org/officeDocument/2006/relationships/image" Target="../media/image14.jpeg"/><Relationship Id="rId12" Type="http://schemas.openxmlformats.org/officeDocument/2006/relationships/image" Target="../media/image18.jpg"/><Relationship Id="rId17" Type="http://schemas.openxmlformats.org/officeDocument/2006/relationships/image" Target="../media/image93.jp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2.jpg"/><Relationship Id="rId20" Type="http://schemas.openxmlformats.org/officeDocument/2006/relationships/image" Target="../media/image9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jpg"/><Relationship Id="rId11" Type="http://schemas.openxmlformats.org/officeDocument/2006/relationships/image" Target="../media/image73.jpg"/><Relationship Id="rId5" Type="http://schemas.openxmlformats.org/officeDocument/2006/relationships/image" Target="../media/image69.jpg"/><Relationship Id="rId15" Type="http://schemas.openxmlformats.org/officeDocument/2006/relationships/image" Target="../media/image91.jpg"/><Relationship Id="rId10" Type="http://schemas.openxmlformats.org/officeDocument/2006/relationships/image" Target="../media/image17.jpg"/><Relationship Id="rId19" Type="http://schemas.openxmlformats.org/officeDocument/2006/relationships/image" Target="../media/image94.jpg"/><Relationship Id="rId4" Type="http://schemas.openxmlformats.org/officeDocument/2006/relationships/image" Target="../media/image93.png"/><Relationship Id="rId9" Type="http://schemas.openxmlformats.org/officeDocument/2006/relationships/image" Target="../media/image16.jpg"/><Relationship Id="rId14" Type="http://schemas.openxmlformats.org/officeDocument/2006/relationships/image" Target="../media/image9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30.png"/><Relationship Id="rId26" Type="http://schemas.openxmlformats.org/officeDocument/2006/relationships/image" Target="../media/image99.png"/><Relationship Id="rId3" Type="http://schemas.openxmlformats.org/officeDocument/2006/relationships/image" Target="../media/image1.png"/><Relationship Id="rId21" Type="http://schemas.openxmlformats.org/officeDocument/2006/relationships/image" Target="../media/image94.png"/><Relationship Id="rId17" Type="http://schemas.openxmlformats.org/officeDocument/2006/relationships/image" Target="../media/image44.png"/><Relationship Id="rId25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30.png"/><Relationship Id="rId20" Type="http://schemas.openxmlformats.org/officeDocument/2006/relationships/image" Target="../media/image47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97.png"/><Relationship Id="rId15" Type="http://schemas.openxmlformats.org/officeDocument/2006/relationships/image" Target="../media/image220.png"/><Relationship Id="rId23" Type="http://schemas.openxmlformats.org/officeDocument/2006/relationships/image" Target="../media/image96.png"/><Relationship Id="rId28" Type="http://schemas.openxmlformats.org/officeDocument/2006/relationships/image" Target="../media/image48.png"/><Relationship Id="rId19" Type="http://schemas.openxmlformats.org/officeDocument/2006/relationships/image" Target="../media/image46.png"/><Relationship Id="rId31" Type="http://schemas.openxmlformats.org/officeDocument/2006/relationships/image" Target="../media/image103.png"/><Relationship Id="rId4" Type="http://schemas.openxmlformats.org/officeDocument/2006/relationships/image" Target="../media/image36.png"/><Relationship Id="rId22" Type="http://schemas.openxmlformats.org/officeDocument/2006/relationships/image" Target="../media/image95.png"/><Relationship Id="rId27" Type="http://schemas.openxmlformats.org/officeDocument/2006/relationships/image" Target="../media/image101.png"/><Relationship Id="rId30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66.jpg"/><Relationship Id="rId18" Type="http://schemas.openxmlformats.org/officeDocument/2006/relationships/image" Target="../media/image13.jpg"/><Relationship Id="rId3" Type="http://schemas.openxmlformats.org/officeDocument/2006/relationships/image" Target="../media/image1.png"/><Relationship Id="rId7" Type="http://schemas.openxmlformats.org/officeDocument/2006/relationships/image" Target="../media/image61.jpeg"/><Relationship Id="rId12" Type="http://schemas.openxmlformats.org/officeDocument/2006/relationships/image" Target="../media/image65.jpeg"/><Relationship Id="rId17" Type="http://schemas.openxmlformats.org/officeDocument/2006/relationships/image" Target="../media/image67.jp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64.jpeg"/><Relationship Id="rId5" Type="http://schemas.openxmlformats.org/officeDocument/2006/relationships/image" Target="../media/image810.png"/><Relationship Id="rId15" Type="http://schemas.openxmlformats.org/officeDocument/2006/relationships/image" Target="../media/image10.jpg"/><Relationship Id="rId10" Type="http://schemas.openxmlformats.org/officeDocument/2006/relationships/image" Target="../media/image63.jpeg"/><Relationship Id="rId4" Type="http://schemas.openxmlformats.org/officeDocument/2006/relationships/image" Target="../media/image800.png"/><Relationship Id="rId9" Type="http://schemas.openxmlformats.org/officeDocument/2006/relationships/image" Target="../media/image62.jpeg"/><Relationship Id="rId1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13" Type="http://schemas.openxmlformats.org/officeDocument/2006/relationships/image" Target="../media/image72.jpg"/><Relationship Id="rId3" Type="http://schemas.openxmlformats.org/officeDocument/2006/relationships/image" Target="../media/image1.png"/><Relationship Id="rId7" Type="http://schemas.openxmlformats.org/officeDocument/2006/relationships/image" Target="../media/image69.jpg"/><Relationship Id="rId12" Type="http://schemas.openxmlformats.org/officeDocument/2006/relationships/image" Target="../media/image16.jp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jpg"/><Relationship Id="rId11" Type="http://schemas.openxmlformats.org/officeDocument/2006/relationships/image" Target="../media/image71.jpg"/><Relationship Id="rId5" Type="http://schemas.openxmlformats.org/officeDocument/2006/relationships/image" Target="../media/image830.png"/><Relationship Id="rId15" Type="http://schemas.openxmlformats.org/officeDocument/2006/relationships/image" Target="../media/image73.jpg"/><Relationship Id="rId10" Type="http://schemas.openxmlformats.org/officeDocument/2006/relationships/image" Target="../media/image15.jpg"/><Relationship Id="rId4" Type="http://schemas.openxmlformats.org/officeDocument/2006/relationships/image" Target="../media/image820.png"/><Relationship Id="rId9" Type="http://schemas.openxmlformats.org/officeDocument/2006/relationships/image" Target="../media/image14.jpeg"/><Relationship Id="rId14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5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10150" y="-6875"/>
            <a:ext cx="9162000" cy="3457690"/>
            <a:chOff x="-17010" y="0"/>
            <a:chExt cx="9154786" cy="3031200"/>
          </a:xfrm>
        </p:grpSpPr>
        <p:sp>
          <p:nvSpPr>
            <p:cNvPr id="55" name="Google Shape;55;p13"/>
            <p:cNvSpPr/>
            <p:nvPr/>
          </p:nvSpPr>
          <p:spPr>
            <a:xfrm>
              <a:off x="-17010" y="0"/>
              <a:ext cx="9154786" cy="3031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65475" y="199100"/>
              <a:ext cx="8613000" cy="2633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1529552" y="936779"/>
            <a:ext cx="6082596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2200" b="1">
                <a:solidFill>
                  <a:schemeClr val="bg1"/>
                </a:solidFill>
              </a:rPr>
              <a:t>Non-Maximum Suppression for Removal of Overlapped Bounding Boxes in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2200" b="1">
                <a:solidFill>
                  <a:schemeClr val="bg1"/>
                </a:solidFill>
              </a:rPr>
              <a:t>Steel Surface Defect Detection</a:t>
            </a:r>
            <a:endParaRPr lang="en-US" altLang="ko-KR" sz="2200" b="1" dirty="0">
              <a:solidFill>
                <a:schemeClr val="bg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75925" y="3519268"/>
            <a:ext cx="3437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경북대학교 인공지능학과</a:t>
            </a:r>
            <a:endParaRPr lang="en-US" altLang="ko" sz="120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Computer Vision &amp; Learning Theory LAB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200">
                <a:solidFill>
                  <a:schemeClr val="dk1"/>
                </a:solidFill>
              </a:rPr>
              <a:t>2021226599</a:t>
            </a:r>
            <a:endParaRPr lang="ko-KR" altLang="en-US" sz="120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200">
                <a:solidFill>
                  <a:schemeClr val="dk1"/>
                </a:solidFill>
              </a:rPr>
              <a:t>석사과정 강성환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8813625" y="3580649"/>
            <a:ext cx="45719" cy="11899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79;p15">
            <a:extLst>
              <a:ext uri="{FF2B5EF4-FFF2-40B4-BE49-F238E27FC236}">
                <a16:creationId xmlns:a16="http://schemas.microsoft.com/office/drawing/2014/main" id="{EA8BE64C-C0DE-46EE-A839-C2ED9674C1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3778526" y="4609075"/>
            <a:ext cx="1631150" cy="3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2" y="56359"/>
            <a:ext cx="21540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3. Proposed Method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F7D4A-1AAF-48A5-B4FC-498FEFE38E9F}"/>
              </a:ext>
            </a:extLst>
          </p:cNvPr>
          <p:cNvSpPr txBox="1"/>
          <p:nvPr/>
        </p:nvSpPr>
        <p:spPr>
          <a:xfrm>
            <a:off x="709498" y="4696961"/>
            <a:ext cx="3421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[Algorithm 1] </a:t>
            </a:r>
            <a:r>
              <a:rPr lang="en-US" altLang="ko-KR" sz="1200"/>
              <a:t>Pseudo Code of Suggested NMS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FBA7142-0F08-4619-A3E0-ABF65E70E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185780"/>
                  </p:ext>
                </p:extLst>
              </p:nvPr>
            </p:nvGraphicFramePr>
            <p:xfrm>
              <a:off x="823657" y="506628"/>
              <a:ext cx="3192812" cy="4165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545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358267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19633800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Input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2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is the list of initial detection boxes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2130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3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contains corresponding</a:t>
                          </a:r>
                          <a:r>
                            <a:rPr lang="en-US" altLang="ko-KR" sz="900" baseline="0"/>
                            <a:t> detection scores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4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is the NMS threshold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5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begin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6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 ←{}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7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while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do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8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argmax</a:t>
                          </a:r>
                          <a:r>
                            <a:rPr lang="ko-KR" altLang="en-US" sz="9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9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← </m:t>
                                </m:r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10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11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do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12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𝐼𝑜𝑈</m:t>
                              </m:r>
                              <m:sSup>
                                <m:s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9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90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sSub>
                                <m:sSubPr>
                                  <m:ctrlPr>
                                    <a:rPr lang="en-US" altLang="ko-KR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9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900"/>
                            <a:t> </a:t>
                          </a:r>
                          <a:r>
                            <a:rPr lang="en-US" altLang="ko-KR" sz="900"/>
                            <a:t>then</a:t>
                          </a:r>
                          <a:endParaRPr lang="ko-KR" altLang="en-US" sz="900" b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14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13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sz="9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9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14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559"/>
                      </a:ext>
                    </a:extLst>
                  </a:tr>
                  <a:tr h="2095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15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2095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16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2095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17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return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a14:m>
                          <a:r>
                            <a:rPr lang="en-US" altLang="ko-KR" sz="90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ko-KR" sz="900"/>
                            <a:t>18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FBA7142-0F08-4619-A3E0-ABF65E70E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185780"/>
                  </p:ext>
                </p:extLst>
              </p:nvPr>
            </p:nvGraphicFramePr>
            <p:xfrm>
              <a:off x="823657" y="506628"/>
              <a:ext cx="3192812" cy="4165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545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358267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196338003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3883" t="-2632" r="-434" b="-17078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2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105405" r="-498" b="-16540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3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200000" r="-498" b="-15105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4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308108" r="-498" b="-14513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5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begin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6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510811" r="-498" b="-12486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7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594737" r="-498" b="-11157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8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61" t="-713514" r="-583" b="-1045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9 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61" t="-792105" r="-583" b="-9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10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61" t="-916216" r="-583" b="-8432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11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61" t="-989474" r="-583" b="-7210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12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4859" t="-900000" r="-704" b="-4956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143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13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33333" t="-1243243" r="-889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14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55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15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16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900"/>
                            <a:t>17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9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597" t="-1648649" r="-498" b="-110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altLang="ko-KR" sz="900"/>
                            <a:t>18 :</a:t>
                          </a:r>
                          <a:endParaRPr lang="ko-KR" altLang="en-US" sz="9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900"/>
                            <a:t>end</a:t>
                          </a:r>
                          <a:endParaRPr lang="ko-KR" altLang="en-US" sz="9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AAA934-3D07-4193-8E66-B5ACC03EB50D}"/>
              </a:ext>
            </a:extLst>
          </p:cNvPr>
          <p:cNvCxnSpPr/>
          <p:nvPr/>
        </p:nvCxnSpPr>
        <p:spPr>
          <a:xfrm>
            <a:off x="1402533" y="1656921"/>
            <a:ext cx="0" cy="27844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23A736-4FEE-4E7A-BCD2-C659E7D98C39}"/>
              </a:ext>
            </a:extLst>
          </p:cNvPr>
          <p:cNvCxnSpPr>
            <a:cxnSpLocks/>
          </p:cNvCxnSpPr>
          <p:nvPr/>
        </p:nvCxnSpPr>
        <p:spPr>
          <a:xfrm>
            <a:off x="1768064" y="2119133"/>
            <a:ext cx="0" cy="18684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BBEF183-91AC-46D0-ADE1-284F2B643905}"/>
              </a:ext>
            </a:extLst>
          </p:cNvPr>
          <p:cNvCxnSpPr>
            <a:cxnSpLocks/>
          </p:cNvCxnSpPr>
          <p:nvPr/>
        </p:nvCxnSpPr>
        <p:spPr>
          <a:xfrm>
            <a:off x="2099220" y="3014771"/>
            <a:ext cx="0" cy="7390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EE7C2C-0C65-494B-B27D-392A1F7A73FA}"/>
              </a:ext>
            </a:extLst>
          </p:cNvPr>
          <p:cNvCxnSpPr>
            <a:cxnSpLocks/>
          </p:cNvCxnSpPr>
          <p:nvPr/>
        </p:nvCxnSpPr>
        <p:spPr>
          <a:xfrm>
            <a:off x="2430376" y="3311550"/>
            <a:ext cx="0" cy="2016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915DE-0AA1-4134-909E-6A6B238A99FF}"/>
              </a:ext>
            </a:extLst>
          </p:cNvPr>
          <p:cNvSpPr/>
          <p:nvPr/>
        </p:nvSpPr>
        <p:spPr>
          <a:xfrm>
            <a:off x="2255058" y="3014771"/>
            <a:ext cx="1485035" cy="296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30">
            <a:extLst>
              <a:ext uri="{FF2B5EF4-FFF2-40B4-BE49-F238E27FC236}">
                <a16:creationId xmlns:a16="http://schemas.microsoft.com/office/drawing/2014/main" id="{E0D5ADA5-094C-4E89-84D5-03A1DA65459A}"/>
              </a:ext>
            </a:extLst>
          </p:cNvPr>
          <p:cNvSpPr/>
          <p:nvPr/>
        </p:nvSpPr>
        <p:spPr>
          <a:xfrm rot="5400000">
            <a:off x="6813856" y="2589986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A9709-ED4C-4028-B8D2-1959ADD699CE}"/>
              </a:ext>
            </a:extLst>
          </p:cNvPr>
          <p:cNvSpPr txBox="1"/>
          <p:nvPr/>
        </p:nvSpPr>
        <p:spPr>
          <a:xfrm>
            <a:off x="4780758" y="1863410"/>
            <a:ext cx="407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[Equation 1] </a:t>
            </a:r>
            <a:r>
              <a:rPr lang="en-US" altLang="ko-KR" sz="1200"/>
              <a:t>The IoU calculation process of Classic NMS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9227FA-0673-4EE3-8AD7-D7F07D33B0C6}"/>
              </a:ext>
            </a:extLst>
          </p:cNvPr>
          <p:cNvGrpSpPr/>
          <p:nvPr/>
        </p:nvGrpSpPr>
        <p:grpSpPr>
          <a:xfrm>
            <a:off x="4865637" y="1171511"/>
            <a:ext cx="3817928" cy="620224"/>
            <a:chOff x="4886110" y="1182211"/>
            <a:chExt cx="3817928" cy="6202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4E5B69E-637B-40BD-816D-A288B99DAAF8}"/>
                </a:ext>
              </a:extLst>
            </p:cNvPr>
            <p:cNvGrpSpPr/>
            <p:nvPr/>
          </p:nvGrpSpPr>
          <p:grpSpPr>
            <a:xfrm>
              <a:off x="4886110" y="1237294"/>
              <a:ext cx="3817928" cy="459678"/>
              <a:chOff x="4886110" y="1292294"/>
              <a:chExt cx="3817928" cy="4596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8058E6-ACF4-4373-A106-14CB2964332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5615" y="1292294"/>
                    <a:ext cx="1468423" cy="4596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𝐼𝑜𝑈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8058E6-ACF4-4373-A106-14CB296433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615" y="1292294"/>
                    <a:ext cx="1468423" cy="4596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19A7E0-9F22-49D9-A946-7F8268107E31}"/>
                  </a:ext>
                </a:extLst>
              </p:cNvPr>
              <p:cNvSpPr txBox="1"/>
              <p:nvPr/>
            </p:nvSpPr>
            <p:spPr>
              <a:xfrm>
                <a:off x="4886110" y="1417894"/>
                <a:ext cx="250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 </a:t>
                </a:r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19FEDAD-0137-413D-8CDE-F7050BA188A1}"/>
                </a:ext>
              </a:extLst>
            </p:cNvPr>
            <p:cNvGrpSpPr/>
            <p:nvPr/>
          </p:nvGrpSpPr>
          <p:grpSpPr>
            <a:xfrm>
              <a:off x="5055633" y="1182212"/>
              <a:ext cx="800263" cy="620223"/>
              <a:chOff x="2825334" y="3456040"/>
              <a:chExt cx="800263" cy="620223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79A31A95-5513-4261-94C4-260F44C78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76806"/>
              <a:stretch/>
            </p:blipFill>
            <p:spPr>
              <a:xfrm>
                <a:off x="2825334" y="3456040"/>
                <a:ext cx="749139" cy="620223"/>
              </a:xfrm>
              <a:prstGeom prst="rect">
                <a:avLst/>
              </a:prstGeom>
            </p:spPr>
          </p:pic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358AD74-DA93-41B0-BA2B-BE8E82C34B04}"/>
                  </a:ext>
                </a:extLst>
              </p:cNvPr>
              <p:cNvSpPr/>
              <p:nvPr/>
            </p:nvSpPr>
            <p:spPr>
              <a:xfrm>
                <a:off x="3308603" y="3822681"/>
                <a:ext cx="316994" cy="1524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i="1">
                    <a:solidFill>
                      <a:schemeClr val="tx1"/>
                    </a:solidFill>
                  </a:rPr>
                  <a:t>0,</a:t>
                </a:r>
                <a:endParaRPr lang="ko-KR" altLang="en-US" sz="1100" i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A0D9E64-BB8C-4FA7-AC1E-3CC85913A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9588"/>
            <a:stretch/>
          </p:blipFill>
          <p:spPr>
            <a:xfrm>
              <a:off x="5907019" y="1182211"/>
              <a:ext cx="1305228" cy="620223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11276-0154-46E5-B041-BEE6CB3C2C69}"/>
              </a:ext>
            </a:extLst>
          </p:cNvPr>
          <p:cNvGrpSpPr/>
          <p:nvPr/>
        </p:nvGrpSpPr>
        <p:grpSpPr>
          <a:xfrm>
            <a:off x="4696114" y="3254049"/>
            <a:ext cx="4447886" cy="738867"/>
            <a:chOff x="4713874" y="3059447"/>
            <a:chExt cx="4447886" cy="738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4E1195-7EEA-419D-B16D-A76D11B714FF}"/>
                    </a:ext>
                  </a:extLst>
                </p:cNvPr>
                <p:cNvSpPr txBox="1"/>
                <p:nvPr/>
              </p:nvSpPr>
              <p:spPr>
                <a:xfrm>
                  <a:off x="6892993" y="3059447"/>
                  <a:ext cx="2268767" cy="681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𝐼𝑜𝑈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4E1195-7EEA-419D-B16D-A76D11B71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993" y="3059447"/>
                  <a:ext cx="2268767" cy="681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A2D29BC-9F4E-40C9-AF63-DF0E85879E60}"/>
                </a:ext>
              </a:extLst>
            </p:cNvPr>
            <p:cNvGrpSpPr/>
            <p:nvPr/>
          </p:nvGrpSpPr>
          <p:grpSpPr>
            <a:xfrm>
              <a:off x="4713874" y="3160629"/>
              <a:ext cx="2452755" cy="637685"/>
              <a:chOff x="4590546" y="3394924"/>
              <a:chExt cx="2452755" cy="63768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0C50808-8F45-484D-BADF-B1D827B2355D}"/>
                  </a:ext>
                </a:extLst>
              </p:cNvPr>
              <p:cNvGrpSpPr/>
              <p:nvPr/>
            </p:nvGrpSpPr>
            <p:grpSpPr>
              <a:xfrm>
                <a:off x="4590546" y="3412385"/>
                <a:ext cx="1263503" cy="620224"/>
                <a:chOff x="4886110" y="1182211"/>
                <a:chExt cx="1263503" cy="62022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DABC41-5F9F-4567-AC22-C5C7DB4FC7C9}"/>
                    </a:ext>
                  </a:extLst>
                </p:cNvPr>
                <p:cNvSpPr txBox="1"/>
                <p:nvPr/>
              </p:nvSpPr>
              <p:spPr>
                <a:xfrm>
                  <a:off x="4886110" y="1362894"/>
                  <a:ext cx="2508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44F95369-86BD-45C6-A28A-56DEF788915C}"/>
                    </a:ext>
                  </a:extLst>
                </p:cNvPr>
                <p:cNvGrpSpPr/>
                <p:nvPr/>
              </p:nvGrpSpPr>
              <p:grpSpPr>
                <a:xfrm>
                  <a:off x="5055633" y="1182212"/>
                  <a:ext cx="800263" cy="620223"/>
                  <a:chOff x="2825334" y="3456040"/>
                  <a:chExt cx="800263" cy="620223"/>
                </a:xfrm>
              </p:grpSpPr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8CD986C0-8217-4E0E-924F-B20BE9FDF5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76806"/>
                  <a:stretch/>
                </p:blipFill>
                <p:spPr>
                  <a:xfrm>
                    <a:off x="2825334" y="3456040"/>
                    <a:ext cx="749139" cy="620223"/>
                  </a:xfrm>
                  <a:prstGeom prst="rect">
                    <a:avLst/>
                  </a:prstGeom>
                </p:spPr>
              </p:pic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B2842284-2D98-4650-A88E-4F4E6B7A5433}"/>
                      </a:ext>
                    </a:extLst>
                  </p:cNvPr>
                  <p:cNvSpPr/>
                  <p:nvPr/>
                </p:nvSpPr>
                <p:spPr>
                  <a:xfrm>
                    <a:off x="3308603" y="3822681"/>
                    <a:ext cx="316994" cy="15240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i="1">
                        <a:solidFill>
                          <a:schemeClr val="tx1"/>
                        </a:solidFill>
                      </a:rPr>
                      <a:t>0,</a:t>
                    </a:r>
                    <a:endParaRPr lang="ko-KR" altLang="en-US" sz="1100" i="1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8239D726-9229-4198-8D66-481FA8A36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59588" r="32901"/>
                <a:stretch/>
              </p:blipFill>
              <p:spPr>
                <a:xfrm>
                  <a:off x="5907019" y="1182211"/>
                  <a:ext cx="242594" cy="62022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9883B6F-A97A-4EFA-9201-851F47A86A7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4048" y="3662400"/>
                    <a:ext cx="657423" cy="2685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9883B6F-A97A-4EFA-9201-851F47A86A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4048" y="3662400"/>
                    <a:ext cx="657423" cy="2685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11" r="-7477" b="-29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529AC4A-2923-4F89-8DC6-3376A48B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5854049" y="3412202"/>
                    <a:ext cx="657423" cy="2685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529AC4A-2923-4F89-8DC6-3376A48B7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4049" y="3412202"/>
                    <a:ext cx="657423" cy="2685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11" r="-7477" b="-29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F15C63C-2B13-44CE-93BC-8A313BC247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782"/>
              <a:stretch/>
            </p:blipFill>
            <p:spPr>
              <a:xfrm>
                <a:off x="6519472" y="3394924"/>
                <a:ext cx="523829" cy="620223"/>
              </a:xfrm>
              <a:prstGeom prst="rect">
                <a:avLst/>
              </a:prstGeom>
            </p:spPr>
          </p:pic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3DE2DD4-E57A-4D20-AC01-67CA0D63E7F7}"/>
              </a:ext>
            </a:extLst>
          </p:cNvPr>
          <p:cNvSpPr txBox="1"/>
          <p:nvPr/>
        </p:nvSpPr>
        <p:spPr>
          <a:xfrm>
            <a:off x="4666296" y="4060628"/>
            <a:ext cx="4453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[Equation 2] </a:t>
            </a:r>
            <a:r>
              <a:rPr lang="en-US" altLang="ko-KR" sz="1200"/>
              <a:t>The IoU calculation process of Exponential NMS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624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2" y="56359"/>
            <a:ext cx="21540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3. Proposed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E6D814-A0E9-40C4-B65E-7505C1474113}"/>
              </a:ext>
            </a:extLst>
          </p:cNvPr>
          <p:cNvGrpSpPr/>
          <p:nvPr/>
        </p:nvGrpSpPr>
        <p:grpSpPr>
          <a:xfrm>
            <a:off x="2903415" y="839642"/>
            <a:ext cx="1512000" cy="1371600"/>
            <a:chOff x="5817353" y="587672"/>
            <a:chExt cx="1821349" cy="155279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EA3820-173F-4A7B-AE9F-EFEF5ABD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7353" y="587672"/>
              <a:ext cx="1791689" cy="15527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F312BB-7419-4647-B2E8-AE5D30591208}"/>
                    </a:ext>
                  </a:extLst>
                </p:cNvPr>
                <p:cNvSpPr txBox="1"/>
                <p:nvPr/>
              </p:nvSpPr>
              <p:spPr>
                <a:xfrm>
                  <a:off x="6964222" y="1110176"/>
                  <a:ext cx="67448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67A77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solidFill>
                              <a:srgbClr val="67A7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solidFill>
                              <a:srgbClr val="67A7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b="1">
                    <a:solidFill>
                      <a:srgbClr val="67A772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F312BB-7419-4647-B2E8-AE5D30591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222" y="1110176"/>
                  <a:ext cx="67448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348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609A67-1911-4A84-80A3-24906AF0B905}"/>
              </a:ext>
            </a:extLst>
          </p:cNvPr>
          <p:cNvGrpSpPr/>
          <p:nvPr/>
        </p:nvGrpSpPr>
        <p:grpSpPr>
          <a:xfrm>
            <a:off x="2888158" y="2992183"/>
            <a:ext cx="1444510" cy="1370376"/>
            <a:chOff x="5847013" y="2411781"/>
            <a:chExt cx="1791689" cy="15557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79154F8-4FE5-43DA-BC47-837E642E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7013" y="2411781"/>
              <a:ext cx="1791689" cy="15557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72CB01-5DCC-4467-B1C6-865DA52597B8}"/>
                    </a:ext>
                  </a:extLst>
                </p:cNvPr>
                <p:cNvSpPr txBox="1"/>
                <p:nvPr/>
              </p:nvSpPr>
              <p:spPr>
                <a:xfrm>
                  <a:off x="6788364" y="2623697"/>
                  <a:ext cx="766363" cy="410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solidFill>
                              <a:srgbClr val="CB5854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CB585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>
                                <a:solidFill>
                                  <a:srgbClr val="CB5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CB585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b="1">
                    <a:solidFill>
                      <a:srgbClr val="CB585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72CB01-5DCC-4467-B1C6-865DA525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64" y="2623697"/>
                  <a:ext cx="766363" cy="410241"/>
                </a:xfrm>
                <a:prstGeom prst="rect">
                  <a:avLst/>
                </a:prstGeom>
                <a:blipFill>
                  <a:blip r:embed="rId8"/>
                  <a:stretch>
                    <a:fillRect r="-6863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079E6D-87A9-43F8-BD4E-51B3B4B4F607}"/>
                    </a:ext>
                  </a:extLst>
                </p:cNvPr>
                <p:cNvSpPr txBox="1"/>
                <p:nvPr/>
              </p:nvSpPr>
              <p:spPr>
                <a:xfrm>
                  <a:off x="6817826" y="3196713"/>
                  <a:ext cx="766364" cy="4112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4983BB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solidFill>
                              <a:srgbClr val="4983BB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rgbClr val="4983B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4983B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1" i="1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b="1" dirty="0">
                    <a:solidFill>
                      <a:srgbClr val="CB5854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079E6D-87A9-43F8-BD4E-51B3B4B4F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826" y="3196713"/>
                  <a:ext cx="766364" cy="411266"/>
                </a:xfrm>
                <a:prstGeom prst="rect">
                  <a:avLst/>
                </a:prstGeom>
                <a:blipFill>
                  <a:blip r:embed="rId9"/>
                  <a:stretch>
                    <a:fillRect r="-6863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/>
          <p:cNvGrpSpPr/>
          <p:nvPr/>
        </p:nvGrpSpPr>
        <p:grpSpPr>
          <a:xfrm>
            <a:off x="5666037" y="850532"/>
            <a:ext cx="2871016" cy="1326294"/>
            <a:chOff x="2713147" y="229258"/>
            <a:chExt cx="2534509" cy="1124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05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/>
          <p:cNvGrpSpPr/>
          <p:nvPr/>
        </p:nvGrpSpPr>
        <p:grpSpPr>
          <a:xfrm>
            <a:off x="5349803" y="3036264"/>
            <a:ext cx="3502979" cy="1326295"/>
            <a:chOff x="5124799" y="2901785"/>
            <a:chExt cx="3502979" cy="132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왼쪽/위쪽 화살표 8"/>
          <p:cNvSpPr/>
          <p:nvPr/>
        </p:nvSpPr>
        <p:spPr>
          <a:xfrm rot="8038177">
            <a:off x="2254469" y="2365050"/>
            <a:ext cx="417600" cy="413401"/>
          </a:xfrm>
          <a:prstGeom prst="lef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0">
            <a:extLst>
              <a:ext uri="{FF2B5EF4-FFF2-40B4-BE49-F238E27FC236}">
                <a16:creationId xmlns:a16="http://schemas.microsoft.com/office/drawing/2014/main" id="{A7FDE4D4-C09A-449C-A4AE-2BC94D0BA3E9}"/>
              </a:ext>
            </a:extLst>
          </p:cNvPr>
          <p:cNvSpPr/>
          <p:nvPr/>
        </p:nvSpPr>
        <p:spPr>
          <a:xfrm>
            <a:off x="4846037" y="1404543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0">
            <a:extLst>
              <a:ext uri="{FF2B5EF4-FFF2-40B4-BE49-F238E27FC236}">
                <a16:creationId xmlns:a16="http://schemas.microsoft.com/office/drawing/2014/main" id="{A7FDE4D4-C09A-449C-A4AE-2BC94D0BA3E9}"/>
              </a:ext>
            </a:extLst>
          </p:cNvPr>
          <p:cNvSpPr/>
          <p:nvPr/>
        </p:nvSpPr>
        <p:spPr>
          <a:xfrm>
            <a:off x="4679959" y="3535249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F7D4A-1AAF-48A5-B4FC-498FEFE38E9F}"/>
              </a:ext>
            </a:extLst>
          </p:cNvPr>
          <p:cNvSpPr txBox="1"/>
          <p:nvPr/>
        </p:nvSpPr>
        <p:spPr>
          <a:xfrm>
            <a:off x="2248197" y="4618207"/>
            <a:ext cx="4580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7] </a:t>
            </a:r>
            <a:r>
              <a:rPr lang="en-US" altLang="ko-KR" sz="1200" dirty="0"/>
              <a:t>Difference between proposed NMS and Classic NMS 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6780B6-193D-4416-9A51-220082D02C0C}"/>
              </a:ext>
            </a:extLst>
          </p:cNvPr>
          <p:cNvGrpSpPr/>
          <p:nvPr/>
        </p:nvGrpSpPr>
        <p:grpSpPr>
          <a:xfrm>
            <a:off x="247235" y="1669043"/>
            <a:ext cx="1805414" cy="1805414"/>
            <a:chOff x="296422" y="1783976"/>
            <a:chExt cx="1805414" cy="1805414"/>
          </a:xfrm>
        </p:grpSpPr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D02A7D5C-D953-4333-8436-0348C367D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96422" y="1783976"/>
              <a:ext cx="1805414" cy="1805414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C55655-82C7-4BAA-A246-A75355138B92}"/>
                    </a:ext>
                  </a:extLst>
                </p:cNvPr>
                <p:cNvSpPr txBox="1"/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solidFill>
                  <a:srgbClr val="F8CECC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DC55655-82C7-4BAA-A246-A7535513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01822E7-E571-4A6B-8CC3-6EAE133CB19D}"/>
                    </a:ext>
                  </a:extLst>
                </p:cNvPr>
                <p:cNvSpPr txBox="1"/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solidFill>
                  <a:srgbClr val="DAE8FC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01822E7-E571-4A6B-8CC3-6EAE133CB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336122-7F18-464C-80CE-716B5E5AF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b="4633"/>
            <a:stretch/>
          </p:blipFill>
          <p:spPr>
            <a:xfrm>
              <a:off x="1411054" y="2971631"/>
              <a:ext cx="356930" cy="149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85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2" y="56359"/>
            <a:ext cx="21540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3. Proposed Method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780787" y="1336032"/>
            <a:ext cx="2584001" cy="319254"/>
            <a:chOff x="3936234" y="1280232"/>
            <a:chExt cx="2584001" cy="319254"/>
          </a:xfrm>
        </p:grpSpPr>
        <p:sp>
          <p:nvSpPr>
            <p:cNvPr id="41" name="화살표: 오른쪽 30">
              <a:extLst>
                <a:ext uri="{FF2B5EF4-FFF2-40B4-BE49-F238E27FC236}">
                  <a16:creationId xmlns:a16="http://schemas.microsoft.com/office/drawing/2014/main" id="{A7FDE4D4-C09A-449C-A4AE-2BC94D0BA3E9}"/>
                </a:ext>
              </a:extLst>
            </p:cNvPr>
            <p:cNvSpPr/>
            <p:nvPr/>
          </p:nvSpPr>
          <p:spPr>
            <a:xfrm>
              <a:off x="3936234" y="1280233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오른쪽 30">
              <a:extLst>
                <a:ext uri="{FF2B5EF4-FFF2-40B4-BE49-F238E27FC236}">
                  <a16:creationId xmlns:a16="http://schemas.microsoft.com/office/drawing/2014/main" id="{A7FDE4D4-C09A-449C-A4AE-2BC94D0BA3E9}"/>
                </a:ext>
              </a:extLst>
            </p:cNvPr>
            <p:cNvSpPr/>
            <p:nvPr/>
          </p:nvSpPr>
          <p:spPr>
            <a:xfrm>
              <a:off x="6130857" y="1280232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2499" y="3486374"/>
            <a:ext cx="2658145" cy="319253"/>
            <a:chOff x="3788347" y="3541265"/>
            <a:chExt cx="2658145" cy="319253"/>
          </a:xfrm>
        </p:grpSpPr>
        <p:sp>
          <p:nvSpPr>
            <p:cNvPr id="42" name="화살표: 오른쪽 30">
              <a:extLst>
                <a:ext uri="{FF2B5EF4-FFF2-40B4-BE49-F238E27FC236}">
                  <a16:creationId xmlns:a16="http://schemas.microsoft.com/office/drawing/2014/main" id="{A7FDE4D4-C09A-449C-A4AE-2BC94D0BA3E9}"/>
                </a:ext>
              </a:extLst>
            </p:cNvPr>
            <p:cNvSpPr/>
            <p:nvPr/>
          </p:nvSpPr>
          <p:spPr>
            <a:xfrm>
              <a:off x="3788347" y="3541265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30">
              <a:extLst>
                <a:ext uri="{FF2B5EF4-FFF2-40B4-BE49-F238E27FC236}">
                  <a16:creationId xmlns:a16="http://schemas.microsoft.com/office/drawing/2014/main" id="{A7FDE4D4-C09A-449C-A4AE-2BC94D0BA3E9}"/>
                </a:ext>
              </a:extLst>
            </p:cNvPr>
            <p:cNvSpPr/>
            <p:nvPr/>
          </p:nvSpPr>
          <p:spPr>
            <a:xfrm>
              <a:off x="6057114" y="3541265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6F7D4A-1AAF-48A5-B4FC-498FEFE38E9F}"/>
              </a:ext>
            </a:extLst>
          </p:cNvPr>
          <p:cNvSpPr txBox="1"/>
          <p:nvPr/>
        </p:nvSpPr>
        <p:spPr>
          <a:xfrm>
            <a:off x="2248197" y="4618207"/>
            <a:ext cx="4580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8] </a:t>
            </a:r>
            <a:r>
              <a:rPr lang="en-US" altLang="ko-KR" sz="1200" dirty="0"/>
              <a:t>Difference between proposed NMS and Classic NMS 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036059" y="2772420"/>
            <a:ext cx="1795037" cy="1795037"/>
            <a:chOff x="7036059" y="2772420"/>
            <a:chExt cx="1795037" cy="1795037"/>
          </a:xfrm>
        </p:grpSpPr>
        <p:pic>
          <p:nvPicPr>
            <p:cNvPr id="23" name="Picture 53">
              <a:extLst>
                <a:ext uri="{FF2B5EF4-FFF2-40B4-BE49-F238E27FC236}">
                  <a16:creationId xmlns:a16="http://schemas.microsoft.com/office/drawing/2014/main" id="{43EA15E5-BFC6-40E8-8FDF-782E6060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36059" y="2772420"/>
              <a:ext cx="1795037" cy="1795037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7115259" y="2916725"/>
                  <a:ext cx="363941" cy="393847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259" y="2916725"/>
                  <a:ext cx="363941" cy="393847"/>
                </a:xfrm>
                <a:prstGeom prst="rect">
                  <a:avLst/>
                </a:prstGeom>
                <a:blipFill>
                  <a:blip r:embed="rId5"/>
                  <a:stretch>
                    <a:fillRect l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/>
                <p:cNvSpPr/>
                <p:nvPr/>
              </p:nvSpPr>
              <p:spPr>
                <a:xfrm>
                  <a:off x="7603958" y="3473186"/>
                  <a:ext cx="666893" cy="38257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958" y="3473186"/>
                  <a:ext cx="666893" cy="3825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8355744" y="4008518"/>
                  <a:ext cx="319376" cy="319101"/>
                </a:xfrm>
                <a:prstGeom prst="rect">
                  <a:avLst/>
                </a:prstGeom>
                <a:solidFill>
                  <a:srgbClr val="DAE8F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744" y="4008518"/>
                  <a:ext cx="319376" cy="319101"/>
                </a:xfrm>
                <a:prstGeom prst="rect">
                  <a:avLst/>
                </a:prstGeom>
                <a:blipFill>
                  <a:blip r:embed="rId7"/>
                  <a:stretch>
                    <a:fillRect l="-15385" b="-1153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40DD10-EB2A-495B-B043-216A205567D8}"/>
              </a:ext>
            </a:extLst>
          </p:cNvPr>
          <p:cNvGrpSpPr/>
          <p:nvPr/>
        </p:nvGrpSpPr>
        <p:grpSpPr>
          <a:xfrm>
            <a:off x="580341" y="672885"/>
            <a:ext cx="2871016" cy="1326294"/>
            <a:chOff x="2713147" y="229258"/>
            <a:chExt cx="2534509" cy="1124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7930532-57DB-42F6-B152-7CD58334EFCF}"/>
                    </a:ext>
                  </a:extLst>
                </p:cNvPr>
                <p:cNvSpPr/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7930532-57DB-42F6-B152-7CD58334E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CD3139A-72A7-4BC6-A500-63DA3D41973B}"/>
                    </a:ext>
                  </a:extLst>
                </p:cNvPr>
                <p:cNvSpPr/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CD3139A-72A7-4BC6-A500-63DA3D41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FC0EFC3-E934-4144-A12E-DC410EB16899}"/>
                    </a:ext>
                  </a:extLst>
                </p:cNvPr>
                <p:cNvSpPr/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05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FC0EFC3-E934-4144-A12E-DC410EB16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CC6582-26EB-4BA6-857B-07E1AC29630D}"/>
              </a:ext>
            </a:extLst>
          </p:cNvPr>
          <p:cNvGrpSpPr/>
          <p:nvPr/>
        </p:nvGrpSpPr>
        <p:grpSpPr>
          <a:xfrm>
            <a:off x="264107" y="2858617"/>
            <a:ext cx="3502979" cy="1326295"/>
            <a:chOff x="5124799" y="2901785"/>
            <a:chExt cx="3502979" cy="132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6AB8FCD8-8175-4A47-861A-9AFE77B5CE8B}"/>
                    </a:ext>
                  </a:extLst>
                </p:cNvPr>
                <p:cNvSpPr/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6AB8FCD8-8175-4A47-861A-9AFE77B5C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CD59964-366D-41B6-9A12-0B820322C103}"/>
                    </a:ext>
                  </a:extLst>
                </p:cNvPr>
                <p:cNvSpPr/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CD59964-366D-41B6-9A12-0B820322C1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057A2911-EA79-422A-BC4A-B7CE5C6DE5B7}"/>
                    </a:ext>
                  </a:extLst>
                </p:cNvPr>
                <p:cNvSpPr/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057A2911-EA79-422A-BC4A-B7CE5C6DE5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DDE1F9-FC4A-4D8E-BD20-CE7C13110C74}"/>
                  </a:ext>
                </a:extLst>
              </p:cNvPr>
              <p:cNvSpPr txBox="1"/>
              <p:nvPr/>
            </p:nvSpPr>
            <p:spPr>
              <a:xfrm>
                <a:off x="4275371" y="3305330"/>
                <a:ext cx="2268767" cy="681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DDE1F9-FC4A-4D8E-BD20-CE7C1311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371" y="3305330"/>
                <a:ext cx="2268767" cy="6813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FAC03F-6628-494D-8ACE-BEAEEFCA0750}"/>
                  </a:ext>
                </a:extLst>
              </p:cNvPr>
              <p:cNvSpPr txBox="1"/>
              <p:nvPr/>
            </p:nvSpPr>
            <p:spPr>
              <a:xfrm>
                <a:off x="4267188" y="1248347"/>
                <a:ext cx="1468423" cy="459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FAC03F-6628-494D-8ACE-BEAEEFCA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8" y="1248347"/>
                <a:ext cx="1468423" cy="459678"/>
              </a:xfrm>
              <a:prstGeom prst="rect">
                <a:avLst/>
              </a:prstGeom>
              <a:blipFill>
                <a:blip r:embed="rId15"/>
                <a:stretch>
                  <a:fillRect t="-1333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4CEE90-1918-4760-989E-A72589D6EFA8}"/>
              </a:ext>
            </a:extLst>
          </p:cNvPr>
          <p:cNvGrpSpPr/>
          <p:nvPr/>
        </p:nvGrpSpPr>
        <p:grpSpPr>
          <a:xfrm>
            <a:off x="6917281" y="519886"/>
            <a:ext cx="1805414" cy="1805414"/>
            <a:chOff x="296422" y="1783976"/>
            <a:chExt cx="1805414" cy="1805414"/>
          </a:xfrm>
        </p:grpSpPr>
        <p:pic>
          <p:nvPicPr>
            <p:cNvPr id="58" name="Picture 55">
              <a:extLst>
                <a:ext uri="{FF2B5EF4-FFF2-40B4-BE49-F238E27FC236}">
                  <a16:creationId xmlns:a16="http://schemas.microsoft.com/office/drawing/2014/main" id="{CD7C6761-159B-4E8B-A3B0-C72B58D98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96422" y="1783976"/>
              <a:ext cx="1805414" cy="1805414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80B428A-D946-48A4-BE01-8C6D59D5E8E3}"/>
                    </a:ext>
                  </a:extLst>
                </p:cNvPr>
                <p:cNvSpPr txBox="1"/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solidFill>
                  <a:srgbClr val="F8CECC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80B428A-D946-48A4-BE01-8C6D59D5E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346CD4E-E331-4919-B307-9DDE87932688}"/>
                    </a:ext>
                  </a:extLst>
                </p:cNvPr>
                <p:cNvSpPr txBox="1"/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solidFill>
                  <a:srgbClr val="DAE8FC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346CD4E-E331-4919-B307-9DDE87932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543E9D6-6811-4DD9-8E5A-E3EA4664A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b="4633"/>
            <a:stretch/>
          </p:blipFill>
          <p:spPr>
            <a:xfrm>
              <a:off x="1411054" y="2971631"/>
              <a:ext cx="356930" cy="149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8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2" y="56359"/>
            <a:ext cx="21540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3. Proposed Method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F7D4A-1AAF-48A5-B4FC-498FEFE38E9F}"/>
              </a:ext>
            </a:extLst>
          </p:cNvPr>
          <p:cNvSpPr txBox="1"/>
          <p:nvPr/>
        </p:nvSpPr>
        <p:spPr>
          <a:xfrm>
            <a:off x="2248197" y="4618207"/>
            <a:ext cx="47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9] </a:t>
            </a:r>
            <a:r>
              <a:rPr lang="en-US" altLang="ko-KR" sz="1200" dirty="0"/>
              <a:t>Example results of the proposed NMS and Classic NMS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982589-E823-43D5-A8C3-D059111B9DFA}"/>
                  </a:ext>
                </a:extLst>
              </p:cNvPr>
              <p:cNvSpPr txBox="1"/>
              <p:nvPr/>
            </p:nvSpPr>
            <p:spPr>
              <a:xfrm>
                <a:off x="4808598" y="1545808"/>
                <a:ext cx="2882199" cy="674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𝐶𝑙𝑎𝑠𝑠𝑖𝑐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𝑁𝑀𝑆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5929</m:t>
                        </m:r>
                      </m:num>
                      <m:den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10000+8100−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5929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j-lt"/>
                  </a:rPr>
                  <a:t>= </a:t>
                </a:r>
                <a:r>
                  <a:rPr lang="en-US" altLang="ko-KR" dirty="0"/>
                  <a:t>0.48714</a:t>
                </a:r>
                <a:endParaRPr lang="ko-KR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982589-E823-43D5-A8C3-D059111B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8" y="1545808"/>
                <a:ext cx="2882199" cy="674480"/>
              </a:xfrm>
              <a:prstGeom prst="rect">
                <a:avLst/>
              </a:prstGeom>
              <a:blipFill>
                <a:blip r:embed="rId4"/>
                <a:stretch>
                  <a:fillRect l="-4651" t="-8182" r="-2537" b="-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2862E8-F85F-4DDC-8986-A85F79F0BAAA}"/>
                  </a:ext>
                </a:extLst>
              </p:cNvPr>
              <p:cNvSpPr txBox="1"/>
              <p:nvPr/>
            </p:nvSpPr>
            <p:spPr>
              <a:xfrm>
                <a:off x="4808598" y="3031096"/>
                <a:ext cx="3567067" cy="765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𝑆𝑢𝑔𝑔𝑒𝑠𝑡𝑒𝑑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𝑁𝑀𝑆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deg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5929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deg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ra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deg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8100</m:t>
                            </m:r>
                          </m:e>
                        </m:ra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deg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5929</m:t>
                            </m:r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j-lt"/>
                  </a:rPr>
                  <a:t>= </a:t>
                </a:r>
                <a:r>
                  <a:rPr lang="en-US" altLang="ko-KR" dirty="0"/>
                  <a:t>0.5164</a:t>
                </a:r>
                <a:endParaRPr lang="ko-KR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2862E8-F85F-4DDC-8986-A85F79F0B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8" y="3031096"/>
                <a:ext cx="3567067" cy="765659"/>
              </a:xfrm>
              <a:prstGeom prst="rect">
                <a:avLst/>
              </a:prstGeom>
              <a:blipFill>
                <a:blip r:embed="rId5"/>
                <a:stretch>
                  <a:fillRect l="-3761" t="-7143" r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1433537" y="966078"/>
            <a:ext cx="1980001" cy="1995175"/>
            <a:chOff x="709937" y="1036893"/>
            <a:chExt cx="1980001" cy="1995175"/>
          </a:xfrm>
        </p:grpSpPr>
        <p:sp>
          <p:nvSpPr>
            <p:cNvPr id="57" name="직사각형 56"/>
            <p:cNvSpPr/>
            <p:nvPr/>
          </p:nvSpPr>
          <p:spPr>
            <a:xfrm>
              <a:off x="709937" y="1036893"/>
              <a:ext cx="1800001" cy="1800000"/>
            </a:xfrm>
            <a:prstGeom prst="rect">
              <a:avLst/>
            </a:prstGeom>
            <a:solidFill>
              <a:srgbClr val="F8CECC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69938" y="1417092"/>
              <a:ext cx="1620000" cy="1614976"/>
            </a:xfrm>
            <a:prstGeom prst="rect">
              <a:avLst/>
            </a:prstGeom>
            <a:solidFill>
              <a:srgbClr val="DAE8F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69937" y="1417092"/>
              <a:ext cx="1440000" cy="1416823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rgbClr val="D7C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025711" y="3429730"/>
            <a:ext cx="2795654" cy="721816"/>
            <a:chOff x="2710795" y="605306"/>
            <a:chExt cx="2467981" cy="612107"/>
          </a:xfrm>
        </p:grpSpPr>
        <p:sp>
          <p:nvSpPr>
            <p:cNvPr id="61" name="직사각형 60"/>
            <p:cNvSpPr/>
            <p:nvPr/>
          </p:nvSpPr>
          <p:spPr>
            <a:xfrm>
              <a:off x="2710795" y="605306"/>
              <a:ext cx="635610" cy="610567"/>
            </a:xfrm>
            <a:prstGeom prst="rect">
              <a:avLst/>
            </a:prstGeom>
            <a:solidFill>
              <a:srgbClr val="F8CECC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100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6980" y="606846"/>
              <a:ext cx="635610" cy="610567"/>
            </a:xfrm>
            <a:prstGeom prst="rect">
              <a:avLst/>
            </a:prstGeom>
            <a:solidFill>
              <a:srgbClr val="DAE8F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543166" y="605306"/>
              <a:ext cx="635610" cy="610567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rgbClr val="D7C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30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4D494B97-4149-4C85-9991-1574E48F9547}"/>
              </a:ext>
            </a:extLst>
          </p:cNvPr>
          <p:cNvSpPr txBox="1"/>
          <p:nvPr/>
        </p:nvSpPr>
        <p:spPr>
          <a:xfrm>
            <a:off x="2036111" y="2287072"/>
            <a:ext cx="4797826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4</a:t>
            </a:r>
            <a:r>
              <a:rPr lang="en-US" altLang="ko-KR" sz="2500" b="1">
                <a:solidFill>
                  <a:schemeClr val="lt1"/>
                </a:solidFill>
              </a:rPr>
              <a:t>. Experiments and </a:t>
            </a:r>
            <a:r>
              <a:rPr lang="en-US" altLang="ko-KR" sz="2500" b="1" dirty="0">
                <a:solidFill>
                  <a:schemeClr val="lt1"/>
                </a:solidFill>
              </a:rPr>
              <a:t>Results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3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149187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4.1.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846325" y="3158607"/>
            <a:ext cx="362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10] </a:t>
            </a:r>
            <a:r>
              <a:rPr lang="en-US" altLang="ko-KR" sz="1200" dirty="0"/>
              <a:t>Example Images of NEU-DET Dataset</a:t>
            </a:r>
            <a:endParaRPr lang="ko-KR" altLang="en-US" sz="1200" dirty="0"/>
          </a:p>
        </p:txBody>
      </p:sp>
      <p:sp>
        <p:nvSpPr>
          <p:cNvPr id="20" name="Google Shape;85;p16">
            <a:extLst>
              <a:ext uri="{FF2B5EF4-FFF2-40B4-BE49-F238E27FC236}">
                <a16:creationId xmlns:a16="http://schemas.microsoft.com/office/drawing/2014/main" id="{F521FE65-FA0A-432E-ADA7-DF6335F85272}"/>
              </a:ext>
            </a:extLst>
          </p:cNvPr>
          <p:cNvSpPr txBox="1"/>
          <p:nvPr/>
        </p:nvSpPr>
        <p:spPr>
          <a:xfrm>
            <a:off x="540474" y="3460013"/>
            <a:ext cx="806305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A surface defect database named the Northeastern University (NEU) surface defect database </a:t>
            </a:r>
            <a:r>
              <a:rPr lang="en-US" altLang="ko-KR" sz="1200" b="1">
                <a:solidFill>
                  <a:srgbClr val="FF0000"/>
                </a:solidFill>
              </a:rPr>
              <a:t>was constructed in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Each class consists of </a:t>
            </a:r>
            <a:r>
              <a:rPr lang="en-US" altLang="ko-KR" sz="1200" b="1">
                <a:solidFill>
                  <a:srgbClr val="FF0000"/>
                </a:solidFill>
              </a:rPr>
              <a:t>300 images </a:t>
            </a:r>
            <a:r>
              <a:rPr lang="en-US" altLang="ko-KR" sz="1200"/>
              <a:t>of </a:t>
            </a:r>
            <a:r>
              <a:rPr lang="en-US" altLang="ko-KR" sz="1200" b="1">
                <a:solidFill>
                  <a:srgbClr val="FF0000"/>
                </a:solidFill>
              </a:rPr>
              <a:t>200x200 size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A total of </a:t>
            </a:r>
            <a:r>
              <a:rPr lang="en-US" altLang="ko-KR" sz="1200" b="1">
                <a:solidFill>
                  <a:srgbClr val="FF0000"/>
                </a:solidFill>
              </a:rPr>
              <a:t>1,440 images</a:t>
            </a:r>
            <a:r>
              <a:rPr lang="en-US" altLang="ko-KR" sz="1200"/>
              <a:t>, 240 per class, were used </a:t>
            </a:r>
            <a:r>
              <a:rPr lang="en-US" altLang="ko-KR" sz="1200" b="1">
                <a:solidFill>
                  <a:srgbClr val="FF0000"/>
                </a:solidFill>
              </a:rPr>
              <a:t>in training</a:t>
            </a:r>
            <a:r>
              <a:rPr lang="en-US" altLang="ko-KR" sz="1200"/>
              <a:t>, and a total of </a:t>
            </a:r>
            <a:r>
              <a:rPr lang="en-US" altLang="ko-KR" sz="1200" b="1">
                <a:solidFill>
                  <a:srgbClr val="FF0000"/>
                </a:solidFill>
              </a:rPr>
              <a:t>360 images</a:t>
            </a:r>
            <a:r>
              <a:rPr lang="en-US" altLang="ko-KR" sz="1200"/>
              <a:t>, 60 per class, were used </a:t>
            </a:r>
            <a:r>
              <a:rPr lang="en-US" altLang="ko-KR" sz="1200" b="1">
                <a:solidFill>
                  <a:srgbClr val="FF0000"/>
                </a:solidFill>
              </a:rPr>
              <a:t>in the evaluation</a:t>
            </a:r>
            <a:r>
              <a:rPr lang="en-US" altLang="ko-KR" sz="1200"/>
              <a:t>.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18D6C80-D11D-4DCC-98FF-A7FD486C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10347"/>
              </p:ext>
            </p:extLst>
          </p:nvPr>
        </p:nvGraphicFramePr>
        <p:xfrm>
          <a:off x="1141084" y="554088"/>
          <a:ext cx="6861831" cy="25862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87277">
                  <a:extLst>
                    <a:ext uri="{9D8B030D-6E8A-4147-A177-3AD203B41FA5}">
                      <a16:colId xmlns:a16="http://schemas.microsoft.com/office/drawing/2014/main" val="444806136"/>
                    </a:ext>
                  </a:extLst>
                </a:gridCol>
                <a:gridCol w="2287277">
                  <a:extLst>
                    <a:ext uri="{9D8B030D-6E8A-4147-A177-3AD203B41FA5}">
                      <a16:colId xmlns:a16="http://schemas.microsoft.com/office/drawing/2014/main" val="131031371"/>
                    </a:ext>
                  </a:extLst>
                </a:gridCol>
                <a:gridCol w="2287277">
                  <a:extLst>
                    <a:ext uri="{9D8B030D-6E8A-4147-A177-3AD203B41FA5}">
                      <a16:colId xmlns:a16="http://schemas.microsoft.com/office/drawing/2014/main" val="4272842963"/>
                    </a:ext>
                  </a:extLst>
                </a:gridCol>
              </a:tblGrid>
              <a:tr h="10188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17187"/>
                  </a:ext>
                </a:extLst>
              </a:tr>
              <a:tr h="262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Crazing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Inclusion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Patches</a:t>
                      </a: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35199"/>
                  </a:ext>
                </a:extLst>
              </a:tr>
              <a:tr h="1018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1502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Pitted_Surface</a:t>
                      </a:r>
                      <a:endParaRPr lang="ko-KR" altLang="en-US" sz="12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Rolled-</a:t>
                      </a:r>
                      <a:r>
                        <a:rPr lang="en-US" altLang="ko-KR" sz="1200" dirty="0" err="1"/>
                        <a:t>in_Scale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Scratches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611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453D0B-E21C-44EF-8542-B625573D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13" y="567821"/>
            <a:ext cx="990000" cy="99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D69C23-FBBF-4BA1-9F77-2A15AEE7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268" y="567821"/>
            <a:ext cx="990000" cy="99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EAEBE1-4FC0-4577-A100-853395425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323" y="567821"/>
            <a:ext cx="990000" cy="99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523207E-B156-4F2A-826D-69AFE8099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213" y="1870017"/>
            <a:ext cx="990000" cy="99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F1FA0A-A3FE-4AB7-AAF8-98AA0506C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252" y="1869752"/>
            <a:ext cx="990265" cy="990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18EBA13-F95B-4FBC-AB89-CF0F568E0E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189" y="1875461"/>
            <a:ext cx="990000" cy="99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EDA206-2091-4C3D-9811-C6ABD58F1C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5804" y="1870017"/>
            <a:ext cx="990000" cy="99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F1FF2A-24BF-49ED-9625-DC83E4CF26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6484" y="1870017"/>
            <a:ext cx="990000" cy="99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54FFB0B-7874-4F6D-A23E-B116FC585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7308" y="1870017"/>
            <a:ext cx="990000" cy="99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8F2AB3-74CA-4A38-9676-4A0149AFF9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5804" y="567821"/>
            <a:ext cx="990000" cy="99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7F6E7C8-A5E7-423D-B938-B66972F03D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0397" y="568229"/>
            <a:ext cx="990000" cy="99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29742B3-FF64-4FCF-9ED6-6389448B7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7694" y="567821"/>
            <a:ext cx="990000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0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41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4.2. Model and Hyperparameter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365237"/>
                  </p:ext>
                </p:extLst>
              </p:nvPr>
            </p:nvGraphicFramePr>
            <p:xfrm>
              <a:off x="534276" y="563069"/>
              <a:ext cx="3912180" cy="3012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95609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956090">
                      <a:extLst>
                        <a:ext uri="{9D8B030D-6E8A-4147-A177-3AD203B41FA5}">
                          <a16:colId xmlns:a16="http://schemas.microsoft.com/office/drawing/2014/main" val="1325181775"/>
                        </a:ext>
                      </a:extLst>
                    </a:gridCol>
                  </a:tblGrid>
                  <a:tr h="2995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Hyperparameter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200"/>
                            <a:t>Value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Batch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8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50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Start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i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521434"/>
                      </a:ext>
                    </a:extLst>
                  </a:tr>
                  <a:tr h="3538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End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55201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Warmup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265225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Total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120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169761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IoU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484584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Score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0.25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536251"/>
                      </a:ext>
                    </a:extLst>
                  </a:tr>
                  <a:tr h="4797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BoF(Bag of Freebies) &amp; BoS(Bag of Specials)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Cosine annealing scheduler[7], SPP[8], PAN[9], Mish activation[10]</a:t>
                          </a:r>
                          <a:endParaRPr lang="ko-KR" altLang="en-US" sz="11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501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365237"/>
                  </p:ext>
                </p:extLst>
              </p:nvPr>
            </p:nvGraphicFramePr>
            <p:xfrm>
              <a:off x="534276" y="563069"/>
              <a:ext cx="3912180" cy="3012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95609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956090">
                      <a:extLst>
                        <a:ext uri="{9D8B030D-6E8A-4147-A177-3AD203B41FA5}">
                          <a16:colId xmlns:a16="http://schemas.microsoft.com/office/drawing/2014/main" val="1325181775"/>
                        </a:ext>
                      </a:extLst>
                    </a:gridCol>
                  </a:tblGrid>
                  <a:tr h="2995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Hyperparameter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200"/>
                            <a:t>Value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Batch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8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50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Start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23" t="-170175" r="-935" b="-6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521434"/>
                      </a:ext>
                    </a:extLst>
                  </a:tr>
                  <a:tr h="3538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End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23" t="-265517" r="-93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55201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Warmup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265225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Total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120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169761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IoU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484584"/>
                      </a:ext>
                    </a:extLst>
                  </a:tr>
                  <a:tr h="2828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Score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0.25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536251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BoF(Bag of Freebies) &amp; BoS(Bag of Specials)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/>
                            <a:t>Cosine annealing </a:t>
                          </a:r>
                          <a:r>
                            <a:rPr lang="en-US" altLang="ko-KR" sz="1100" dirty="0" smtClean="0"/>
                            <a:t>scheduler[7], SPP[8], PAN[9], </a:t>
                          </a:r>
                          <a:r>
                            <a:rPr lang="en-US" altLang="ko-KR" sz="1100" dirty="0"/>
                            <a:t>Mish </a:t>
                          </a:r>
                          <a:r>
                            <a:rPr lang="en-US" altLang="ko-KR" sz="1100" dirty="0" smtClean="0"/>
                            <a:t>activation[10]</a:t>
                          </a:r>
                          <a:endParaRPr lang="ko-KR" altLang="en-US" sz="11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5015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832721" y="3581145"/>
            <a:ext cx="3310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[Table 2] </a:t>
            </a:r>
            <a:r>
              <a:rPr lang="en-US" altLang="ko-KR" sz="1200" dirty="0" err="1"/>
              <a:t>Hyperparameters</a:t>
            </a:r>
            <a:r>
              <a:rPr lang="en-US" altLang="ko-KR" sz="1200" dirty="0"/>
              <a:t> of YOLOv4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8F1C1D8A-C155-4A30-8DA6-D0121B2B2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461526"/>
                  </p:ext>
                </p:extLst>
              </p:nvPr>
            </p:nvGraphicFramePr>
            <p:xfrm>
              <a:off x="4834628" y="692003"/>
              <a:ext cx="3912180" cy="288342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95609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956090">
                      <a:extLst>
                        <a:ext uri="{9D8B030D-6E8A-4147-A177-3AD203B41FA5}">
                          <a16:colId xmlns:a16="http://schemas.microsoft.com/office/drawing/2014/main" val="1393762410"/>
                        </a:ext>
                      </a:extLst>
                    </a:gridCol>
                  </a:tblGrid>
                  <a:tr h="28979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Hyperparameter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Value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Model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d0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Batch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8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521434"/>
                      </a:ext>
                    </a:extLst>
                  </a:tr>
                  <a:tr h="3388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Start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i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55201"/>
                      </a:ext>
                    </a:extLst>
                  </a:tr>
                  <a:tr h="3388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Learning Rate Decay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100" b="0" i="0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265225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Warmup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169761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Total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120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484584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IoU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536251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Score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0.25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501540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Learning Rate Scheduler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Cosine annealing scheduler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564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8F1C1D8A-C155-4A30-8DA6-D0121B2B2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461526"/>
                  </p:ext>
                </p:extLst>
              </p:nvPr>
            </p:nvGraphicFramePr>
            <p:xfrm>
              <a:off x="4834628" y="692003"/>
              <a:ext cx="3912180" cy="288342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95609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956090">
                      <a:extLst>
                        <a:ext uri="{9D8B030D-6E8A-4147-A177-3AD203B41FA5}">
                          <a16:colId xmlns:a16="http://schemas.microsoft.com/office/drawing/2014/main" val="1393762410"/>
                        </a:ext>
                      </a:extLst>
                    </a:gridCol>
                  </a:tblGrid>
                  <a:tr h="28979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Hyperparameter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/>
                            <a:t>Value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Model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d0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Batch Size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8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521434"/>
                      </a:ext>
                    </a:extLst>
                  </a:tr>
                  <a:tr h="3388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Start Learning Rate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23" t="-252727" r="-935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55201"/>
                      </a:ext>
                    </a:extLst>
                  </a:tr>
                  <a:tr h="3388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Learning Rate Decay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23" t="-346429" r="-935" b="-4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265225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Warmup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169761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Total Epoch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120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484584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IoU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536251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NMS Score Threshold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0.25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501540"/>
                      </a:ext>
                    </a:extLst>
                  </a:tr>
                  <a:tr h="2736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Learning Rate Scheduler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Cosine annealing scheduler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5644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DB22AB-FADE-4BA0-B427-B5D8EAA3D6FF}"/>
              </a:ext>
            </a:extLst>
          </p:cNvPr>
          <p:cNvSpPr txBox="1"/>
          <p:nvPr/>
        </p:nvSpPr>
        <p:spPr>
          <a:xfrm>
            <a:off x="5128301" y="3575429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[Table 3]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Hyperparameters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model</a:t>
            </a:r>
          </a:p>
        </p:txBody>
      </p:sp>
      <p:sp>
        <p:nvSpPr>
          <p:cNvPr id="17" name="Google Shape;85;p16">
            <a:extLst>
              <a:ext uri="{FF2B5EF4-FFF2-40B4-BE49-F238E27FC236}">
                <a16:creationId xmlns:a16="http://schemas.microsoft.com/office/drawing/2014/main" id="{8406F74D-8A98-4856-8B88-9B5F565F0CBD}"/>
              </a:ext>
            </a:extLst>
          </p:cNvPr>
          <p:cNvSpPr txBox="1"/>
          <p:nvPr/>
        </p:nvSpPr>
        <p:spPr>
          <a:xfrm>
            <a:off x="1214190" y="3922776"/>
            <a:ext cx="611334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In this paper, </a:t>
            </a:r>
            <a:r>
              <a:rPr lang="en-US" altLang="ko-KR" sz="1200" b="1" dirty="0">
                <a:solidFill>
                  <a:srgbClr val="FF0000"/>
                </a:solidFill>
              </a:rPr>
              <a:t>YOLOv4</a:t>
            </a:r>
            <a:r>
              <a:rPr lang="en-US" altLang="ko-KR" sz="1200" dirty="0">
                <a:solidFill>
                  <a:schemeClr val="accent2"/>
                </a:solidFill>
              </a:rPr>
              <a:t>[5] </a:t>
            </a:r>
            <a:r>
              <a:rPr lang="en-US" altLang="ko-KR" sz="1200" dirty="0">
                <a:solidFill>
                  <a:schemeClr val="tx1"/>
                </a:solidFill>
              </a:rPr>
              <a:t>and </a:t>
            </a:r>
            <a:r>
              <a:rPr lang="en-US" altLang="ko-KR" sz="1200" b="1" dirty="0" err="1">
                <a:solidFill>
                  <a:srgbClr val="FF0000"/>
                </a:solidFill>
              </a:rPr>
              <a:t>EfficientDet</a:t>
            </a:r>
            <a:r>
              <a:rPr lang="en-US" altLang="ko-KR" sz="1200" dirty="0">
                <a:solidFill>
                  <a:schemeClr val="accent2"/>
                </a:solidFill>
              </a:rPr>
              <a:t>[6] </a:t>
            </a:r>
            <a:r>
              <a:rPr lang="en-US" altLang="ko-KR" sz="1200" dirty="0">
                <a:solidFill>
                  <a:schemeClr val="tx1"/>
                </a:solidFill>
              </a:rPr>
              <a:t>models are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FF0000"/>
                </a:solidFill>
              </a:rPr>
              <a:t>BoF</a:t>
            </a:r>
            <a:r>
              <a:rPr lang="en-US" altLang="ko-KR" sz="1200" dirty="0"/>
              <a:t> and </a:t>
            </a:r>
            <a:r>
              <a:rPr lang="en-US" altLang="ko-KR" sz="1200" b="1" dirty="0" err="1">
                <a:solidFill>
                  <a:srgbClr val="FF0000"/>
                </a:solidFill>
              </a:rPr>
              <a:t>BoS</a:t>
            </a:r>
            <a:r>
              <a:rPr lang="en-US" altLang="ko-KR" sz="1200" dirty="0"/>
              <a:t> are used to improve the learning performance of YOLOv4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size of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model is determined to be </a:t>
            </a:r>
            <a:r>
              <a:rPr lang="en-US" altLang="ko-KR" sz="1200" b="1" dirty="0">
                <a:solidFill>
                  <a:srgbClr val="FF0000"/>
                </a:solidFill>
              </a:rPr>
              <a:t>d0</a:t>
            </a:r>
            <a:r>
              <a:rPr lang="en-US" altLang="ko-KR" sz="1200" dirty="0"/>
              <a:t> considering size of the dataset.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A984A-2C85-418D-B4F6-2AC182F903AA}"/>
              </a:ext>
            </a:extLst>
          </p:cNvPr>
          <p:cNvSpPr/>
          <p:nvPr/>
        </p:nvSpPr>
        <p:spPr>
          <a:xfrm>
            <a:off x="536383" y="2423419"/>
            <a:ext cx="3907928" cy="115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E6817F-80D0-4C37-A522-6AC6825579AA}"/>
              </a:ext>
            </a:extLst>
          </p:cNvPr>
          <p:cNvSpPr/>
          <p:nvPr/>
        </p:nvSpPr>
        <p:spPr>
          <a:xfrm>
            <a:off x="4841264" y="981706"/>
            <a:ext cx="3907928" cy="304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E7E8AD-06DE-4930-9241-A6F21BBB029B}"/>
              </a:ext>
            </a:extLst>
          </p:cNvPr>
          <p:cNvSpPr/>
          <p:nvPr/>
        </p:nvSpPr>
        <p:spPr>
          <a:xfrm>
            <a:off x="4839119" y="2757765"/>
            <a:ext cx="3907928" cy="534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0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55065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4.3.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663461"/>
                  </p:ext>
                </p:extLst>
              </p:nvPr>
            </p:nvGraphicFramePr>
            <p:xfrm>
              <a:off x="1072530" y="1132382"/>
              <a:ext cx="6937262" cy="71602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900650">
                      <a:extLst>
                        <a:ext uri="{9D8B030D-6E8A-4147-A177-3AD203B41FA5}">
                          <a16:colId xmlns:a16="http://schemas.microsoft.com/office/drawing/2014/main" val="444806136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110156027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Precision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Recall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F1-Score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/>
                            <a:t>Definition</a:t>
                          </a:r>
                          <a:endParaRPr lang="ko-KR" altLang="en-US" sz="1200" b="1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𝑃𝑟𝑒𝑐𝑖𝑠𝑖𝑜𝑛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𝑃𝑟𝑒𝑐𝑖𝑠𝑖𝑜𝑛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663461"/>
                  </p:ext>
                </p:extLst>
              </p:nvPr>
            </p:nvGraphicFramePr>
            <p:xfrm>
              <a:off x="1072530" y="1132382"/>
              <a:ext cx="6937262" cy="71602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900650">
                      <a:extLst>
                        <a:ext uri="{9D8B030D-6E8A-4147-A177-3AD203B41FA5}">
                          <a16:colId xmlns:a16="http://schemas.microsoft.com/office/drawing/2014/main" val="444806136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2012204">
                      <a:extLst>
                        <a:ext uri="{9D8B030D-6E8A-4147-A177-3AD203B41FA5}">
                          <a16:colId xmlns:a16="http://schemas.microsoft.com/office/drawing/2014/main" val="110156027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Precision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Recall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F1-Score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4417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/>
                            <a:t>Definition</a:t>
                          </a:r>
                          <a:endParaRPr lang="ko-KR" altLang="en-US" sz="1200" b="1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5152" t="-64384" r="-201212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44713" t="-64384" r="-100604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5455" t="-64384" r="-909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636213" y="1915388"/>
            <a:ext cx="3871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[Table 4] </a:t>
            </a:r>
            <a:r>
              <a:rPr lang="en-US" altLang="ko-KR" sz="1200" dirty="0"/>
              <a:t>Definition </a:t>
            </a:r>
            <a:r>
              <a:rPr lang="en-US" altLang="ko-KR" sz="1200"/>
              <a:t>of Precision, Recall, and F1-Score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4110CFEA-216C-437F-BF38-BC2686007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73499"/>
                  </p:ext>
                </p:extLst>
              </p:nvPr>
            </p:nvGraphicFramePr>
            <p:xfrm>
              <a:off x="1141085" y="2737574"/>
              <a:ext cx="6861832" cy="10972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38350">
                      <a:extLst>
                        <a:ext uri="{9D8B030D-6E8A-4147-A177-3AD203B41FA5}">
                          <a16:colId xmlns:a16="http://schemas.microsoft.com/office/drawing/2014/main" val="2360634590"/>
                        </a:ext>
                      </a:extLst>
                    </a:gridCol>
                    <a:gridCol w="2911741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2911741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Micro Avg.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Macro Avg.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1200" b="1"/>
                            <a:t>Features</a:t>
                          </a:r>
                          <a:endParaRPr lang="ko-KR" altLang="en-US" sz="1200" b="1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mtClean="0"/>
                                <m:t>and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oMath>
                          </a14:m>
                          <a:r>
                            <a:rPr lang="en-US" altLang="ko-KR" sz="1200"/>
                            <a:t> are calculated as Sum of </a:t>
                          </a:r>
                          <a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TP, FP,</a:t>
                          </a:r>
                          <a:r>
                            <a:rPr lang="en-US" altLang="ko-K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sz="1200"/>
                            <a:t>and </a:t>
                          </a:r>
                          <a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GT</a:t>
                          </a:r>
                          <a:r>
                            <a:rPr lang="en-US" altLang="ko-KR" sz="1200"/>
                            <a:t> values across all classes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oMath>
                          </a14:m>
                          <a:r>
                            <a:rPr lang="en-US" altLang="ko-KR" sz="1200"/>
                            <a:t> : The average value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oMath>
                          </a14:m>
                          <a:r>
                            <a:rPr lang="en-US" altLang="ko-KR" sz="1200"/>
                            <a:t> by class</a:t>
                          </a:r>
                          <a:endParaRPr lang="en-US" altLang="ko-K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171450" marR="0" lvl="0" indent="-17145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oMath>
                          </a14:m>
                          <a:r>
                            <a:rPr lang="en-US" altLang="ko-KR" sz="1200"/>
                            <a:t> : The average value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oMath>
                          </a14:m>
                          <a:r>
                            <a:rPr lang="en-US" altLang="ko-KR" sz="1200"/>
                            <a:t> by class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4110CFEA-216C-437F-BF38-BC2686007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73499"/>
                  </p:ext>
                </p:extLst>
              </p:nvPr>
            </p:nvGraphicFramePr>
            <p:xfrm>
              <a:off x="1141085" y="2737574"/>
              <a:ext cx="6861832" cy="10972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38350">
                      <a:extLst>
                        <a:ext uri="{9D8B030D-6E8A-4147-A177-3AD203B41FA5}">
                          <a16:colId xmlns:a16="http://schemas.microsoft.com/office/drawing/2014/main" val="2360634590"/>
                        </a:ext>
                      </a:extLst>
                    </a:gridCol>
                    <a:gridCol w="2911741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2911741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Micro Avg.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Macro Avg.</a:t>
                          </a:r>
                          <a:endParaRPr lang="ko-KR" altLang="en-US" sz="12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1200" b="1"/>
                            <a:t>Features</a:t>
                          </a:r>
                          <a:endParaRPr lang="ko-KR" altLang="en-US" sz="1200" b="1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35983" t="-33824" r="-10062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35983" t="-33824" r="-628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42B21C2-6404-45FA-9C2B-8AB8E5B649D1}"/>
              </a:ext>
            </a:extLst>
          </p:cNvPr>
          <p:cNvSpPr txBox="1"/>
          <p:nvPr/>
        </p:nvSpPr>
        <p:spPr>
          <a:xfrm>
            <a:off x="2728386" y="3925926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[Table 5] </a:t>
            </a:r>
            <a:r>
              <a:rPr lang="en-US" altLang="ko-KR" sz="1200" dirty="0"/>
              <a:t>Definition </a:t>
            </a:r>
            <a:r>
              <a:rPr lang="en-US" altLang="ko-KR" sz="1200"/>
              <a:t>of Micore Avg., and Macro Avg.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7138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92879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/>
              <a:t>4.4. Quantitative Evaluation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153225"/>
                  </p:ext>
                </p:extLst>
              </p:nvPr>
            </p:nvGraphicFramePr>
            <p:xfrm>
              <a:off x="1056040" y="556100"/>
              <a:ext cx="7012330" cy="28041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Classic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153225"/>
                  </p:ext>
                </p:extLst>
              </p:nvPr>
            </p:nvGraphicFramePr>
            <p:xfrm>
              <a:off x="1056040" y="556100"/>
              <a:ext cx="7012330" cy="28041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Classic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3937" t="-1429" r="-101181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5336" t="-1429" r="-1581" b="-5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428333" y="3384877"/>
            <a:ext cx="428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[Table 6] </a:t>
            </a:r>
            <a:r>
              <a:rPr lang="en-US" altLang="ko-KR" sz="1200" dirty="0"/>
              <a:t>Results using YOLOv4 with Various NMS Methods</a:t>
            </a:r>
            <a:endParaRPr lang="en-US" altLang="ko-KR" dirty="0"/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CDAE68AD-021E-434C-B5A7-CA282F0AD829}"/>
              </a:ext>
            </a:extLst>
          </p:cNvPr>
          <p:cNvSpPr txBox="1"/>
          <p:nvPr/>
        </p:nvSpPr>
        <p:spPr>
          <a:xfrm>
            <a:off x="889036" y="3700501"/>
            <a:ext cx="764078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above table is the result of verifying NMS using the </a:t>
            </a:r>
            <a:r>
              <a:rPr lang="en-US" altLang="ko-KR" sz="1200" b="1" dirty="0">
                <a:solidFill>
                  <a:srgbClr val="FF0000"/>
                </a:solidFill>
              </a:rPr>
              <a:t>YOLOv4</a:t>
            </a:r>
            <a:r>
              <a:rPr lang="en-US" altLang="ko-KR" sz="1200" dirty="0">
                <a:solidFill>
                  <a:schemeClr val="tx1"/>
                </a:solidFill>
              </a:rPr>
              <a:t>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The Recall is degraded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in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both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Micro Avg. and Macro Avg.. </a:t>
            </a:r>
            <a:r>
              <a:rPr lang="en-US" altLang="ko-KR" sz="1200" b="1" dirty="0">
                <a:solidFill>
                  <a:srgbClr val="FF0000"/>
                </a:solidFill>
              </a:rPr>
              <a:t>The Precision is increased </a:t>
            </a:r>
            <a:r>
              <a:rPr lang="en-US" altLang="ko-KR" sz="1200" dirty="0">
                <a:solidFill>
                  <a:schemeClr val="tx1"/>
                </a:solidFill>
              </a:rPr>
              <a:t>in both Micro Avg. and Macro Avg..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trade-off between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Recall</a:t>
            </a:r>
            <a:r>
              <a:rPr lang="en-US" altLang="ko-KR" sz="1200" dirty="0">
                <a:solidFill>
                  <a:schemeClr val="tx1"/>
                </a:solidFill>
              </a:rPr>
              <a:t> and </a:t>
            </a:r>
            <a:r>
              <a:rPr lang="en-US" altLang="ko-KR" sz="1200" b="1" dirty="0">
                <a:solidFill>
                  <a:srgbClr val="FF0000"/>
                </a:solidFill>
              </a:rPr>
              <a:t>Precision</a:t>
            </a:r>
            <a:r>
              <a:rPr lang="en-US" altLang="ko-KR" sz="1200" dirty="0">
                <a:solidFill>
                  <a:schemeClr val="tx1"/>
                </a:solidFill>
              </a:rPr>
              <a:t> increases the </a:t>
            </a:r>
            <a:r>
              <a:rPr lang="en-US" altLang="ko-KR" sz="1200" b="1" dirty="0">
                <a:solidFill>
                  <a:srgbClr val="FF0000"/>
                </a:solidFill>
              </a:rPr>
              <a:t>F1-Score </a:t>
            </a:r>
            <a:r>
              <a:rPr lang="en-US" altLang="ko-KR" sz="1200" dirty="0">
                <a:solidFill>
                  <a:schemeClr val="tx1"/>
                </a:solidFill>
              </a:rPr>
              <a:t>in both Micro Avg. and Macro Avg..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E2715-D606-446A-A042-7245901635A5}"/>
              </a:ext>
            </a:extLst>
          </p:cNvPr>
          <p:cNvSpPr txBox="1"/>
          <p:nvPr/>
        </p:nvSpPr>
        <p:spPr>
          <a:xfrm>
            <a:off x="8081444" y="99001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0.028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0.042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BA53D-73AC-4356-8003-54A429AC7BFE}"/>
              </a:ext>
            </a:extLst>
          </p:cNvPr>
          <p:cNvSpPr txBox="1"/>
          <p:nvPr/>
        </p:nvSpPr>
        <p:spPr>
          <a:xfrm>
            <a:off x="8081444" y="138684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-0.006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0.017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3B79B-9C55-44D1-8DE5-E0C087A073B9}"/>
              </a:ext>
            </a:extLst>
          </p:cNvPr>
          <p:cNvSpPr txBox="1"/>
          <p:nvPr/>
        </p:nvSpPr>
        <p:spPr>
          <a:xfrm>
            <a:off x="8087960" y="178367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0.025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0.037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CDD34-D7F1-4290-A732-DA6D6A8C0C77}"/>
              </a:ext>
            </a:extLst>
          </p:cNvPr>
          <p:cNvSpPr txBox="1"/>
          <p:nvPr/>
        </p:nvSpPr>
        <p:spPr>
          <a:xfrm>
            <a:off x="8082120" y="21925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0.025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0.064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A4051-AE24-4125-AF8C-9146FDB23265}"/>
              </a:ext>
            </a:extLst>
          </p:cNvPr>
          <p:cNvSpPr txBox="1"/>
          <p:nvPr/>
        </p:nvSpPr>
        <p:spPr>
          <a:xfrm>
            <a:off x="8075245" y="257862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-0.006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0.017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50061-2E9B-456D-8813-C1EE04605DD7}"/>
              </a:ext>
            </a:extLst>
          </p:cNvPr>
          <p:cNvSpPr txBox="1"/>
          <p:nvPr/>
        </p:nvSpPr>
        <p:spPr>
          <a:xfrm>
            <a:off x="8075245" y="29769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0.020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0.060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6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92879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/>
              <a:t>4.4. Quantitative Evaluation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384258"/>
                  </p:ext>
                </p:extLst>
              </p:nvPr>
            </p:nvGraphicFramePr>
            <p:xfrm>
              <a:off x="1056040" y="556100"/>
              <a:ext cx="7012330" cy="28041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Classic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384258"/>
                  </p:ext>
                </p:extLst>
              </p:nvPr>
            </p:nvGraphicFramePr>
            <p:xfrm>
              <a:off x="1056040" y="556100"/>
              <a:ext cx="7012330" cy="28041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Classic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3937" t="-1429" r="-100787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5336" t="-1429" r="-1186" b="-5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304674" y="3384877"/>
            <a:ext cx="451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[Table 7] </a:t>
            </a:r>
            <a:r>
              <a:rPr lang="en-US" altLang="ko-KR" sz="1200" dirty="0"/>
              <a:t>Results using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with Various NMS Methods</a:t>
            </a:r>
            <a:endParaRPr lang="en-US" altLang="ko-KR" dirty="0"/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CDAE68AD-021E-434C-B5A7-CA282F0AD829}"/>
              </a:ext>
            </a:extLst>
          </p:cNvPr>
          <p:cNvSpPr txBox="1"/>
          <p:nvPr/>
        </p:nvSpPr>
        <p:spPr>
          <a:xfrm>
            <a:off x="889036" y="3700501"/>
            <a:ext cx="764078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above table is the result of verifying NMS using the </a:t>
            </a:r>
            <a:r>
              <a:rPr lang="en-US" altLang="ko-KR" sz="1200" b="1" dirty="0" err="1">
                <a:solidFill>
                  <a:srgbClr val="FF0000"/>
                </a:solidFill>
              </a:rPr>
              <a:t>EfficientDet</a:t>
            </a:r>
            <a:r>
              <a:rPr lang="en-US" altLang="ko-KR" sz="1200" dirty="0">
                <a:solidFill>
                  <a:schemeClr val="tx1"/>
                </a:solidFill>
              </a:rPr>
              <a:t>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The Recall is degraded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in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both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Micro Avg. and Macro Avg.. </a:t>
            </a:r>
            <a:r>
              <a:rPr lang="en-US" altLang="ko-KR" sz="1200" b="1" dirty="0">
                <a:solidFill>
                  <a:srgbClr val="FF0000"/>
                </a:solidFill>
              </a:rPr>
              <a:t>The Precision is increased </a:t>
            </a:r>
            <a:r>
              <a:rPr lang="en-US" altLang="ko-KR" sz="1200" dirty="0">
                <a:solidFill>
                  <a:schemeClr val="tx1"/>
                </a:solidFill>
              </a:rPr>
              <a:t>in both Micro Avg. and Macro Avg..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trade-off between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Recall</a:t>
            </a:r>
            <a:r>
              <a:rPr lang="en-US" altLang="ko-KR" sz="1200" dirty="0">
                <a:solidFill>
                  <a:schemeClr val="tx1"/>
                </a:solidFill>
              </a:rPr>
              <a:t> and </a:t>
            </a:r>
            <a:r>
              <a:rPr lang="en-US" altLang="ko-KR" sz="1200" b="1" dirty="0">
                <a:solidFill>
                  <a:srgbClr val="FF0000"/>
                </a:solidFill>
              </a:rPr>
              <a:t>Precision</a:t>
            </a:r>
            <a:r>
              <a:rPr lang="en-US" altLang="ko-KR" sz="1200" dirty="0">
                <a:solidFill>
                  <a:schemeClr val="tx1"/>
                </a:solidFill>
              </a:rPr>
              <a:t> increases the </a:t>
            </a:r>
            <a:r>
              <a:rPr lang="en-US" altLang="ko-KR" sz="1200" b="1" dirty="0">
                <a:solidFill>
                  <a:srgbClr val="FF0000"/>
                </a:solidFill>
              </a:rPr>
              <a:t>F1-Score </a:t>
            </a:r>
            <a:r>
              <a:rPr lang="en-US" altLang="ko-KR" sz="1200" dirty="0">
                <a:solidFill>
                  <a:schemeClr val="tx1"/>
                </a:solidFill>
              </a:rPr>
              <a:t>in both Micro Avg. and Macro Avg..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7C5EB-B80A-4016-A593-F4365DFF332A}"/>
              </a:ext>
            </a:extLst>
          </p:cNvPr>
          <p:cNvSpPr txBox="1"/>
          <p:nvPr/>
        </p:nvSpPr>
        <p:spPr>
          <a:xfrm>
            <a:off x="8081444" y="99001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0.015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0.066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54C68-AE42-42AB-BC77-A5565AAAE204}"/>
              </a:ext>
            </a:extLst>
          </p:cNvPr>
          <p:cNvSpPr txBox="1"/>
          <p:nvPr/>
        </p:nvSpPr>
        <p:spPr>
          <a:xfrm>
            <a:off x="8081444" y="138684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-0.003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-0.035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0637A-044D-428C-98E3-8546DE0BB3EB}"/>
              </a:ext>
            </a:extLst>
          </p:cNvPr>
          <p:cNvSpPr txBox="1"/>
          <p:nvPr/>
        </p:nvSpPr>
        <p:spPr>
          <a:xfrm>
            <a:off x="8087960" y="178367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0.009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0.039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2EEDD-7EBD-4C26-A4B9-2F06E719AE43}"/>
              </a:ext>
            </a:extLst>
          </p:cNvPr>
          <p:cNvSpPr txBox="1"/>
          <p:nvPr/>
        </p:nvSpPr>
        <p:spPr>
          <a:xfrm>
            <a:off x="8082120" y="21925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0.009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0.056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2679B-942A-45A8-9636-9E0E451CE74E}"/>
              </a:ext>
            </a:extLst>
          </p:cNvPr>
          <p:cNvSpPr txBox="1"/>
          <p:nvPr/>
        </p:nvSpPr>
        <p:spPr>
          <a:xfrm>
            <a:off x="8075245" y="257862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-0.002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chemeClr val="accent1">
                    <a:lumMod val="75000"/>
                  </a:schemeClr>
                </a:solidFill>
              </a:rPr>
              <a:t>-0.034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63E0B-AF92-4871-95B6-3A9FA29432E5}"/>
              </a:ext>
            </a:extLst>
          </p:cNvPr>
          <p:cNvSpPr txBox="1"/>
          <p:nvPr/>
        </p:nvSpPr>
        <p:spPr>
          <a:xfrm>
            <a:off x="8075245" y="29769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>
                <a:solidFill>
                  <a:srgbClr val="FF0000"/>
                </a:solidFill>
              </a:rPr>
              <a:t>0.005</a:t>
            </a:r>
            <a:r>
              <a:rPr lang="en-US" altLang="ko-KR" sz="90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900">
                <a:solidFill>
                  <a:srgbClr val="FF0000"/>
                </a:solidFill>
              </a:rPr>
              <a:t>0.030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587108" y="1078377"/>
            <a:ext cx="4490633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altLang="ko-KR" sz="1600" b="1"/>
              <a:t>Introduction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endParaRPr lang="en-US" altLang="ko-KR" sz="600" b="1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altLang="ko-KR" sz="1600" b="1"/>
              <a:t>Related Work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endParaRPr lang="en-US" altLang="ko-KR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altLang="ko-KR" sz="1600" b="1"/>
              <a:t>Proposed Method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endParaRPr lang="en-US" altLang="ko-KR" sz="600" b="1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altLang="ko-KR" sz="1600" b="1"/>
              <a:t>Experiments and Results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endParaRPr lang="en-US" altLang="ko-KR" sz="600" b="1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altLang="ko-KR" sz="1600" b="1"/>
              <a:t>Discussion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endParaRPr lang="en-US" altLang="ko-KR" sz="600" b="1"/>
          </a:p>
          <a:p>
            <a:pPr marL="457200" indent="-311150">
              <a:lnSpc>
                <a:spcPct val="150000"/>
              </a:lnSpc>
              <a:buSzPct val="100000"/>
              <a:buFont typeface="Arial"/>
              <a:buAutoNum type="arabicPeriod"/>
            </a:pPr>
            <a:r>
              <a:rPr lang="en-US" altLang="ko-KR" sz="1600" b="1"/>
              <a:t>Additional Methods</a:t>
            </a:r>
          </a:p>
          <a:p>
            <a:pPr marL="457200" indent="-311150">
              <a:lnSpc>
                <a:spcPct val="150000"/>
              </a:lnSpc>
              <a:buSzPct val="100000"/>
              <a:buFont typeface="Arial"/>
              <a:buAutoNum type="arabicPeriod"/>
            </a:pPr>
            <a:endParaRPr lang="en-US" altLang="ko-KR" sz="600" b="1"/>
          </a:p>
          <a:p>
            <a:pPr marL="457200" indent="-311150">
              <a:lnSpc>
                <a:spcPct val="150000"/>
              </a:lnSpc>
              <a:buSzPct val="100000"/>
              <a:buFont typeface="Arial"/>
              <a:buAutoNum type="arabicPeriod"/>
            </a:pPr>
            <a:r>
              <a:rPr lang="en-US" altLang="ko-KR" sz="1600" b="1"/>
              <a:t>Conclusion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751911" y="464168"/>
            <a:ext cx="191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400" b="1" i="0" u="none" strike="noStrike" cap="none">
                <a:solidFill>
                  <a:srgbClr val="000000"/>
                </a:solidFill>
              </a:rPr>
              <a:t>Contents</a:t>
            </a:r>
            <a:endParaRPr sz="2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6875" y="-6876"/>
            <a:ext cx="620400" cy="5158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C83441-E1F3-4A88-BB5B-B756F7492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7876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buSzPts val="2000"/>
            </a:pPr>
            <a:r>
              <a:rPr lang="en-US" altLang="ko-KR" sz="1600" b="1" dirty="0"/>
              <a:t>4.5. Qualitative</a:t>
            </a:r>
            <a:r>
              <a:rPr lang="en-US" altLang="ko-KR" sz="1600" dirty="0"/>
              <a:t> </a:t>
            </a:r>
            <a:r>
              <a:rPr lang="en-US" altLang="ko-KR" sz="1600" b="1" dirty="0"/>
              <a:t>Evaluation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344467" y="4690819"/>
            <a:ext cx="445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11] </a:t>
            </a:r>
            <a:r>
              <a:rPr lang="en-US" altLang="ko-KR" sz="1200" dirty="0"/>
              <a:t>Images using YOLOv4 with Various NMS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938827"/>
                  </p:ext>
                </p:extLst>
              </p:nvPr>
            </p:nvGraphicFramePr>
            <p:xfrm>
              <a:off x="682270" y="548436"/>
              <a:ext cx="7787964" cy="407396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59399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441611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938827"/>
                  </p:ext>
                </p:extLst>
              </p:nvPr>
            </p:nvGraphicFramePr>
            <p:xfrm>
              <a:off x="682270" y="548436"/>
              <a:ext cx="7787964" cy="407396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59399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441611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401" t="-1370" r="-101382" b="-8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7156" t="-1370" r="-917" b="-8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1FF6EDF3-6861-453A-AEE4-3A11EB798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171" y="1011440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C0A41C76-BBAF-423F-87D1-7078A5033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11541" y="1011440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8F58AA26-7743-4886-AB7B-A59B895AE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91864" y="1011440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AE1C3BDF-AFEB-409D-B325-93F3AE238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50991" y="1012942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F0AA77D0-5E2E-4457-BF6D-A56D1134E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43678" y="2232778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20">
            <a:extLst>
              <a:ext uri="{FF2B5EF4-FFF2-40B4-BE49-F238E27FC236}">
                <a16:creationId xmlns:a16="http://schemas.microsoft.com/office/drawing/2014/main" id="{1507630C-4912-4D10-B18D-57BC04538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08370" y="2231442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EB6E657-17B4-4D80-9363-A026371639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920056" y="2231442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8E1EB112-4B87-4682-911D-8CF3597D85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239171" y="2231442"/>
            <a:ext cx="1138809" cy="1138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1A1B44-565C-46AE-93A0-D5B305BB20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7671" y="3444034"/>
            <a:ext cx="1137600" cy="1137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B1C3188-F436-42BF-AB7E-8214970E04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7846" y="3444034"/>
            <a:ext cx="1137600" cy="1137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A74917A-A8C9-416C-BE93-9F833D5577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0380" y="3438855"/>
            <a:ext cx="1137600" cy="1137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C2995E-11DA-470A-B289-31A5DE4EDD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4887" y="3446417"/>
            <a:ext cx="1137600" cy="1137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46BBD51-4A58-4F69-91D8-CDA6699F66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6911" y="3446417"/>
            <a:ext cx="1137600" cy="1137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1F282B-FAA5-4AD6-8019-6A57C6E3B3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6911" y="2232778"/>
            <a:ext cx="1137600" cy="1137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B7746C8-56D5-4937-98DD-8EA1A30AE4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2598" y="1019139"/>
            <a:ext cx="1137600" cy="11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6441CD6B-BE79-4510-B651-5DDC82CA3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04614"/>
                  </p:ext>
                </p:extLst>
              </p:nvPr>
            </p:nvGraphicFramePr>
            <p:xfrm>
              <a:off x="682270" y="548436"/>
              <a:ext cx="7787964" cy="407396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59399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441611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6441CD6B-BE79-4510-B651-5DDC82CA3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04614"/>
                  </p:ext>
                </p:extLst>
              </p:nvPr>
            </p:nvGraphicFramePr>
            <p:xfrm>
              <a:off x="682270" y="548436"/>
              <a:ext cx="7787964" cy="407396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59399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325713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441611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DIoU NMS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401" t="-1370" r="-101382" b="-8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7156" t="-1370" r="-917" b="-8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210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7876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buSzPts val="2000"/>
            </a:pPr>
            <a:r>
              <a:rPr lang="en-US" altLang="ko-KR" sz="1600" b="1" dirty="0"/>
              <a:t>4.5. Qualitative</a:t>
            </a:r>
            <a:r>
              <a:rPr lang="en-US" altLang="ko-KR" sz="1600" dirty="0"/>
              <a:t> </a:t>
            </a:r>
            <a:r>
              <a:rPr lang="en-US" altLang="ko-KR" sz="1600" b="1" dirty="0"/>
              <a:t>Evaluation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246684" y="4699368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12] </a:t>
            </a:r>
            <a:r>
              <a:rPr lang="en-US" altLang="ko-KR" sz="1200" dirty="0"/>
              <a:t>Images using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with Various NMS Methods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B0A5D1E-BF03-48D8-BD7C-5C94D0DF3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747" y="1028115"/>
            <a:ext cx="1137600" cy="1137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9651EDE-ED1A-4322-B0C5-68F8A5C67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860" y="1020915"/>
            <a:ext cx="1137600" cy="1137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6121428-D514-4C0F-A881-B73FC517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933" y="1028777"/>
            <a:ext cx="1137600" cy="1137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86E713F-68E5-4156-A130-7E8A872EE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013" y="1020915"/>
            <a:ext cx="1137600" cy="1137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514618F-3EF4-416F-A4F4-DEFD42AB3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260" y="2234135"/>
            <a:ext cx="1137600" cy="1137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B3E853C-4010-4006-95AF-9560D1BE9B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4795" y="2235484"/>
            <a:ext cx="1137600" cy="1137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9CF0CBE-D21C-471A-BB32-9D537BB591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2747" y="2235484"/>
            <a:ext cx="1137600" cy="1137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0DB8CCA-5038-4EFA-A78B-E4E78AB109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789" y="2235484"/>
            <a:ext cx="1137600" cy="11376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1CB1C57-27C3-4872-ABF1-6908B9219E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260" y="3444376"/>
            <a:ext cx="1137600" cy="1137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E0BDF03-3DB2-416E-834F-9D6A515D1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2089" y="3442853"/>
            <a:ext cx="1137600" cy="11376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9F7D535-DF15-43BA-8CE7-00123ABFE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789" y="3445868"/>
            <a:ext cx="1137600" cy="11376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62F54C6-0EAE-4CD6-97E9-68354BBF62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1873" y="3442853"/>
            <a:ext cx="1137600" cy="11376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1CF756-9C30-4FF1-BF55-559AD631BA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6727" y="1028777"/>
            <a:ext cx="1137600" cy="1137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93C7825-5E8A-4EBC-BF1B-ACC644A7F0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6727" y="2235484"/>
            <a:ext cx="1137600" cy="11376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56E38AE-B1B3-4ED7-8B8A-21FBCD330E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6727" y="3444376"/>
            <a:ext cx="1137600" cy="11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4D494B97-4149-4C85-9991-1574E48F9547}"/>
              </a:ext>
            </a:extLst>
          </p:cNvPr>
          <p:cNvSpPr txBox="1"/>
          <p:nvPr/>
        </p:nvSpPr>
        <p:spPr>
          <a:xfrm>
            <a:off x="3103199" y="2287072"/>
            <a:ext cx="293465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5</a:t>
            </a:r>
            <a:r>
              <a:rPr lang="en-US" altLang="ko-KR" sz="2500" b="1">
                <a:solidFill>
                  <a:schemeClr val="lt1"/>
                </a:solidFill>
              </a:rPr>
              <a:t>. Discussion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16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15468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5. Discussion</a:t>
            </a:r>
          </a:p>
        </p:txBody>
      </p:sp>
      <p:sp>
        <p:nvSpPr>
          <p:cNvPr id="16" name="Google Shape;85;p16">
            <a:extLst>
              <a:ext uri="{FF2B5EF4-FFF2-40B4-BE49-F238E27FC236}">
                <a16:creationId xmlns:a16="http://schemas.microsoft.com/office/drawing/2014/main" id="{666E31D7-9431-491A-A7E0-C4B76EBF0318}"/>
              </a:ext>
            </a:extLst>
          </p:cNvPr>
          <p:cNvSpPr txBox="1"/>
          <p:nvPr/>
        </p:nvSpPr>
        <p:spPr>
          <a:xfrm>
            <a:off x="683758" y="4016915"/>
            <a:ext cx="806305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By adjusting the bounding box suppression </a:t>
            </a:r>
            <a:r>
              <a:rPr lang="en-US" altLang="ko-KR" sz="1200" dirty="0"/>
              <a:t>only by changing </a:t>
            </a:r>
            <a:r>
              <a:rPr lang="en-US" altLang="ko-KR" sz="1200" b="1" dirty="0">
                <a:solidFill>
                  <a:srgbClr val="FF0000"/>
                </a:solidFill>
              </a:rPr>
              <a:t>the </a:t>
            </a:r>
            <a:r>
              <a:rPr lang="en-US" altLang="ko-KR" sz="1200" b="1" dirty="0" err="1">
                <a:solidFill>
                  <a:srgbClr val="FF0000"/>
                </a:solidFill>
              </a:rPr>
              <a:t>IoU</a:t>
            </a:r>
            <a:r>
              <a:rPr lang="en-US" altLang="ko-KR" sz="1200" b="1" dirty="0">
                <a:solidFill>
                  <a:srgbClr val="FF0000"/>
                </a:solidFill>
              </a:rPr>
              <a:t> threshold </a:t>
            </a:r>
            <a:r>
              <a:rPr lang="en-US" altLang="ko-KR" sz="1200" dirty="0"/>
              <a:t>during the NMS process, Recall, Precision, and F1-Score can be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It can be seen that at </a:t>
            </a:r>
            <a:r>
              <a:rPr lang="en-US" altLang="ko-KR" sz="1200" b="1" dirty="0">
                <a:solidFill>
                  <a:srgbClr val="FF0000"/>
                </a:solidFill>
              </a:rPr>
              <a:t>any threshold</a:t>
            </a:r>
            <a:r>
              <a:rPr lang="en-US" altLang="ko-KR" sz="1200" dirty="0"/>
              <a:t>, </a:t>
            </a:r>
            <a:r>
              <a:rPr lang="en-US" altLang="ko-KR" sz="1200" b="1" dirty="0">
                <a:solidFill>
                  <a:srgbClr val="FF0000"/>
                </a:solidFill>
              </a:rPr>
              <a:t>Exponential NMS </a:t>
            </a:r>
            <a:r>
              <a:rPr lang="en-US" altLang="ko-KR" sz="1200" dirty="0"/>
              <a:t>achieves the </a:t>
            </a:r>
            <a:r>
              <a:rPr lang="en-US" altLang="ko-KR" sz="1200" b="1" dirty="0">
                <a:solidFill>
                  <a:srgbClr val="FF0000"/>
                </a:solidFill>
              </a:rPr>
              <a:t>highest Precision and F1-Score</a:t>
            </a:r>
            <a:r>
              <a:rPr lang="en-US" altLang="ko-KR" sz="1200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A68770-7803-434C-AA25-9F8F0D455378}"/>
              </a:ext>
            </a:extLst>
          </p:cNvPr>
          <p:cNvGrpSpPr/>
          <p:nvPr/>
        </p:nvGrpSpPr>
        <p:grpSpPr>
          <a:xfrm>
            <a:off x="520389" y="467947"/>
            <a:ext cx="3920982" cy="3466244"/>
            <a:chOff x="630048" y="215933"/>
            <a:chExt cx="3920982" cy="34662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17A94-E71A-46A0-9018-BCEBB1F7081B}"/>
                </a:ext>
              </a:extLst>
            </p:cNvPr>
            <p:cNvSpPr txBox="1"/>
            <p:nvPr/>
          </p:nvSpPr>
          <p:spPr>
            <a:xfrm>
              <a:off x="1182140" y="3405178"/>
              <a:ext cx="2816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[Figure 13] </a:t>
              </a:r>
              <a:r>
                <a:rPr lang="en-US" altLang="ko-KR" sz="1200" dirty="0"/>
                <a:t>Graphs by YOLOv4 model</a:t>
              </a:r>
              <a:endParaRPr lang="ko-KR" altLang="en-US" sz="1200" b="1" dirty="0"/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D6558A7D-901D-48ED-8CC7-B91583F78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rcRect l="8645" r="7563" b="6831"/>
            <a:stretch>
              <a:fillRect/>
            </a:stretch>
          </p:blipFill>
          <p:spPr>
            <a:xfrm>
              <a:off x="630048" y="215933"/>
              <a:ext cx="3920982" cy="318924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6D379E-1D8A-4B34-9742-EB474BD1CCB9}"/>
              </a:ext>
            </a:extLst>
          </p:cNvPr>
          <p:cNvGrpSpPr/>
          <p:nvPr/>
        </p:nvGrpSpPr>
        <p:grpSpPr>
          <a:xfrm>
            <a:off x="4794133" y="467929"/>
            <a:ext cx="3920982" cy="3466263"/>
            <a:chOff x="4920167" y="215915"/>
            <a:chExt cx="3920982" cy="3466263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6FA79817-7DEE-4013-825F-A22548648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rcRect l="8238" r="8306" b="7055"/>
            <a:stretch>
              <a:fillRect/>
            </a:stretch>
          </p:blipFill>
          <p:spPr>
            <a:xfrm>
              <a:off x="4920167" y="215915"/>
              <a:ext cx="3920982" cy="318926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707790-0C8F-40FC-957F-E42144B9A116}"/>
                </a:ext>
              </a:extLst>
            </p:cNvPr>
            <p:cNvSpPr txBox="1"/>
            <p:nvPr/>
          </p:nvSpPr>
          <p:spPr>
            <a:xfrm>
              <a:off x="5374476" y="3405179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[Figure 14] </a:t>
              </a:r>
              <a:r>
                <a:rPr lang="en-US" altLang="ko-KR" sz="1200" dirty="0"/>
                <a:t>Graphs by </a:t>
              </a:r>
              <a:r>
                <a:rPr lang="en-US" altLang="ko-KR" sz="1200" dirty="0" err="1"/>
                <a:t>EfficientDet</a:t>
              </a:r>
              <a:r>
                <a:rPr lang="en-US" altLang="ko-KR" sz="1200" dirty="0"/>
                <a:t> model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47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4D494B97-4149-4C85-9991-1574E48F9547}"/>
              </a:ext>
            </a:extLst>
          </p:cNvPr>
          <p:cNvSpPr txBox="1"/>
          <p:nvPr/>
        </p:nvSpPr>
        <p:spPr>
          <a:xfrm>
            <a:off x="2444818" y="2287072"/>
            <a:ext cx="392848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6</a:t>
            </a:r>
            <a:r>
              <a:rPr lang="en-US" altLang="ko-KR" sz="2500" b="1">
                <a:solidFill>
                  <a:schemeClr val="lt1"/>
                </a:solidFill>
              </a:rPr>
              <a:t>. Additional Methods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0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2" y="56359"/>
            <a:ext cx="25644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6.1. Additional Methods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80AE773-204A-49A2-B1DF-7E5EDED9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25779"/>
              </p:ext>
            </p:extLst>
          </p:nvPr>
        </p:nvGraphicFramePr>
        <p:xfrm>
          <a:off x="2338376" y="932436"/>
          <a:ext cx="4358057" cy="31767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0463">
                  <a:extLst>
                    <a:ext uri="{9D8B030D-6E8A-4147-A177-3AD203B41FA5}">
                      <a16:colId xmlns:a16="http://schemas.microsoft.com/office/drawing/2014/main" val="535232068"/>
                    </a:ext>
                  </a:extLst>
                </a:gridCol>
                <a:gridCol w="3437594">
                  <a:extLst>
                    <a:ext uri="{9D8B030D-6E8A-4147-A177-3AD203B41FA5}">
                      <a16:colId xmlns:a16="http://schemas.microsoft.com/office/drawing/2014/main" val="1838264751"/>
                    </a:ext>
                  </a:extLst>
                </a:gridCol>
              </a:tblGrid>
              <a:tr h="460555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Equation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70192"/>
                  </a:ext>
                </a:extLst>
              </a:tr>
              <a:tr h="108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/>
                        <a:t>Threshold Adjust Method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14359"/>
                  </a:ext>
                </a:extLst>
              </a:tr>
              <a:tr h="8170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/>
                        <a:t>Combination of Methods</a:t>
                      </a:r>
                      <a:endParaRPr lang="en-US" altLang="ko-KR" sz="900" b="1" dirty="0" err="1"/>
                    </a:p>
                  </a:txBody>
                  <a:tcPr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33337"/>
                  </a:ext>
                </a:extLst>
              </a:tr>
              <a:tr h="817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459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FF49DD2-D29E-49FB-B64C-950F7AE8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67" y="1538640"/>
            <a:ext cx="2637888" cy="786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C77344-2A0D-4503-BAC7-1E1C8A3E2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361" y="2598835"/>
            <a:ext cx="1706300" cy="616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C3DD49-5E3C-4E62-AB49-3BFB20C7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935" y="3366057"/>
            <a:ext cx="2983152" cy="7159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E7263-932D-4BC8-B3CE-4372E1646C78}"/>
              </a:ext>
            </a:extLst>
          </p:cNvPr>
          <p:cNvSpPr txBox="1"/>
          <p:nvPr/>
        </p:nvSpPr>
        <p:spPr>
          <a:xfrm>
            <a:off x="2996955" y="4188424"/>
            <a:ext cx="304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Table 8] </a:t>
            </a:r>
            <a:r>
              <a:rPr lang="en-US" altLang="ko-KR" sz="1200"/>
              <a:t>Equation of Additional Methods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736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92879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/>
              <a:t>6.2. Quantitative Evaluation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11290"/>
                  </p:ext>
                </p:extLst>
              </p:nvPr>
            </p:nvGraphicFramePr>
            <p:xfrm>
              <a:off x="1062915" y="872358"/>
              <a:ext cx="7012330" cy="2971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1000"/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Soft NMS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100"/>
                            <a:t>) + 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DIoU NMS +Exponential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0.4351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0.3742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0.3757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0.7423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0.7529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0.7775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0.5486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0.5066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0.4822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0.3818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0.4137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0.7393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0.7541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0.5837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0.5070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0.5403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11290"/>
                  </p:ext>
                </p:extLst>
              </p:nvPr>
            </p:nvGraphicFramePr>
            <p:xfrm>
              <a:off x="1062915" y="872358"/>
              <a:ext cx="7012330" cy="2971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1000"/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54331" t="-1020" r="-300787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3937" t="-1020" r="-101181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5336" t="-1020" r="-1581" b="-4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0.4351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0.3742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0.3757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0.7423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0.7529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0.7775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0.5486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0.5066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0.4822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0.3818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0.4137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0.7393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0.7541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0.7786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0.5837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0.5070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0.5403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480966" y="3922191"/>
            <a:ext cx="428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Table 9] </a:t>
            </a:r>
            <a:r>
              <a:rPr lang="en-US" altLang="ko-KR" sz="1200" dirty="0"/>
              <a:t>Results using YOLOv4 with Various NMS Methods</a:t>
            </a:r>
            <a:endParaRPr lang="en-US" altLang="ko-KR" dirty="0"/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CDAE68AD-021E-434C-B5A7-CA282F0AD829}"/>
              </a:ext>
            </a:extLst>
          </p:cNvPr>
          <p:cNvSpPr txBox="1"/>
          <p:nvPr/>
        </p:nvSpPr>
        <p:spPr>
          <a:xfrm>
            <a:off x="1927190" y="4402749"/>
            <a:ext cx="539488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above table is the result of verifying NMS using the </a:t>
            </a:r>
            <a:r>
              <a:rPr lang="en-US" altLang="ko-KR" sz="1200" b="1" dirty="0">
                <a:solidFill>
                  <a:srgbClr val="FF0000"/>
                </a:solidFill>
              </a:rPr>
              <a:t>YOLOv4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model.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2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969228"/>
                  </p:ext>
                </p:extLst>
              </p:nvPr>
            </p:nvGraphicFramePr>
            <p:xfrm>
              <a:off x="1065835" y="871525"/>
              <a:ext cx="7012330" cy="2971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1000"/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/>
                            <a:t>Soft NMS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100"/>
                            <a:t>) + 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DIoU NMS +Exponential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0.6059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0.5232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0.7131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0.7634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0.7915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0.6551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0.6209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0.6057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0.6226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0.5396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0.5098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0.7088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0.7615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0.7891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0.6629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0.6194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421DDD3B-7E7C-429C-886D-97A5B7D80E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969228"/>
                  </p:ext>
                </p:extLst>
              </p:nvPr>
            </p:nvGraphicFramePr>
            <p:xfrm>
              <a:off x="1065835" y="871525"/>
              <a:ext cx="7012330" cy="2971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836546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1543946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000"/>
                            <a:t>Model</a:t>
                          </a:r>
                        </a:p>
                        <a:p>
                          <a:pPr algn="r" latinLnBrk="1"/>
                          <a:endParaRPr lang="en-US" altLang="ko-KR" sz="1000"/>
                        </a:p>
                        <a:p>
                          <a:pPr algn="r" latinLnBrk="1"/>
                          <a:endParaRPr lang="en-US" altLang="ko-KR" sz="200"/>
                        </a:p>
                        <a:p>
                          <a:pPr algn="l" latinLnBrk="1"/>
                          <a:r>
                            <a:rPr lang="en-US" altLang="ko-KR" sz="1000"/>
                            <a:t>Indicator</a:t>
                          </a:r>
                          <a:endParaRPr lang="ko-KR" altLang="en-US" sz="10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54331" t="-1020" r="-300787" b="-4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5336" t="-1020" r="-101581" b="-4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937" t="-1020" r="-1181" b="-4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0.6059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0.5232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0.7131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0.7634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0.7915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0.6551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0.6209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0.6057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0.6226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0.5396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0.5098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0.7088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0.7615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0.7891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0.6629</a:t>
                          </a:r>
                          <a:endParaRPr lang="en-US" sz="1000" b="0" kern="0" spc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0.6316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0.6194</a:t>
                          </a:r>
                          <a:endParaRPr lang="en-US" sz="1000" b="0" kern="0" spc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414676" y="3923572"/>
            <a:ext cx="466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Table 10] </a:t>
            </a:r>
            <a:r>
              <a:rPr lang="en-US" altLang="ko-KR" sz="1200" dirty="0"/>
              <a:t>Results using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with Various NMS Methods</a:t>
            </a:r>
            <a:endParaRPr lang="en-US" altLang="ko-KR" dirty="0"/>
          </a:p>
        </p:txBody>
      </p:sp>
      <p:sp>
        <p:nvSpPr>
          <p:cNvPr id="18" name="Google Shape;85;p16">
            <a:extLst>
              <a:ext uri="{FF2B5EF4-FFF2-40B4-BE49-F238E27FC236}">
                <a16:creationId xmlns:a16="http://schemas.microsoft.com/office/drawing/2014/main" id="{CDAE68AD-021E-434C-B5A7-CA282F0AD829}"/>
              </a:ext>
            </a:extLst>
          </p:cNvPr>
          <p:cNvSpPr txBox="1"/>
          <p:nvPr/>
        </p:nvSpPr>
        <p:spPr>
          <a:xfrm>
            <a:off x="1846985" y="4402749"/>
            <a:ext cx="555301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The above table is the result of verifying NMS using the </a:t>
            </a:r>
            <a:r>
              <a:rPr lang="en-US" altLang="ko-KR" sz="1200" b="1" dirty="0" err="1">
                <a:solidFill>
                  <a:srgbClr val="FF0000"/>
                </a:solidFill>
              </a:rPr>
              <a:t>EfficientDet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model.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35280A75-63E9-4749-A935-2BC7BBDE4782}"/>
              </a:ext>
            </a:extLst>
          </p:cNvPr>
          <p:cNvSpPr txBox="1"/>
          <p:nvPr/>
        </p:nvSpPr>
        <p:spPr>
          <a:xfrm>
            <a:off x="178793" y="56359"/>
            <a:ext cx="292879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/>
              <a:t>6.2. Quantitative Evaluation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1917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D96EFBFB-1583-47A1-93F0-8D8D26997B39}"/>
              </a:ext>
            </a:extLst>
          </p:cNvPr>
          <p:cNvSpPr txBox="1"/>
          <p:nvPr/>
        </p:nvSpPr>
        <p:spPr>
          <a:xfrm>
            <a:off x="178793" y="56359"/>
            <a:ext cx="27876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buSzPts val="2000"/>
            </a:pPr>
            <a:r>
              <a:rPr lang="en-US" altLang="ko-KR" sz="1600" b="1"/>
              <a:t>6.3. </a:t>
            </a:r>
            <a:r>
              <a:rPr lang="en-US" altLang="ko-KR" sz="1600" b="1" dirty="0"/>
              <a:t>Qualitative</a:t>
            </a:r>
            <a:r>
              <a:rPr lang="en-US" altLang="ko-KR" sz="1600" dirty="0"/>
              <a:t> </a:t>
            </a:r>
            <a:r>
              <a:rPr lang="en-US" altLang="ko-KR" sz="1600" b="1" dirty="0"/>
              <a:t>Evaluation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344467" y="4690819"/>
            <a:ext cx="445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Figure 15] </a:t>
            </a:r>
            <a:r>
              <a:rPr lang="en-US" altLang="ko-KR" sz="1200" dirty="0"/>
              <a:t>Images using YOLOv4 with Various NMS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24988"/>
                  </p:ext>
                </p:extLst>
              </p:nvPr>
            </p:nvGraphicFramePr>
            <p:xfrm>
              <a:off x="178793" y="486896"/>
              <a:ext cx="8710822" cy="39698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8150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128534440"/>
                        </a:ext>
                      </a:extLst>
                    </a:gridCol>
                  </a:tblGrid>
                  <a:tr h="260648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/>
                            <a:t>Soft NMS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9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900"/>
                            <a:t>) + 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900"/>
                            <a:t>)</a:t>
                          </a:r>
                          <a:endParaRPr lang="ko-KR" altLang="en-US" sz="9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DIoU NMS +Exponential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900"/>
                            <a:t>)</a:t>
                          </a:r>
                          <a:endParaRPr lang="ko-KR" altLang="en-US" sz="9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24988"/>
                  </p:ext>
                </p:extLst>
              </p:nvPr>
            </p:nvGraphicFramePr>
            <p:xfrm>
              <a:off x="178793" y="486896"/>
              <a:ext cx="8710822" cy="39698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8150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128534440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7981" t="-1020" r="-300962" b="-56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7981" t="-1020" r="-100962" b="-56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981" t="-1020" r="-962" b="-56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8">
            <a:extLst>
              <a:ext uri="{FF2B5EF4-FFF2-40B4-BE49-F238E27FC236}">
                <a16:creationId xmlns:a16="http://schemas.microsoft.com/office/drawing/2014/main" id="{1FF6EDF3-6861-453A-AEE4-3A11EB798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04801" y="1090566"/>
            <a:ext cx="1080000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AE1C3BDF-AFEB-409D-B325-93F3AE238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6008" y="1090566"/>
            <a:ext cx="1080000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F0AA77D0-5E2E-4457-BF6D-A56D1134E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48804" y="2222319"/>
            <a:ext cx="1080000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8E1EB112-4B87-4682-911D-8CF3597D8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4801" y="2228311"/>
            <a:ext cx="1080000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A74917A-A8C9-416C-BE93-9F833D557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1355" y="3349472"/>
            <a:ext cx="1080000" cy="10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C2995E-11DA-470A-B289-31A5DE4EDD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6008" y="3354073"/>
            <a:ext cx="1080000" cy="10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46BBD51-4A58-4F69-91D8-CDA6699F66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3145" y="3354193"/>
            <a:ext cx="1080000" cy="10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1F282B-FAA5-4AD6-8019-6A57C6E3B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3145" y="2236378"/>
            <a:ext cx="1080000" cy="108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B7746C8-56D5-4937-98DD-8EA1A30AE4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7215" y="1094089"/>
            <a:ext cx="1080000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F580CEB-51F3-49EB-9AE3-BCAB288044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3696" y="1090566"/>
            <a:ext cx="108000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2951936-01CE-4090-BBA5-46FAF1A9B8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3696" y="2241042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61BA62C-17A5-4C3A-982B-EC0702AE16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3696" y="3349472"/>
            <a:ext cx="1080000" cy="108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6B95A0-1824-4308-B3B0-8E4E080F1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632" y="1090566"/>
            <a:ext cx="1080000" cy="10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8C3FB56-1086-4E29-BE32-DF4D3CF4FE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9355" y="2241042"/>
            <a:ext cx="1080000" cy="108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C44B53-477F-464E-A65D-10F3055BB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632" y="3346050"/>
            <a:ext cx="1080000" cy="108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33CFA0-3CF5-4327-BD4F-AE15699383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79248" y="1090566"/>
            <a:ext cx="1080000" cy="108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F3C26CA-DA67-44BE-A3FA-8E2A90EE3B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9248" y="2236378"/>
            <a:ext cx="1080000" cy="10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23973C0-6295-4AF2-A454-4E92167A23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74218" y="33460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8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AC59-75AC-405D-8038-CC4C91E67369}"/>
              </a:ext>
            </a:extLst>
          </p:cNvPr>
          <p:cNvSpPr txBox="1"/>
          <p:nvPr/>
        </p:nvSpPr>
        <p:spPr>
          <a:xfrm>
            <a:off x="2344467" y="4690819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Figure 16] </a:t>
            </a:r>
            <a:r>
              <a:rPr lang="en-US" altLang="ko-KR" sz="1200"/>
              <a:t>Images using EfficientDet with Various NMS Methods</a:t>
            </a:r>
            <a:endParaRPr lang="en-US" altLang="ko-K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055423"/>
                  </p:ext>
                </p:extLst>
              </p:nvPr>
            </p:nvGraphicFramePr>
            <p:xfrm>
              <a:off x="178793" y="486896"/>
              <a:ext cx="8710822" cy="39698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8150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128534440"/>
                        </a:ext>
                      </a:extLst>
                    </a:gridCol>
                  </a:tblGrid>
                  <a:tr h="260648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1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100"/>
                            <a:t>)</a:t>
                          </a:r>
                          <a:endParaRPr lang="ko-KR" altLang="en-US" sz="11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/>
                            <a:t>Soft NMS 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9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900"/>
                            <a:t>) + 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900"/>
                            <a:t>)</a:t>
                          </a:r>
                          <a:endParaRPr lang="ko-KR" altLang="en-US" sz="9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DIoU NMS +Exponential NMS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9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900"/>
                            <a:t>)</a:t>
                          </a:r>
                          <a:endParaRPr lang="ko-KR" altLang="en-US" sz="9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7B95D183-2E82-43F6-BFE0-C7DFF3F95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055423"/>
                  </p:ext>
                </p:extLst>
              </p:nvPr>
            </p:nvGraphicFramePr>
            <p:xfrm>
              <a:off x="178793" y="486896"/>
              <a:ext cx="8710822" cy="39698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8150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  <a:gridCol w="1267112">
                      <a:extLst>
                        <a:ext uri="{9D8B030D-6E8A-4147-A177-3AD203B41FA5}">
                          <a16:colId xmlns:a16="http://schemas.microsoft.com/office/drawing/2014/main" val="3128534440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 dirty="0"/>
                            <a:t>NMS</a:t>
                          </a:r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7981" t="-1020" r="-300962" b="-56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/>
                            <a:t>Threshold Adjust Method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7981" t="-1020" r="-100962" b="-56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981" t="-1020" r="-962" b="-56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11251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8D1D0D72-D178-43B6-8E86-1B72DF6DA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59" y="1090566"/>
            <a:ext cx="1080000" cy="10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0482D0-DB3D-4B6F-B3F5-05396B71F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666" y="1098428"/>
            <a:ext cx="1080000" cy="10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E8E317-CAAA-4A6E-AEF7-2E6748F63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756" y="2223052"/>
            <a:ext cx="1080000" cy="108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3E6EB7-4767-4371-B955-D24A18618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666" y="2230357"/>
            <a:ext cx="1080000" cy="108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5E4EFD3-7C2E-4B15-A806-5A063591A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6459" y="3356825"/>
            <a:ext cx="1080000" cy="108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2660DB2-3444-4CCA-BFBB-C6829EA671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351" y="3356825"/>
            <a:ext cx="1080000" cy="10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70AFB29-792E-4BB9-A492-09373D9C2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5460" y="1098428"/>
            <a:ext cx="1080000" cy="10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3C5F8F9-9B51-47B6-9998-818041D4DE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4773" y="2241042"/>
            <a:ext cx="1080000" cy="10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EB3EF19-371C-4F1F-B5A3-216E1F5799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4773" y="3365085"/>
            <a:ext cx="1080000" cy="108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7B8A204-5F34-4C71-B963-4DC59A2960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8449" y="1110986"/>
            <a:ext cx="1080000" cy="108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7EC9E04-FBB0-4FEE-A8C7-17600BE48D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7450" y="1110986"/>
            <a:ext cx="1080000" cy="108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3EDC2D5-148D-4358-BE1B-10130B08B6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8449" y="2223052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229D865-240A-4220-BEF3-3DBBCB45E9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37450" y="2223052"/>
            <a:ext cx="1080000" cy="108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F7203B8-16EB-41C6-9BFD-ECD262FCC1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74860" y="3356825"/>
            <a:ext cx="1080000" cy="10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B0B8B85-D1E8-4584-9EEC-EFA139C61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450" y="3356825"/>
            <a:ext cx="1080000" cy="1080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C4AC581-F29F-4140-8AB2-9958A7620E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2454" y="1090566"/>
            <a:ext cx="1080000" cy="108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58CBD52-EF96-4C2B-91AA-67367BD8C6B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12270" y="3365085"/>
            <a:ext cx="1080000" cy="108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CDBDEF2-71D9-4040-A20E-09EF05E83C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95549" y="2223052"/>
            <a:ext cx="1080000" cy="1080000"/>
          </a:xfrm>
          <a:prstGeom prst="rect">
            <a:avLst/>
          </a:prstGeom>
        </p:spPr>
      </p:pic>
      <p:sp>
        <p:nvSpPr>
          <p:cNvPr id="26" name="Google Shape;85;p16">
            <a:extLst>
              <a:ext uri="{FF2B5EF4-FFF2-40B4-BE49-F238E27FC236}">
                <a16:creationId xmlns:a16="http://schemas.microsoft.com/office/drawing/2014/main" id="{070CA5FA-C28C-4C56-9340-AC948664C57A}"/>
              </a:ext>
            </a:extLst>
          </p:cNvPr>
          <p:cNvSpPr txBox="1"/>
          <p:nvPr/>
        </p:nvSpPr>
        <p:spPr>
          <a:xfrm>
            <a:off x="178793" y="56359"/>
            <a:ext cx="278760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buSzPts val="2000"/>
            </a:pPr>
            <a:r>
              <a:rPr lang="en-US" altLang="ko-KR" sz="1600" b="1"/>
              <a:t>6.3. </a:t>
            </a:r>
            <a:r>
              <a:rPr lang="en-US" altLang="ko-KR" sz="1600" b="1" dirty="0"/>
              <a:t>Qualitative</a:t>
            </a:r>
            <a:r>
              <a:rPr lang="en-US" altLang="ko-KR" sz="1600" dirty="0"/>
              <a:t> </a:t>
            </a:r>
            <a:r>
              <a:rPr lang="en-US" altLang="ko-KR" sz="1600" b="1" dirty="0"/>
              <a:t>Evaluation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99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7C745686-1E4C-484C-BF45-2C9915FAD6EE}"/>
              </a:ext>
            </a:extLst>
          </p:cNvPr>
          <p:cNvSpPr txBox="1"/>
          <p:nvPr/>
        </p:nvSpPr>
        <p:spPr>
          <a:xfrm>
            <a:off x="2975414" y="2287072"/>
            <a:ext cx="319021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1. Introduction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9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4D494B97-4149-4C85-9991-1574E48F9547}"/>
              </a:ext>
            </a:extLst>
          </p:cNvPr>
          <p:cNvSpPr txBox="1"/>
          <p:nvPr/>
        </p:nvSpPr>
        <p:spPr>
          <a:xfrm>
            <a:off x="3187338" y="2287072"/>
            <a:ext cx="264282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7</a:t>
            </a:r>
            <a:r>
              <a:rPr lang="en-US" altLang="ko-KR" sz="2500" b="1">
                <a:solidFill>
                  <a:schemeClr val="lt1"/>
                </a:solidFill>
              </a:rPr>
              <a:t>. </a:t>
            </a:r>
            <a:r>
              <a:rPr lang="en-US" altLang="ko-KR" sz="2500" b="1" dirty="0">
                <a:solidFill>
                  <a:schemeClr val="lt1"/>
                </a:solidFill>
              </a:rPr>
              <a:t>Conclusion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51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246AFFF-7064-419E-B3E7-754D7349CBE8}"/>
              </a:ext>
            </a:extLst>
          </p:cNvPr>
          <p:cNvSpPr txBox="1"/>
          <p:nvPr/>
        </p:nvSpPr>
        <p:spPr>
          <a:xfrm>
            <a:off x="1427759" y="4483786"/>
            <a:ext cx="625550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In this work, I propose </a:t>
            </a:r>
            <a:r>
              <a:rPr lang="en-US" altLang="ko-KR" sz="1200" b="1">
                <a:solidFill>
                  <a:srgbClr val="FF0000"/>
                </a:solidFill>
              </a:rPr>
              <a:t>Exponential NMS</a:t>
            </a:r>
            <a:r>
              <a:rPr lang="en-US" altLang="ko-KR" sz="1200"/>
              <a:t>, which </a:t>
            </a:r>
            <a:r>
              <a:rPr lang="en-US" altLang="ko-KR" sz="1200" b="1">
                <a:solidFill>
                  <a:srgbClr val="FF0000"/>
                </a:solidFill>
              </a:rPr>
              <a:t>mitigates</a:t>
            </a:r>
            <a:r>
              <a:rPr lang="en-US" altLang="ko-KR" sz="1200"/>
              <a:t> overlapped bounding boxes.</a:t>
            </a: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E1722303-72B0-43AE-A8BB-42A77B03911A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7</a:t>
            </a:r>
            <a:r>
              <a:rPr lang="en-US" altLang="ko-KR" sz="1600" b="1"/>
              <a:t>.1</a:t>
            </a:r>
            <a:r>
              <a:rPr lang="en-US" altLang="ko-KR" sz="1600" b="1" dirty="0"/>
              <a:t>. Conclusion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178183-AA46-4126-9F0D-B2C6C15897C3}"/>
              </a:ext>
            </a:extLst>
          </p:cNvPr>
          <p:cNvGrpSpPr/>
          <p:nvPr/>
        </p:nvGrpSpPr>
        <p:grpSpPr>
          <a:xfrm>
            <a:off x="4112621" y="3110908"/>
            <a:ext cx="2658145" cy="319253"/>
            <a:chOff x="3788347" y="3541265"/>
            <a:chExt cx="2658145" cy="319253"/>
          </a:xfrm>
        </p:grpSpPr>
        <p:sp>
          <p:nvSpPr>
            <p:cNvPr id="12" name="화살표: 오른쪽 30">
              <a:extLst>
                <a:ext uri="{FF2B5EF4-FFF2-40B4-BE49-F238E27FC236}">
                  <a16:creationId xmlns:a16="http://schemas.microsoft.com/office/drawing/2014/main" id="{6B2E331F-DA20-44E4-A186-9DE8E24F19FE}"/>
                </a:ext>
              </a:extLst>
            </p:cNvPr>
            <p:cNvSpPr/>
            <p:nvPr/>
          </p:nvSpPr>
          <p:spPr>
            <a:xfrm>
              <a:off x="3788347" y="3541265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30">
              <a:extLst>
                <a:ext uri="{FF2B5EF4-FFF2-40B4-BE49-F238E27FC236}">
                  <a16:creationId xmlns:a16="http://schemas.microsoft.com/office/drawing/2014/main" id="{8988E143-A329-403B-B998-6EA76D4EA996}"/>
                </a:ext>
              </a:extLst>
            </p:cNvPr>
            <p:cNvSpPr/>
            <p:nvPr/>
          </p:nvSpPr>
          <p:spPr>
            <a:xfrm>
              <a:off x="6057114" y="3541265"/>
              <a:ext cx="389378" cy="3192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40CAF0-31DD-43D8-B9EE-3ADAFE299E22}"/>
              </a:ext>
            </a:extLst>
          </p:cNvPr>
          <p:cNvGrpSpPr/>
          <p:nvPr/>
        </p:nvGrpSpPr>
        <p:grpSpPr>
          <a:xfrm>
            <a:off x="6359007" y="692120"/>
            <a:ext cx="1511334" cy="1370376"/>
            <a:chOff x="5847013" y="2411781"/>
            <a:chExt cx="1874573" cy="155577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83633FE-1CAD-4985-93D7-9A4FB558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7013" y="2411781"/>
              <a:ext cx="1791689" cy="15557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87A754-E3CF-4D6C-9402-0C2ECFFDF26C}"/>
                    </a:ext>
                  </a:extLst>
                </p:cNvPr>
                <p:cNvSpPr txBox="1"/>
                <p:nvPr/>
              </p:nvSpPr>
              <p:spPr>
                <a:xfrm>
                  <a:off x="6955222" y="2618077"/>
                  <a:ext cx="766364" cy="410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solidFill>
                              <a:srgbClr val="CB5854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CB585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>
                                <a:solidFill>
                                  <a:srgbClr val="CB5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CB585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>
                                    <a:solidFill>
                                      <a:srgbClr val="CB585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b="1">
                    <a:solidFill>
                      <a:srgbClr val="CB5854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72CB01-5DCC-4467-B1C6-865DA525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5222" y="2618077"/>
                  <a:ext cx="766364" cy="410241"/>
                </a:xfrm>
                <a:prstGeom prst="rect">
                  <a:avLst/>
                </a:prstGeom>
                <a:blipFill>
                  <a:blip r:embed="rId15"/>
                  <a:stretch>
                    <a:fillRect r="-6931"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4810DC9-33B1-4F56-87CE-4258760BBE06}"/>
                    </a:ext>
                  </a:extLst>
                </p:cNvPr>
                <p:cNvSpPr txBox="1"/>
                <p:nvPr/>
              </p:nvSpPr>
              <p:spPr>
                <a:xfrm>
                  <a:off x="6918280" y="3234613"/>
                  <a:ext cx="766364" cy="411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4983BB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solidFill>
                              <a:srgbClr val="4983BB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rgbClr val="4983B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rgbClr val="4983B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1" i="1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solidFill>
                                      <a:srgbClr val="4983BB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b="1" dirty="0">
                    <a:solidFill>
                      <a:srgbClr val="CB585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079E6D-87A9-43F8-BD4E-51B3B4B4F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280" y="3234613"/>
                  <a:ext cx="766364" cy="411266"/>
                </a:xfrm>
                <a:prstGeom prst="rect">
                  <a:avLst/>
                </a:prstGeom>
                <a:blipFill>
                  <a:blip r:embed="rId16"/>
                  <a:stretch>
                    <a:fillRect r="-6931"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945C210-7796-49F5-9070-17E95603F8DA}"/>
              </a:ext>
            </a:extLst>
          </p:cNvPr>
          <p:cNvSpPr/>
          <p:nvPr/>
        </p:nvSpPr>
        <p:spPr>
          <a:xfrm>
            <a:off x="5513268" y="1168267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E93F7FA-22F5-4D1E-BD17-5CBE900E8F6F}"/>
              </a:ext>
            </a:extLst>
          </p:cNvPr>
          <p:cNvSpPr/>
          <p:nvPr/>
        </p:nvSpPr>
        <p:spPr>
          <a:xfrm>
            <a:off x="2058747" y="1166573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222C0B2-620D-4924-B7DE-8E002721AE22}"/>
              </a:ext>
            </a:extLst>
          </p:cNvPr>
          <p:cNvSpPr/>
          <p:nvPr/>
        </p:nvSpPr>
        <p:spPr>
          <a:xfrm>
            <a:off x="8202539" y="1129342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76EFBA-85E8-4CE5-AED4-BDA091E0AAE5}"/>
              </a:ext>
            </a:extLst>
          </p:cNvPr>
          <p:cNvSpPr txBox="1"/>
          <p:nvPr/>
        </p:nvSpPr>
        <p:spPr>
          <a:xfrm>
            <a:off x="3060452" y="4077269"/>
            <a:ext cx="3028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en-US" altLang="ko-KR" sz="1200" b="1"/>
              <a:t>Figure 17] </a:t>
            </a:r>
            <a:r>
              <a:rPr lang="en-US" altLang="ko-KR" sz="1200" dirty="0"/>
              <a:t>Progress of Exponential NMS</a:t>
            </a:r>
            <a:endParaRPr lang="ko-KR" altLang="en-US" sz="12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5C012C-79A9-480B-9A83-E3AB404A2594}"/>
              </a:ext>
            </a:extLst>
          </p:cNvPr>
          <p:cNvGrpSpPr/>
          <p:nvPr/>
        </p:nvGrpSpPr>
        <p:grpSpPr>
          <a:xfrm>
            <a:off x="216044" y="616734"/>
            <a:ext cx="1805414" cy="1805414"/>
            <a:chOff x="296422" y="1783976"/>
            <a:chExt cx="1805414" cy="1805414"/>
          </a:xfrm>
        </p:grpSpPr>
        <p:pic>
          <p:nvPicPr>
            <p:cNvPr id="38" name="Picture 55">
              <a:extLst>
                <a:ext uri="{FF2B5EF4-FFF2-40B4-BE49-F238E27FC236}">
                  <a16:creationId xmlns:a16="http://schemas.microsoft.com/office/drawing/2014/main" id="{2B6A2CDE-709D-47C2-858B-F4CA17E4A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6422" y="1783976"/>
              <a:ext cx="1805414" cy="1805414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485C69B-3A24-45CA-8D44-BABE39933406}"/>
                    </a:ext>
                  </a:extLst>
                </p:cNvPr>
                <p:cNvSpPr txBox="1"/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solidFill>
                  <a:srgbClr val="F8CECC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485C69B-3A24-45CA-8D44-BABE3993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91" y="2045227"/>
                  <a:ext cx="39100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93D6C81-6A55-4F39-8E9B-61F1FFDD522E}"/>
                    </a:ext>
                  </a:extLst>
                </p:cNvPr>
                <p:cNvSpPr txBox="1"/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solidFill>
                  <a:srgbClr val="DAE8FC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93D6C81-6A55-4F39-8E9B-61F1FFDD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07" y="3217870"/>
                  <a:ext cx="210994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5BF3D72-85A5-4AB4-B6A0-B027916C0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b="4633"/>
            <a:stretch/>
          </p:blipFill>
          <p:spPr>
            <a:xfrm>
              <a:off x="1411054" y="2971631"/>
              <a:ext cx="356930" cy="149296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471DEA-E05D-4FD1-A371-A631D14A4722}"/>
              </a:ext>
            </a:extLst>
          </p:cNvPr>
          <p:cNvGrpSpPr/>
          <p:nvPr/>
        </p:nvGrpSpPr>
        <p:grpSpPr>
          <a:xfrm>
            <a:off x="2570677" y="699449"/>
            <a:ext cx="2871016" cy="1326294"/>
            <a:chOff x="2713147" y="229258"/>
            <a:chExt cx="2534509" cy="1124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777DAB8-4140-4DC5-A8F2-2BC671E168A1}"/>
                    </a:ext>
                  </a:extLst>
                </p:cNvPr>
                <p:cNvSpPr/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777DAB8-4140-4DC5-A8F2-2BC671E16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147" y="229258"/>
                  <a:ext cx="1132913" cy="112471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167F848-8F24-4EAB-8127-DDD94248F6E9}"/>
                    </a:ext>
                  </a:extLst>
                </p:cNvPr>
                <p:cNvSpPr/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167F848-8F24-4EAB-8127-DDD94248F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33" y="730304"/>
                  <a:ext cx="635610" cy="61056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4AA2A68-B49F-456D-85D1-D922FCBD7627}"/>
                    </a:ext>
                  </a:extLst>
                </p:cNvPr>
                <p:cNvSpPr/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05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4AA2A68-B49F-456D-85D1-D922FCBD7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15" y="813639"/>
                  <a:ext cx="551641" cy="53119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948886-A2D1-47AA-96F9-7CEC97CA71AE}"/>
              </a:ext>
            </a:extLst>
          </p:cNvPr>
          <p:cNvGrpSpPr/>
          <p:nvPr/>
        </p:nvGrpSpPr>
        <p:grpSpPr>
          <a:xfrm>
            <a:off x="299146" y="2668234"/>
            <a:ext cx="3502979" cy="1326295"/>
            <a:chOff x="5124799" y="2901785"/>
            <a:chExt cx="3502979" cy="132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98212DA-5C72-4498-A75A-A7DDE6F27931}"/>
                    </a:ext>
                  </a:extLst>
                </p:cNvPr>
                <p:cNvSpPr/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98212DA-5C72-4498-A75A-A7DDE6F27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799" y="2901785"/>
                  <a:ext cx="1283330" cy="132629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B753158-6001-471A-AC1D-F3B4F99512F6}"/>
                    </a:ext>
                  </a:extLst>
                </p:cNvPr>
                <p:cNvSpPr/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solidFill>
                  <a:srgbClr val="DAE8FC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B753158-6001-471A-AC1D-F3B4F9951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3" y="2930268"/>
                  <a:ext cx="1283684" cy="129045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71ECC04-B58A-4547-9268-38BFC8EA6740}"/>
                    </a:ext>
                  </a:extLst>
                </p:cNvPr>
                <p:cNvSpPr/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rgbClr val="D7C9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71ECC04-B58A-4547-9268-38BFC8EA67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661" y="3447080"/>
                  <a:ext cx="802117" cy="77565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>
                  <a:solidFill>
                    <a:srgbClr val="D7C99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B150C1-0987-45BC-942E-BA063BED12A4}"/>
                  </a:ext>
                </a:extLst>
              </p:cNvPr>
              <p:cNvSpPr txBox="1"/>
              <p:nvPr/>
            </p:nvSpPr>
            <p:spPr>
              <a:xfrm>
                <a:off x="4207493" y="2934964"/>
                <a:ext cx="2268767" cy="681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B150C1-0987-45BC-942E-BA063BED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93" y="2934964"/>
                <a:ext cx="2268767" cy="68134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357F0A-6742-4B93-B5FE-9DB43C3C2E9C}"/>
              </a:ext>
            </a:extLst>
          </p:cNvPr>
          <p:cNvGrpSpPr/>
          <p:nvPr/>
        </p:nvGrpSpPr>
        <p:grpSpPr>
          <a:xfrm>
            <a:off x="7041213" y="2433862"/>
            <a:ext cx="1795037" cy="1795037"/>
            <a:chOff x="7036059" y="2772420"/>
            <a:chExt cx="1795037" cy="1795037"/>
          </a:xfrm>
        </p:grpSpPr>
        <p:pic>
          <p:nvPicPr>
            <p:cNvPr id="52" name="Picture 53">
              <a:extLst>
                <a:ext uri="{FF2B5EF4-FFF2-40B4-BE49-F238E27FC236}">
                  <a16:creationId xmlns:a16="http://schemas.microsoft.com/office/drawing/2014/main" id="{FCE6D1C5-931D-4619-87A6-9981CB25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7036059" y="2772420"/>
              <a:ext cx="1795037" cy="1795037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C1EE4C0-5D2D-46DA-97EF-8C5F5EA8743B}"/>
                    </a:ext>
                  </a:extLst>
                </p:cNvPr>
                <p:cNvSpPr/>
                <p:nvPr/>
              </p:nvSpPr>
              <p:spPr>
                <a:xfrm>
                  <a:off x="7115259" y="2916725"/>
                  <a:ext cx="363941" cy="393847"/>
                </a:xfrm>
                <a:prstGeom prst="rect">
                  <a:avLst/>
                </a:prstGeom>
                <a:solidFill>
                  <a:srgbClr val="F8CEC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C1EE4C0-5D2D-46DA-97EF-8C5F5EA87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259" y="2916725"/>
                  <a:ext cx="363941" cy="393847"/>
                </a:xfrm>
                <a:prstGeom prst="rect">
                  <a:avLst/>
                </a:prstGeom>
                <a:blipFill>
                  <a:blip r:embed="rId29"/>
                  <a:stretch>
                    <a:fillRect l="-833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70B7D2-B227-45B6-9445-1B681723C7C9}"/>
                    </a:ext>
                  </a:extLst>
                </p:cNvPr>
                <p:cNvSpPr/>
                <p:nvPr/>
              </p:nvSpPr>
              <p:spPr>
                <a:xfrm>
                  <a:off x="7603958" y="3473186"/>
                  <a:ext cx="666893" cy="38257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70B7D2-B227-45B6-9445-1B681723C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958" y="3473186"/>
                  <a:ext cx="666893" cy="38257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584B91F-1CF9-4750-A878-273349E7F2F0}"/>
                    </a:ext>
                  </a:extLst>
                </p:cNvPr>
                <p:cNvSpPr/>
                <p:nvPr/>
              </p:nvSpPr>
              <p:spPr>
                <a:xfrm>
                  <a:off x="8355744" y="4008518"/>
                  <a:ext cx="319376" cy="319101"/>
                </a:xfrm>
                <a:prstGeom prst="rect">
                  <a:avLst/>
                </a:prstGeom>
                <a:solidFill>
                  <a:srgbClr val="DAE8F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584B91F-1CF9-4750-A878-273349E7F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744" y="4008518"/>
                  <a:ext cx="319376" cy="319101"/>
                </a:xfrm>
                <a:prstGeom prst="rect">
                  <a:avLst/>
                </a:prstGeom>
                <a:blipFill>
                  <a:blip r:embed="rId31"/>
                  <a:stretch>
                    <a:fillRect l="-17308" b="-1153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56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246AFFF-7064-419E-B3E7-754D7349CBE8}"/>
              </a:ext>
            </a:extLst>
          </p:cNvPr>
          <p:cNvSpPr txBox="1"/>
          <p:nvPr/>
        </p:nvSpPr>
        <p:spPr>
          <a:xfrm>
            <a:off x="477097" y="4420460"/>
            <a:ext cx="824974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By comparing various NMS methods with </a:t>
            </a:r>
            <a:r>
              <a:rPr lang="en-US" altLang="ko-KR" sz="1200" b="1">
                <a:solidFill>
                  <a:srgbClr val="FF0000"/>
                </a:solidFill>
              </a:rPr>
              <a:t>YOLOv4</a:t>
            </a:r>
            <a:r>
              <a:rPr lang="en-US" altLang="ko-KR" sz="1200"/>
              <a:t> and EfficienDet, improvement of the proposed method is verified in </a:t>
            </a:r>
            <a:r>
              <a:rPr lang="en-US" altLang="ko-KR" sz="1200" b="1">
                <a:solidFill>
                  <a:srgbClr val="FF0000"/>
                </a:solidFill>
              </a:rPr>
              <a:t>precision </a:t>
            </a:r>
            <a:r>
              <a:rPr lang="en-US" altLang="ko-KR" sz="1200"/>
              <a:t>and </a:t>
            </a:r>
            <a:r>
              <a:rPr lang="en-US" altLang="ko-KR" sz="1200" b="1">
                <a:solidFill>
                  <a:srgbClr val="FF0000"/>
                </a:solidFill>
              </a:rPr>
              <a:t>F1-Score</a:t>
            </a:r>
            <a:r>
              <a:rPr lang="en-US" altLang="ko-KR" sz="12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4926D037-BE3B-4896-A781-411657C04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394930"/>
                  </p:ext>
                </p:extLst>
              </p:nvPr>
            </p:nvGraphicFramePr>
            <p:xfrm>
              <a:off x="254262" y="1067290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4926D037-BE3B-4896-A781-411657C04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394930"/>
                  </p:ext>
                </p:extLst>
              </p:nvPr>
            </p:nvGraphicFramePr>
            <p:xfrm>
              <a:off x="254262" y="1067290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202" t="-1111" r="-102521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27" t="-1111" r="-3390" b="-3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3523C5B-FD3F-4DAD-898A-D22BAE814A67}"/>
              </a:ext>
            </a:extLst>
          </p:cNvPr>
          <p:cNvSpPr txBox="1"/>
          <p:nvPr/>
        </p:nvSpPr>
        <p:spPr>
          <a:xfrm>
            <a:off x="90273" y="3793375"/>
            <a:ext cx="3995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[Table 6] </a:t>
            </a:r>
            <a:r>
              <a:rPr lang="en-US" altLang="ko-KR" sz="1100" dirty="0"/>
              <a:t>Results using YOLOv4 with Various NMS Methods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7EB8AC-DB5D-4532-8469-3E3904D5953E}"/>
              </a:ext>
            </a:extLst>
          </p:cNvPr>
          <p:cNvSpPr txBox="1"/>
          <p:nvPr/>
        </p:nvSpPr>
        <p:spPr>
          <a:xfrm>
            <a:off x="4441371" y="3995070"/>
            <a:ext cx="441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[Figure 11] </a:t>
            </a:r>
            <a:r>
              <a:rPr lang="en-US" altLang="ko-KR" sz="1200" dirty="0"/>
              <a:t>Images using YOLOv4 with Various NMS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F985478F-FCAE-4DB6-904B-2F6DA55A8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913219"/>
                  </p:ext>
                </p:extLst>
              </p:nvPr>
            </p:nvGraphicFramePr>
            <p:xfrm>
              <a:off x="4039613" y="658816"/>
              <a:ext cx="5015918" cy="326536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744305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F985478F-FCAE-4DB6-904B-2F6DA55A8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913219"/>
                  </p:ext>
                </p:extLst>
              </p:nvPr>
            </p:nvGraphicFramePr>
            <p:xfrm>
              <a:off x="4039613" y="658816"/>
              <a:ext cx="5015918" cy="326536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744305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85816" t="-820" r="-100709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89286" t="-820" r="-1429" b="-3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 err="1"/>
                            <a:t>Pitted_Surface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/>
                            <a:t>Rolled-</a:t>
                          </a:r>
                          <a:r>
                            <a:rPr lang="en-US" altLang="ko-KR" sz="900" b="1" dirty="0" err="1"/>
                            <a:t>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9" name="Picture 8">
            <a:extLst>
              <a:ext uri="{FF2B5EF4-FFF2-40B4-BE49-F238E27FC236}">
                <a16:creationId xmlns:a16="http://schemas.microsoft.com/office/drawing/2014/main" id="{45AA2EFE-1E36-487F-AB1D-5AAEF0D01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36199" y="1420521"/>
            <a:ext cx="792000" cy="7920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248BDDAE-4271-4298-8945-CBEA880FE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73781" y="142391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82906F3E-20DB-4FE0-A7DD-153C6969B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29644" y="1420522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08E0303E-D581-4AC6-A120-7FC964B8B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67225" y="1420521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A4D99AF5-E4C9-437C-9145-D0DA6B9A0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67225" y="226471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51AD9C57-7875-40B1-9348-EBC2A60E27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29644" y="227630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4E3A3873-B084-470A-9174-7A5EA99C3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366906" y="227630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82AC5C19-D3A3-4E79-BDA0-36A03A625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36199" y="227630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D8AAFA-0F75-4E2B-A186-36466895D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6906" y="3104736"/>
            <a:ext cx="792000" cy="792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99D149F-C077-4284-B617-C730FB3C88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9644" y="3104736"/>
            <a:ext cx="792000" cy="79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55E478F-760D-4FE4-B676-D42240A794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6199" y="3104736"/>
            <a:ext cx="792000" cy="792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CEA12E7-9AD5-4545-B519-FCD7E54362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7225" y="3104736"/>
            <a:ext cx="792000" cy="792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BD428C6-4656-4AAB-8A84-CF5EFF1795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6317" y="3104736"/>
            <a:ext cx="792000" cy="792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E820C3B-42E8-4167-99BD-7B81103082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9813" y="2259561"/>
            <a:ext cx="792000" cy="792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87467C6-3531-4AA3-931E-69EB96EE53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3192" y="1419439"/>
            <a:ext cx="792000" cy="792000"/>
          </a:xfrm>
          <a:prstGeom prst="rect">
            <a:avLst/>
          </a:prstGeom>
        </p:spPr>
      </p:pic>
      <p:sp>
        <p:nvSpPr>
          <p:cNvPr id="26" name="Google Shape;85;p16">
            <a:extLst>
              <a:ext uri="{FF2B5EF4-FFF2-40B4-BE49-F238E27FC236}">
                <a16:creationId xmlns:a16="http://schemas.microsoft.com/office/drawing/2014/main" id="{190BFD5F-B5F5-4781-9F67-C2A64687ED53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7.1</a:t>
            </a:r>
            <a:r>
              <a:rPr lang="en-US" altLang="ko-KR" sz="1600" b="1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4021234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4926D037-BE3B-4896-A781-411657C04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2276"/>
                  </p:ext>
                </p:extLst>
              </p:nvPr>
            </p:nvGraphicFramePr>
            <p:xfrm>
              <a:off x="254262" y="1067290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4926D037-BE3B-4896-A781-411657C04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2276"/>
                  </p:ext>
                </p:extLst>
              </p:nvPr>
            </p:nvGraphicFramePr>
            <p:xfrm>
              <a:off x="254262" y="1067290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202" t="-1111" r="-102521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27" t="-1111" r="-3390" b="-3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3523C5B-FD3F-4DAD-898A-D22BAE814A67}"/>
              </a:ext>
            </a:extLst>
          </p:cNvPr>
          <p:cNvSpPr txBox="1"/>
          <p:nvPr/>
        </p:nvSpPr>
        <p:spPr>
          <a:xfrm>
            <a:off x="116078" y="3797222"/>
            <a:ext cx="3974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[Table 7] </a:t>
            </a:r>
            <a:r>
              <a:rPr lang="en-US" altLang="ko-KR" sz="1050" dirty="0"/>
              <a:t>Results using </a:t>
            </a:r>
            <a:r>
              <a:rPr lang="en-US" altLang="ko-KR" sz="1050" dirty="0" err="1"/>
              <a:t>EfficientDet</a:t>
            </a:r>
            <a:r>
              <a:rPr lang="en-US" altLang="ko-KR" sz="1050" dirty="0"/>
              <a:t> with Various NMS Methods</a:t>
            </a:r>
            <a:endParaRPr lang="en-US" altLang="ko-KR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7EB8AC-DB5D-4532-8469-3E3904D5953E}"/>
              </a:ext>
            </a:extLst>
          </p:cNvPr>
          <p:cNvSpPr txBox="1"/>
          <p:nvPr/>
        </p:nvSpPr>
        <p:spPr>
          <a:xfrm>
            <a:off x="4251010" y="4001212"/>
            <a:ext cx="464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[Figure 12] </a:t>
            </a:r>
            <a:r>
              <a:rPr lang="en-US" altLang="ko-KR" sz="1200" dirty="0"/>
              <a:t>Images using 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 with Various NMS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F985478F-FCAE-4DB6-904B-2F6DA55A8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281416"/>
                  </p:ext>
                </p:extLst>
              </p:nvPr>
            </p:nvGraphicFramePr>
            <p:xfrm>
              <a:off x="4039613" y="658816"/>
              <a:ext cx="5015918" cy="326536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744305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F985478F-FCAE-4DB6-904B-2F6DA55A8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281416"/>
                  </p:ext>
                </p:extLst>
              </p:nvPr>
            </p:nvGraphicFramePr>
            <p:xfrm>
              <a:off x="4039613" y="658816"/>
              <a:ext cx="5015918" cy="3265364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4497703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037209642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744305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85816" t="-820" r="-100709" b="-3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89286" t="-820" r="-1429" b="-3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/>
                            <a:t>Patches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30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9A3CF7FA-A5CC-4DB1-8D7E-A9A7386BB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13" y="1416915"/>
            <a:ext cx="792000" cy="792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AD007B4-EE92-4098-9074-9FE8EC45C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158" y="1416915"/>
            <a:ext cx="792000" cy="792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544C79-B1C9-4CE2-8A34-18B5F056C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455" y="1418330"/>
            <a:ext cx="792000" cy="79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1DC44C-B512-4E87-BBED-9B653577B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088" y="1416915"/>
            <a:ext cx="792000" cy="792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66ECA0-3E06-4145-8829-B6B2C09BF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2275" y="2271022"/>
            <a:ext cx="792000" cy="792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2BEC95B-708C-451E-85B1-EFDBD64026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8455" y="2269309"/>
            <a:ext cx="792000" cy="792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FB1D10-0038-4825-8A3B-0DC865EB26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0813" y="2269309"/>
            <a:ext cx="792000" cy="792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733E71C-6889-4F46-99F1-B10A459FD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377" y="2269309"/>
            <a:ext cx="792000" cy="792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D7BF821-942D-4E0C-A8C2-B92B1DC296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9158" y="3104955"/>
            <a:ext cx="792000" cy="792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7726618-EBF4-4C45-ABF9-E2CA72BD1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0813" y="3104955"/>
            <a:ext cx="792000" cy="792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99BD184-CE16-48DC-A329-BD251B8C3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377" y="3106240"/>
            <a:ext cx="792000" cy="792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E056186-CFC5-448C-81D2-3AD51E6883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81089" y="3104955"/>
            <a:ext cx="792000" cy="792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CA8B695-2441-4486-806F-AD120FF1B3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9299" y="1416915"/>
            <a:ext cx="792000" cy="792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18F74-5361-4FA4-B6A2-B7141235A5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9299" y="2269309"/>
            <a:ext cx="792000" cy="792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D447B34-165F-4571-9016-C8A0BFAFEB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9299" y="3107946"/>
            <a:ext cx="792000" cy="792000"/>
          </a:xfrm>
          <a:prstGeom prst="rect">
            <a:avLst/>
          </a:prstGeom>
        </p:spPr>
      </p:pic>
      <p:sp>
        <p:nvSpPr>
          <p:cNvPr id="60" name="Google Shape;85;p16">
            <a:extLst>
              <a:ext uri="{FF2B5EF4-FFF2-40B4-BE49-F238E27FC236}">
                <a16:creationId xmlns:a16="http://schemas.microsoft.com/office/drawing/2014/main" id="{D8B804EC-2CD6-45BF-9164-E1D3384FED3E}"/>
              </a:ext>
            </a:extLst>
          </p:cNvPr>
          <p:cNvSpPr txBox="1"/>
          <p:nvPr/>
        </p:nvSpPr>
        <p:spPr>
          <a:xfrm>
            <a:off x="477097" y="4420460"/>
            <a:ext cx="824974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By comparing various NMS methods with</a:t>
            </a:r>
            <a:r>
              <a:rPr lang="en-US" altLang="ko-KR" sz="1200">
                <a:solidFill>
                  <a:schemeClr val="tx1"/>
                </a:solidFill>
              </a:rPr>
              <a:t> YOLOv4 </a:t>
            </a:r>
            <a:r>
              <a:rPr lang="en-US" altLang="ko-KR" sz="1200"/>
              <a:t>and </a:t>
            </a:r>
            <a:r>
              <a:rPr lang="en-US" altLang="ko-KR" sz="1200" b="1">
                <a:solidFill>
                  <a:srgbClr val="FF0000"/>
                </a:solidFill>
              </a:rPr>
              <a:t>EfficienDet</a:t>
            </a:r>
            <a:r>
              <a:rPr lang="en-US" altLang="ko-KR" sz="1200"/>
              <a:t>, improvement of the proposed method is verified in </a:t>
            </a:r>
            <a:r>
              <a:rPr lang="en-US" altLang="ko-KR" sz="1200" b="1">
                <a:solidFill>
                  <a:srgbClr val="FF0000"/>
                </a:solidFill>
              </a:rPr>
              <a:t>precision </a:t>
            </a:r>
            <a:r>
              <a:rPr lang="en-US" altLang="ko-KR" sz="1200"/>
              <a:t>and </a:t>
            </a:r>
            <a:r>
              <a:rPr lang="en-US" altLang="ko-KR" sz="1200" b="1">
                <a:solidFill>
                  <a:srgbClr val="FF0000"/>
                </a:solidFill>
              </a:rPr>
              <a:t>F1-Score</a:t>
            </a:r>
            <a:r>
              <a:rPr lang="en-US" altLang="ko-KR" sz="1200"/>
              <a:t>.</a:t>
            </a:r>
          </a:p>
        </p:txBody>
      </p:sp>
      <p:sp>
        <p:nvSpPr>
          <p:cNvPr id="39" name="Google Shape;85;p16">
            <a:extLst>
              <a:ext uri="{FF2B5EF4-FFF2-40B4-BE49-F238E27FC236}">
                <a16:creationId xmlns:a16="http://schemas.microsoft.com/office/drawing/2014/main" id="{A6C42C4B-90E4-49F4-936F-70751FB28074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7</a:t>
            </a:r>
            <a:r>
              <a:rPr lang="en-US" altLang="ko-KR" sz="1600" b="1"/>
              <a:t>.1</a:t>
            </a:r>
            <a:r>
              <a:rPr lang="en-US" altLang="ko-KR" sz="1600" b="1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297842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246AFFF-7064-419E-B3E7-754D7349CBE8}"/>
              </a:ext>
            </a:extLst>
          </p:cNvPr>
          <p:cNvSpPr txBox="1"/>
          <p:nvPr/>
        </p:nvSpPr>
        <p:spPr>
          <a:xfrm>
            <a:off x="871200" y="4478566"/>
            <a:ext cx="745725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It can be seen that at </a:t>
            </a:r>
            <a:r>
              <a:rPr lang="en-US" altLang="ko-KR" sz="1200" b="1" dirty="0">
                <a:solidFill>
                  <a:srgbClr val="FF0000"/>
                </a:solidFill>
              </a:rPr>
              <a:t>any threshold</a:t>
            </a:r>
            <a:r>
              <a:rPr lang="en-US" altLang="ko-KR" sz="1200" dirty="0"/>
              <a:t>, </a:t>
            </a:r>
            <a:r>
              <a:rPr lang="en-US" altLang="ko-KR" sz="1200" b="1" dirty="0">
                <a:solidFill>
                  <a:srgbClr val="FF0000"/>
                </a:solidFill>
              </a:rPr>
              <a:t>Exponential NMS </a:t>
            </a:r>
            <a:r>
              <a:rPr lang="en-US" altLang="ko-KR" sz="1200" dirty="0"/>
              <a:t>achieves the </a:t>
            </a:r>
            <a:r>
              <a:rPr lang="en-US" altLang="ko-KR" sz="1200" b="1" dirty="0">
                <a:solidFill>
                  <a:srgbClr val="FF0000"/>
                </a:solidFill>
              </a:rPr>
              <a:t>highest Precision and F1-Score</a:t>
            </a:r>
            <a:r>
              <a:rPr lang="en-US" altLang="ko-KR" sz="1200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F310B9-1476-4D31-B70E-5F1CD824DAA4}"/>
              </a:ext>
            </a:extLst>
          </p:cNvPr>
          <p:cNvGrpSpPr/>
          <p:nvPr/>
        </p:nvGrpSpPr>
        <p:grpSpPr>
          <a:xfrm>
            <a:off x="520389" y="742954"/>
            <a:ext cx="3920982" cy="3466244"/>
            <a:chOff x="630048" y="215933"/>
            <a:chExt cx="3920982" cy="34662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D48BAD-CB3A-4C0E-9318-62B6F1DEFAD4}"/>
                </a:ext>
              </a:extLst>
            </p:cNvPr>
            <p:cNvSpPr txBox="1"/>
            <p:nvPr/>
          </p:nvSpPr>
          <p:spPr>
            <a:xfrm>
              <a:off x="1182140" y="3405178"/>
              <a:ext cx="2816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[Figure 13] </a:t>
              </a:r>
              <a:r>
                <a:rPr lang="en-US" altLang="ko-KR" sz="1200" dirty="0"/>
                <a:t>Graphs by YOLOv4 model</a:t>
              </a:r>
              <a:endParaRPr lang="ko-KR" altLang="en-US" sz="1200" b="1" dirty="0"/>
            </a:p>
          </p:txBody>
        </p:sp>
        <p:pic>
          <p:nvPicPr>
            <p:cNvPr id="11" name="Picture 1">
              <a:extLst>
                <a:ext uri="{FF2B5EF4-FFF2-40B4-BE49-F238E27FC236}">
                  <a16:creationId xmlns:a16="http://schemas.microsoft.com/office/drawing/2014/main" id="{E5EBB8D0-D58E-43C8-8028-4F921ED31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rcRect l="8645" r="7563" b="6831"/>
            <a:stretch>
              <a:fillRect/>
            </a:stretch>
          </p:blipFill>
          <p:spPr>
            <a:xfrm>
              <a:off x="630048" y="215933"/>
              <a:ext cx="3920982" cy="318924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D2154E-6089-4876-9D71-42485C9A5F49}"/>
              </a:ext>
            </a:extLst>
          </p:cNvPr>
          <p:cNvGrpSpPr/>
          <p:nvPr/>
        </p:nvGrpSpPr>
        <p:grpSpPr>
          <a:xfrm>
            <a:off x="4794133" y="742936"/>
            <a:ext cx="3920982" cy="3466263"/>
            <a:chOff x="4920167" y="215915"/>
            <a:chExt cx="3920982" cy="3466263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83A24C8E-D56C-41F9-A42D-9C0A2E2C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rcRect l="8238" r="8306" b="7055"/>
            <a:stretch>
              <a:fillRect/>
            </a:stretch>
          </p:blipFill>
          <p:spPr>
            <a:xfrm>
              <a:off x="4920167" y="215915"/>
              <a:ext cx="3920982" cy="318926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4964F-BB17-405C-933C-36E408D0C8E6}"/>
                </a:ext>
              </a:extLst>
            </p:cNvPr>
            <p:cNvSpPr txBox="1"/>
            <p:nvPr/>
          </p:nvSpPr>
          <p:spPr>
            <a:xfrm>
              <a:off x="5374476" y="3405179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[Figure 14] </a:t>
              </a:r>
              <a:r>
                <a:rPr lang="en-US" altLang="ko-KR" sz="1200" dirty="0"/>
                <a:t>Graphs by </a:t>
              </a:r>
              <a:r>
                <a:rPr lang="en-US" altLang="ko-KR" sz="1200" dirty="0" err="1"/>
                <a:t>EfficientDet</a:t>
              </a:r>
              <a:r>
                <a:rPr lang="en-US" altLang="ko-KR" sz="1200" dirty="0"/>
                <a:t> model</a:t>
              </a:r>
              <a:endParaRPr lang="ko-KR" altLang="en-US" sz="1200" b="1" dirty="0"/>
            </a:p>
          </p:txBody>
        </p:sp>
      </p:grpSp>
      <p:sp>
        <p:nvSpPr>
          <p:cNvPr id="15" name="Google Shape;85;p16">
            <a:extLst>
              <a:ext uri="{FF2B5EF4-FFF2-40B4-BE49-F238E27FC236}">
                <a16:creationId xmlns:a16="http://schemas.microsoft.com/office/drawing/2014/main" id="{9388C37C-9787-4653-8CF6-93EE966F81DF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7</a:t>
            </a:r>
            <a:r>
              <a:rPr lang="en-US" altLang="ko-KR" sz="1600" b="1"/>
              <a:t>.1</a:t>
            </a:r>
            <a:r>
              <a:rPr lang="en-US" altLang="ko-KR" sz="1600" b="1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52395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246AFFF-7064-419E-B3E7-754D7349CBE8}"/>
              </a:ext>
            </a:extLst>
          </p:cNvPr>
          <p:cNvSpPr txBox="1"/>
          <p:nvPr/>
        </p:nvSpPr>
        <p:spPr>
          <a:xfrm>
            <a:off x="752270" y="3893991"/>
            <a:ext cx="824974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Exponential NMS reduced the overall number of bounding boxes and caused a slight 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decline in Recall</a:t>
            </a:r>
            <a:r>
              <a:rPr lang="en-US" altLang="ko-KR" sz="1200"/>
              <a:t>. </a:t>
            </a:r>
            <a:br>
              <a:rPr lang="en-US" altLang="ko-KR" sz="1200"/>
            </a:br>
            <a:r>
              <a:rPr lang="en-US" altLang="ko-KR" sz="1200"/>
              <a:t>But the proposed method </a:t>
            </a:r>
            <a:r>
              <a:rPr lang="en-US" altLang="ko-KR" sz="1200" b="1">
                <a:solidFill>
                  <a:srgbClr val="FF0000"/>
                </a:solidFill>
              </a:rPr>
              <a:t>increased the Precision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Therefore, future study is necessary to find the </a:t>
            </a:r>
            <a:r>
              <a:rPr lang="en-US" altLang="ko-KR" sz="1200" b="1">
                <a:solidFill>
                  <a:srgbClr val="FF0000"/>
                </a:solidFill>
              </a:rPr>
              <a:t>optimal point </a:t>
            </a:r>
            <a:r>
              <a:rPr lang="en-US" altLang="ko-KR" sz="1200"/>
              <a:t>of 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Recall</a:t>
            </a:r>
            <a:r>
              <a:rPr lang="en-US" altLang="ko-KR" sz="1200"/>
              <a:t> and </a:t>
            </a:r>
            <a:r>
              <a:rPr lang="en-US" altLang="ko-KR" sz="1200" b="1">
                <a:solidFill>
                  <a:srgbClr val="FF0000"/>
                </a:solidFill>
              </a:rPr>
              <a:t>Precision</a:t>
            </a:r>
            <a:r>
              <a:rPr lang="en-US" altLang="ko-KR" sz="1200"/>
              <a:t>. </a:t>
            </a: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E1722303-72B0-43AE-A8BB-42A77B03911A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 dirty="0"/>
              <a:t>7</a:t>
            </a:r>
            <a:r>
              <a:rPr lang="en-US" altLang="ko-KR" sz="1600" b="1"/>
              <a:t>.2</a:t>
            </a:r>
            <a:r>
              <a:rPr lang="en-US" altLang="ko-KR" sz="1600" b="1" dirty="0"/>
              <a:t>. Future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AD77888-9B39-49A0-A72E-07350E686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612600"/>
                  </p:ext>
                </p:extLst>
              </p:nvPr>
            </p:nvGraphicFramePr>
            <p:xfrm>
              <a:off x="752270" y="731271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AD77888-9B39-49A0-A72E-07350E686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612600"/>
                  </p:ext>
                </p:extLst>
              </p:nvPr>
            </p:nvGraphicFramePr>
            <p:xfrm>
              <a:off x="752270" y="731271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202" t="-1111" r="-101681" b="-3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27" t="-1111" r="-2542" b="-3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0.3496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0.3555</a:t>
                          </a:r>
                          <a:endParaRPr lang="en-US" sz="1000" b="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0.7763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0.7787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0.7552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0.7728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0.4953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0.4826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0.4835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0.5198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0.4019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0.3912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0.3631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0.4274</a:t>
                          </a:r>
                          <a:endParaRPr lang="en-US" sz="1050" b="1" kern="0" spc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0.7781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0.7799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0.7564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0.7736</a:t>
                          </a:r>
                          <a:endParaRPr lang="en-US" sz="1000" b="0" kern="0" spc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0.5300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0.5210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0.4906</a:t>
                          </a:r>
                          <a:endParaRPr lang="en-US" sz="1000" b="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0.5506</a:t>
                          </a:r>
                          <a:endParaRPr lang="en-US" sz="1050" b="1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5AFA1E0-7FF9-40C4-90BA-36DA686AEA2C}"/>
              </a:ext>
            </a:extLst>
          </p:cNvPr>
          <p:cNvSpPr txBox="1"/>
          <p:nvPr/>
        </p:nvSpPr>
        <p:spPr>
          <a:xfrm>
            <a:off x="594023" y="3457916"/>
            <a:ext cx="3999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[Table 6] </a:t>
            </a:r>
            <a:r>
              <a:rPr lang="en-US" altLang="ko-KR" sz="1100" dirty="0"/>
              <a:t>Results using YOLOv4 with Various NMS Methods</a:t>
            </a:r>
            <a:endParaRPr lang="en-US" altLang="ko-K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E5DB52CE-EB12-4DF6-BA26-6F173D04C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169487"/>
                  </p:ext>
                </p:extLst>
              </p:nvPr>
            </p:nvGraphicFramePr>
            <p:xfrm>
              <a:off x="4765167" y="733681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Soft NMS </a:t>
                          </a:r>
                        </a:p>
                        <a:p>
                          <a:pPr algn="ctr" latinLnBrk="1"/>
                          <a:r>
                            <a:rPr lang="en-US" altLang="ko-KR" sz="100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E5DB52CE-EB12-4DF6-BA26-6F173D04C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169487"/>
                  </p:ext>
                </p:extLst>
              </p:nvPr>
            </p:nvGraphicFramePr>
            <p:xfrm>
              <a:off x="4765167" y="733681"/>
              <a:ext cx="3640151" cy="25603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760151">
                      <a:extLst>
                        <a:ext uri="{9D8B030D-6E8A-4147-A177-3AD203B41FA5}">
                          <a16:colId xmlns:a16="http://schemas.microsoft.com/office/drawing/2014/main" val="2457944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313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7284296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613081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41622272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800"/>
                            <a:t>Model</a:t>
                          </a:r>
                        </a:p>
                        <a:p>
                          <a:pPr algn="r" latinLnBrk="1"/>
                          <a:endParaRPr lang="en-US" altLang="ko-KR" sz="1400"/>
                        </a:p>
                        <a:p>
                          <a:pPr algn="l" latinLnBrk="1"/>
                          <a:r>
                            <a:rPr lang="en-US" altLang="ko-KR" sz="800"/>
                            <a:t>Indicator</a:t>
                          </a:r>
                          <a:endParaRPr lang="ko-KR" altLang="en-US" sz="800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Classic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DIoU NMS</a:t>
                          </a:r>
                          <a:endParaRPr lang="ko-KR" altLang="en-US" sz="100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202" t="-1111" r="-102521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7627" t="-1111" r="-3390" b="-3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3351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 </a:t>
                          </a: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0.4730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0.4641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0.5148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0.5298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7150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0.8009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0.8032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0.7716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0.7681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1013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Micro-Avg.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0.5948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0.5883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0.6176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0.6271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8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Precision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0.4921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0.4851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0.5328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0.5416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696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Recall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0.7987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0.8011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0.7693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0.7675</a:t>
                          </a:r>
                          <a:endParaRPr lang="en-US" sz="1000" kern="0" spc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7928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Macro-Avg.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F1-Score</a:t>
                          </a:r>
                          <a:endParaRPr lang="en-US" sz="8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0.6090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0.6043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00" spc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0.6296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8E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spc="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함초롬바탕" panose="02030604000101010101" pitchFamily="18" charset="-127"/>
                            </a:rPr>
                            <a:t>0.6350</a:t>
                          </a:r>
                          <a:endParaRPr lang="en-US" sz="1200" kern="0" spc="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8E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8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D03249-15DB-42A6-BE15-486236B18838}"/>
              </a:ext>
            </a:extLst>
          </p:cNvPr>
          <p:cNvSpPr txBox="1"/>
          <p:nvPr/>
        </p:nvSpPr>
        <p:spPr>
          <a:xfrm>
            <a:off x="4632747" y="3463191"/>
            <a:ext cx="3971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[Table 7] </a:t>
            </a:r>
            <a:r>
              <a:rPr lang="en-US" altLang="ko-KR" sz="1050" dirty="0"/>
              <a:t>Results using </a:t>
            </a:r>
            <a:r>
              <a:rPr lang="en-US" altLang="ko-KR" sz="1050" dirty="0" err="1"/>
              <a:t>EfficientDet</a:t>
            </a:r>
            <a:r>
              <a:rPr lang="en-US" altLang="ko-KR" sz="1050" dirty="0"/>
              <a:t> with Various NMS Methods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340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246AFFF-7064-419E-B3E7-754D7349CBE8}"/>
              </a:ext>
            </a:extLst>
          </p:cNvPr>
          <p:cNvSpPr txBox="1"/>
          <p:nvPr/>
        </p:nvSpPr>
        <p:spPr>
          <a:xfrm>
            <a:off x="497064" y="4165551"/>
            <a:ext cx="824974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 this work, only </a:t>
            </a:r>
            <a:r>
              <a:rPr lang="en-US" altLang="ko-KR" sz="1200" b="1" dirty="0">
                <a:solidFill>
                  <a:srgbClr val="FF0000"/>
                </a:solidFill>
              </a:rPr>
              <a:t>the </a:t>
            </a:r>
            <a:r>
              <a:rPr lang="en-US" altLang="ko-KR" sz="1200" b="1" dirty="0" err="1">
                <a:solidFill>
                  <a:srgbClr val="FF0000"/>
                </a:solidFill>
              </a:rPr>
              <a:t>IoU</a:t>
            </a:r>
            <a:r>
              <a:rPr lang="en-US" altLang="ko-KR" sz="1200" b="1" dirty="0">
                <a:solidFill>
                  <a:srgbClr val="FF0000"/>
                </a:solidFill>
              </a:rPr>
              <a:t> calculation process </a:t>
            </a:r>
            <a:r>
              <a:rPr lang="en-US" altLang="ko-KR" sz="1200" dirty="0"/>
              <a:t>is changed, which might </a:t>
            </a:r>
            <a:r>
              <a:rPr lang="en-US" altLang="ko-KR" sz="1200" b="1" dirty="0">
                <a:solidFill>
                  <a:srgbClr val="FF0000"/>
                </a:solidFill>
              </a:rPr>
              <a:t>not be enough </a:t>
            </a:r>
            <a:r>
              <a:rPr lang="en-US" altLang="ko-KR" sz="1200" dirty="0"/>
              <a:t>to find the optimal point.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Hence, in addition to modifying the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 calculation process,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improving the NMS algorithm process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will be an interesting research topic in the future.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465C4B84-1E37-4D4D-8A48-2DF1FB5D0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56518"/>
                  </p:ext>
                </p:extLst>
              </p:nvPr>
            </p:nvGraphicFramePr>
            <p:xfrm>
              <a:off x="747573" y="543575"/>
              <a:ext cx="2456264" cy="33254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374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275618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  <a:gridCol w="1052416">
                      <a:extLst>
                        <a:ext uri="{9D8B030D-6E8A-4147-A177-3AD203B41FA5}">
                          <a16:colId xmlns:a16="http://schemas.microsoft.com/office/drawing/2014/main" val="1963380034"/>
                        </a:ext>
                      </a:extLst>
                    </a:gridCol>
                  </a:tblGrid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Input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2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is the list of initial detection boxes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3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contains corresponding</a:t>
                          </a:r>
                          <a:r>
                            <a:rPr lang="en-US" altLang="ko-KR" sz="600" baseline="0"/>
                            <a:t> detection scores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4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is the NMS threshold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5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begin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6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←{}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7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while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do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8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argmax</a:t>
                          </a:r>
                          <a:r>
                            <a:rPr lang="ko-KR" altLang="en-US" sz="6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9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 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10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11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do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2047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12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𝐼𝑜𝑈</m:t>
                              </m:r>
                              <m:sSup>
                                <m:sSup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60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then</a:t>
                          </a:r>
                          <a:endParaRPr lang="ko-KR" altLang="en-US" sz="600" b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1437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13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14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55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15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16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17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return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a14:m>
                          <a:r>
                            <a:rPr lang="en-US" altLang="ko-KR" sz="60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r>
                            <a:rPr lang="en-US" altLang="ko-KR" sz="600"/>
                            <a:t>18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465C4B84-1E37-4D4D-8A48-2DF1FB5D0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56518"/>
                  </p:ext>
                </p:extLst>
              </p:nvPr>
            </p:nvGraphicFramePr>
            <p:xfrm>
              <a:off x="747573" y="543575"/>
              <a:ext cx="2456264" cy="33288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374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275618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  <a:gridCol w="1052416">
                      <a:extLst>
                        <a:ext uri="{9D8B030D-6E8A-4147-A177-3AD203B41FA5}">
                          <a16:colId xmlns:a16="http://schemas.microsoft.com/office/drawing/2014/main" val="1963380034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4085" t="-3333" r="-563" b="-17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2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103333" r="-645" b="-16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3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203333" r="-645" b="-15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4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303333" r="-645" b="-14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5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begin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6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503333" r="-645" b="-12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7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603333" r="-645" b="-11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8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409" t="-703333" r="-758" b="-10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9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409" t="-803333" r="-758" b="-9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10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409" t="-874194" r="-758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11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409" t="-1006667" r="-758" b="-72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21990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12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4932" t="-922222" r="-913" b="-5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1437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13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34104" t="-1226667" r="-1156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14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55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15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16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17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645" t="-1626667" r="-645" b="-1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altLang="ko-KR" sz="600"/>
                            <a:t>18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FF17DDD-BEE7-4A88-8AE0-95B62B65B553}"/>
              </a:ext>
            </a:extLst>
          </p:cNvPr>
          <p:cNvSpPr txBox="1"/>
          <p:nvPr/>
        </p:nvSpPr>
        <p:spPr>
          <a:xfrm>
            <a:off x="256386" y="3873072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[Algorithm 1] </a:t>
            </a:r>
            <a:r>
              <a:rPr lang="en-US" altLang="ko-KR" sz="1200"/>
              <a:t>Pseudo Code of Suggested NMS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5E2183-2C79-4E29-9BB9-22CC82F9983A}"/>
              </a:ext>
            </a:extLst>
          </p:cNvPr>
          <p:cNvCxnSpPr>
            <a:cxnSpLocks/>
          </p:cNvCxnSpPr>
          <p:nvPr/>
        </p:nvCxnSpPr>
        <p:spPr>
          <a:xfrm>
            <a:off x="1216909" y="1457540"/>
            <a:ext cx="0" cy="2234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78CD2E-5451-43E4-8B06-2CA18DDDA932}"/>
              </a:ext>
            </a:extLst>
          </p:cNvPr>
          <p:cNvCxnSpPr>
            <a:cxnSpLocks/>
          </p:cNvCxnSpPr>
          <p:nvPr/>
        </p:nvCxnSpPr>
        <p:spPr>
          <a:xfrm>
            <a:off x="1486187" y="1802875"/>
            <a:ext cx="0" cy="15590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A2069E-D944-438E-BA45-7A88744A9CCB}"/>
              </a:ext>
            </a:extLst>
          </p:cNvPr>
          <p:cNvCxnSpPr>
            <a:cxnSpLocks/>
          </p:cNvCxnSpPr>
          <p:nvPr/>
        </p:nvCxnSpPr>
        <p:spPr>
          <a:xfrm>
            <a:off x="1748591" y="2535228"/>
            <a:ext cx="0" cy="641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711528-BB49-4E47-AEB0-9884E5A7D6AB}"/>
              </a:ext>
            </a:extLst>
          </p:cNvPr>
          <p:cNvCxnSpPr>
            <a:cxnSpLocks/>
          </p:cNvCxnSpPr>
          <p:nvPr/>
        </p:nvCxnSpPr>
        <p:spPr>
          <a:xfrm>
            <a:off x="2010995" y="2730598"/>
            <a:ext cx="0" cy="266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559CD-05BD-48FD-918E-7B6A6B7E51E1}"/>
              </a:ext>
            </a:extLst>
          </p:cNvPr>
          <p:cNvSpPr/>
          <p:nvPr/>
        </p:nvSpPr>
        <p:spPr>
          <a:xfrm>
            <a:off x="1938810" y="2574654"/>
            <a:ext cx="893770" cy="175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33869D64-A0D7-4C5D-AAC6-473CB651E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698530"/>
                  </p:ext>
                </p:extLst>
              </p:nvPr>
            </p:nvGraphicFramePr>
            <p:xfrm>
              <a:off x="4222841" y="833153"/>
              <a:ext cx="2456264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374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275618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1329368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</a:tblGrid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Input 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altLang="ko-KR" sz="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sz="600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2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is the list of initial detection boxes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3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contains corresponding</a:t>
                          </a:r>
                          <a:r>
                            <a:rPr lang="en-US" altLang="ko-KR" sz="600" baseline="0"/>
                            <a:t> detection scores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4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is the NMS threshold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5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begin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6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←{}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7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while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do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8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argmax</a:t>
                          </a:r>
                          <a:r>
                            <a:rPr lang="ko-KR" altLang="en-US" sz="6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9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 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6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10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←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11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6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oMath>
                          </a14:m>
                          <a:r>
                            <a:rPr lang="ko-KR" altLang="en-US" sz="600"/>
                            <a:t> </a:t>
                          </a:r>
                          <a:r>
                            <a:rPr lang="en-US" altLang="ko-KR" sz="600"/>
                            <a:t>do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12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600" smtClean="0">
                                    <a:latin typeface="Cambria Math" panose="02040503050406030204" pitchFamily="18" charset="0"/>
                                  </a:rPr>
                                  <m:t>← 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𝐼𝑜𝑈</m:t>
                                </m:r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13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14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15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return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a14:m>
                          <a:r>
                            <a:rPr lang="en-US" altLang="ko-KR" sz="60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167949">
                    <a:tc>
                      <a:txBody>
                        <a:bodyPr/>
                        <a:lstStyle/>
                        <a:p>
                          <a:r>
                            <a:rPr lang="en-US" altLang="ko-KR" sz="600"/>
                            <a:t>16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>
                <a:extLst>
                  <a:ext uri="{FF2B5EF4-FFF2-40B4-BE49-F238E27FC236}">
                    <a16:creationId xmlns:a16="http://schemas.microsoft.com/office/drawing/2014/main" id="{33869D64-A0D7-4C5D-AAC6-473CB651E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698530"/>
                  </p:ext>
                </p:extLst>
              </p:nvPr>
            </p:nvGraphicFramePr>
            <p:xfrm>
              <a:off x="4222841" y="833153"/>
              <a:ext cx="2456264" cy="2926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374">
                      <a:extLst>
                        <a:ext uri="{9D8B030D-6E8A-4147-A177-3AD203B41FA5}">
                          <a16:colId xmlns:a16="http://schemas.microsoft.com/office/drawing/2014/main" val="2771630605"/>
                        </a:ext>
                      </a:extLst>
                    </a:gridCol>
                    <a:gridCol w="275618">
                      <a:extLst>
                        <a:ext uri="{9D8B030D-6E8A-4147-A177-3AD203B41FA5}">
                          <a16:colId xmlns:a16="http://schemas.microsoft.com/office/drawing/2014/main" val="36853733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4261425665"/>
                        </a:ext>
                      </a:extLst>
                    </a:gridCol>
                    <a:gridCol w="276952">
                      <a:extLst>
                        <a:ext uri="{9D8B030D-6E8A-4147-A177-3AD203B41FA5}">
                          <a16:colId xmlns:a16="http://schemas.microsoft.com/office/drawing/2014/main" val="160208068"/>
                        </a:ext>
                      </a:extLst>
                    </a:gridCol>
                    <a:gridCol w="1329368">
                      <a:extLst>
                        <a:ext uri="{9D8B030D-6E8A-4147-A177-3AD203B41FA5}">
                          <a16:colId xmlns:a16="http://schemas.microsoft.com/office/drawing/2014/main" val="333671348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4085" t="-3333" r="-563" b="-15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673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2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103333" r="-645" b="-14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5745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3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203333" r="-645" b="-13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240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4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303333" r="-645" b="-12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1931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5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begin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4532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6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503333" r="-645" b="-10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124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7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603333" r="-645" b="-9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15769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8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3409" t="-680645" r="-758" b="-7806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95548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9 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3409" t="-806667" r="-758" b="-7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5056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10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3409" t="-906667" r="-758" b="-6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3936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11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3409" t="-1006667" r="-758" b="-5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29007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12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4932" t="-1106667" r="-913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5787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13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83773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14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15109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600"/>
                            <a:t>15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60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645" t="-1406667" r="-645" b="-1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73453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altLang="ko-KR" sz="600"/>
                            <a:t>16 :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/>
                            <a:t>end</a:t>
                          </a:r>
                          <a:endParaRPr lang="ko-KR" altLang="en-US" sz="6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9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841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4F575B5-555C-4DAE-8EF3-8E068E812C57}"/>
              </a:ext>
            </a:extLst>
          </p:cNvPr>
          <p:cNvSpPr txBox="1"/>
          <p:nvPr/>
        </p:nvSpPr>
        <p:spPr>
          <a:xfrm>
            <a:off x="3986469" y="3872436"/>
            <a:ext cx="292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[Algorithm 2] </a:t>
            </a:r>
            <a:r>
              <a:rPr lang="en-US" altLang="ko-KR" sz="1200"/>
              <a:t>Pseudo code of Soft NMS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1A79FB-3572-42B4-98F1-CFEC2021AF38}"/>
              </a:ext>
            </a:extLst>
          </p:cNvPr>
          <p:cNvSpPr/>
          <p:nvPr/>
        </p:nvSpPr>
        <p:spPr>
          <a:xfrm>
            <a:off x="5363799" y="2855782"/>
            <a:ext cx="830748" cy="1759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9BC9928-0027-4794-A9D1-6A76F65E2AE3}"/>
              </a:ext>
            </a:extLst>
          </p:cNvPr>
          <p:cNvCxnSpPr>
            <a:cxnSpLocks/>
          </p:cNvCxnSpPr>
          <p:nvPr/>
        </p:nvCxnSpPr>
        <p:spPr>
          <a:xfrm>
            <a:off x="4690024" y="1730901"/>
            <a:ext cx="0" cy="1851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E9BAA86-0F0B-47A1-8A57-C300635DD969}"/>
              </a:ext>
            </a:extLst>
          </p:cNvPr>
          <p:cNvCxnSpPr>
            <a:cxnSpLocks/>
          </p:cNvCxnSpPr>
          <p:nvPr/>
        </p:nvCxnSpPr>
        <p:spPr>
          <a:xfrm>
            <a:off x="4959302" y="2076236"/>
            <a:ext cx="0" cy="11551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9F01E12-086E-42F1-9D0C-69EFC7FFA88B}"/>
              </a:ext>
            </a:extLst>
          </p:cNvPr>
          <p:cNvCxnSpPr>
            <a:cxnSpLocks/>
          </p:cNvCxnSpPr>
          <p:nvPr/>
        </p:nvCxnSpPr>
        <p:spPr>
          <a:xfrm>
            <a:off x="5221706" y="2808589"/>
            <a:ext cx="0" cy="223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더하기 기호 49">
            <a:extLst>
              <a:ext uri="{FF2B5EF4-FFF2-40B4-BE49-F238E27FC236}">
                <a16:creationId xmlns:a16="http://schemas.microsoft.com/office/drawing/2014/main" id="{4F1B93CE-E356-42A1-B1FE-88D6EEEF544B}"/>
              </a:ext>
            </a:extLst>
          </p:cNvPr>
          <p:cNvSpPr/>
          <p:nvPr/>
        </p:nvSpPr>
        <p:spPr>
          <a:xfrm>
            <a:off x="3608333" y="2172785"/>
            <a:ext cx="298247" cy="276999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131CC8-F500-4DA3-93DC-53C306BCA3FE}"/>
              </a:ext>
            </a:extLst>
          </p:cNvPr>
          <p:cNvGrpSpPr/>
          <p:nvPr/>
        </p:nvGrpSpPr>
        <p:grpSpPr>
          <a:xfrm>
            <a:off x="7063118" y="2188734"/>
            <a:ext cx="254382" cy="210499"/>
            <a:chOff x="7101597" y="2172785"/>
            <a:chExt cx="254382" cy="21049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97C43C6-A57C-4B20-A041-B86CBE80E916}"/>
                </a:ext>
              </a:extLst>
            </p:cNvPr>
            <p:cNvSpPr/>
            <p:nvPr/>
          </p:nvSpPr>
          <p:spPr>
            <a:xfrm>
              <a:off x="7101597" y="2172785"/>
              <a:ext cx="254382" cy="7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52D27C-9C62-4EF2-BBD5-EEE9F0D49EE9}"/>
                </a:ext>
              </a:extLst>
            </p:cNvPr>
            <p:cNvSpPr/>
            <p:nvPr/>
          </p:nvSpPr>
          <p:spPr>
            <a:xfrm>
              <a:off x="7101597" y="2311284"/>
              <a:ext cx="254382" cy="72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7" name="그래픽 56" descr="전구 및 기어">
            <a:extLst>
              <a:ext uri="{FF2B5EF4-FFF2-40B4-BE49-F238E27FC236}">
                <a16:creationId xmlns:a16="http://schemas.microsoft.com/office/drawing/2014/main" id="{6B055491-DD40-44FC-B3FA-9FEA50871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8109" y="1857374"/>
            <a:ext cx="914400" cy="914400"/>
          </a:xfrm>
          <a:prstGeom prst="rect">
            <a:avLst/>
          </a:prstGeom>
        </p:spPr>
      </p:pic>
      <p:sp>
        <p:nvSpPr>
          <p:cNvPr id="25" name="Google Shape;85;p16">
            <a:extLst>
              <a:ext uri="{FF2B5EF4-FFF2-40B4-BE49-F238E27FC236}">
                <a16:creationId xmlns:a16="http://schemas.microsoft.com/office/drawing/2014/main" id="{FFE0BB5A-065F-4A39-928B-9AB2422661D8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-US" altLang="ko-KR" sz="1600" b="1" dirty="0"/>
              <a:t>7</a:t>
            </a:r>
            <a:r>
              <a:rPr lang="en-US" altLang="ko-KR" sz="1600" b="1"/>
              <a:t>.2</a:t>
            </a:r>
            <a:r>
              <a:rPr lang="en-US" altLang="ko-KR" sz="1600" b="1" dirty="0"/>
              <a:t>. Future Works</a:t>
            </a:r>
          </a:p>
        </p:txBody>
      </p:sp>
    </p:spTree>
    <p:extLst>
      <p:ext uri="{BB962C8B-B14F-4D97-AF65-F5344CB8AC3E}">
        <p14:creationId xmlns:p14="http://schemas.microsoft.com/office/powerpoint/2010/main" val="3187961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27429" y="2287072"/>
            <a:ext cx="248914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>
                <a:solidFill>
                  <a:schemeClr val="bg1"/>
                </a:solidFill>
              </a:rPr>
              <a:t>Thank</a:t>
            </a:r>
            <a:r>
              <a:rPr lang="ko-KR" altLang="en-US" sz="2500" b="1">
                <a:solidFill>
                  <a:schemeClr val="bg1"/>
                </a:solidFill>
              </a:rPr>
              <a:t> </a:t>
            </a:r>
            <a:r>
              <a:rPr lang="en-US" altLang="ko-KR" sz="2500" b="1">
                <a:solidFill>
                  <a:schemeClr val="bg1"/>
                </a:solidFill>
              </a:rPr>
              <a:t>you</a:t>
            </a:r>
            <a:endParaRPr sz="1500" b="1" i="0" u="none" strike="noStrike" cap="none" dirty="0">
              <a:solidFill>
                <a:schemeClr val="bg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6877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85;p16">
            <a:extLst>
              <a:ext uri="{FF2B5EF4-FFF2-40B4-BE49-F238E27FC236}">
                <a16:creationId xmlns:a16="http://schemas.microsoft.com/office/drawing/2014/main" id="{6889C19B-1CAD-428B-8BDA-6510251388C3}"/>
              </a:ext>
            </a:extLst>
          </p:cNvPr>
          <p:cNvSpPr txBox="1"/>
          <p:nvPr/>
        </p:nvSpPr>
        <p:spPr>
          <a:xfrm>
            <a:off x="336883" y="403373"/>
            <a:ext cx="8580235" cy="507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/>
              <a:t>Song, K., &amp; Yan, Y., “A noise robust method based on completed local binary patterns for hot-rolled steel strip surface defects,” Applied Surface Science, vol. 285, pp. 858-864, 2013.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b="1" i="0" u="none" strike="noStrike" cap="none" dirty="0">
              <a:solidFill>
                <a:srgbClr val="000000"/>
              </a:solidFill>
            </a:endParaRPr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/>
              <a:t>Lin, T. Y., </a:t>
            </a:r>
            <a:r>
              <a:rPr lang="en-US" altLang="ko-KR" sz="1200" dirty="0" err="1"/>
              <a:t>Maire</a:t>
            </a:r>
            <a:r>
              <a:rPr lang="en-US" altLang="ko-KR" sz="1200" dirty="0"/>
              <a:t>, M., </a:t>
            </a:r>
            <a:r>
              <a:rPr lang="en-US" altLang="ko-KR" sz="1200" dirty="0" err="1"/>
              <a:t>Belongie</a:t>
            </a:r>
            <a:r>
              <a:rPr lang="en-US" altLang="ko-KR" sz="1200" dirty="0"/>
              <a:t>, S., Hays, J., </a:t>
            </a:r>
            <a:r>
              <a:rPr lang="en-US" altLang="ko-KR" sz="1200" dirty="0" err="1"/>
              <a:t>Perona</a:t>
            </a:r>
            <a:r>
              <a:rPr lang="en-US" altLang="ko-KR" sz="1200" dirty="0"/>
              <a:t>, P., </a:t>
            </a:r>
            <a:r>
              <a:rPr lang="en-US" altLang="ko-KR" sz="1200" dirty="0" err="1"/>
              <a:t>Ramanan</a:t>
            </a:r>
            <a:r>
              <a:rPr lang="en-US" altLang="ko-KR" sz="1200" dirty="0"/>
              <a:t>, D., ... &amp; </a:t>
            </a:r>
            <a:r>
              <a:rPr lang="en-US" altLang="ko-KR" sz="1200" dirty="0" err="1"/>
              <a:t>Zitnick</a:t>
            </a:r>
            <a:r>
              <a:rPr lang="en-US" altLang="ko-KR" sz="1200" dirty="0"/>
              <a:t>, C. L., “Microsoft coco: Common objects in context,“ In European conference on computer vision, Springer, Cham., pp. 740-755, September., 2014. 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 err="1"/>
              <a:t>Bodla</a:t>
            </a:r>
            <a:r>
              <a:rPr lang="en-US" altLang="ko-KR" sz="1200" dirty="0"/>
              <a:t>, N., Singh, B., </a:t>
            </a:r>
            <a:r>
              <a:rPr lang="en-US" altLang="ko-KR" sz="1200" dirty="0" err="1"/>
              <a:t>Chellappa</a:t>
            </a:r>
            <a:r>
              <a:rPr lang="en-US" altLang="ko-KR" sz="1200" dirty="0"/>
              <a:t>, R., &amp; Davis, L. S. “Soft-NMS--improving object detection with one line of code,“ In Proceedings of the IEEE international conference on computer vision, Venice, Italy, pp. 5561-5569, Oct., 2017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/>
              <a:t>Zheng, Z., Wang, P., Liu, W., Li, J., Ye, R., &amp; Ren, D., “Distance-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 loss: Faster and better learning for bounding box regression,“ In Proceedings of the AAAI conference on artificial intelligence, New York, United States, pp. 12993-13000, February, 2020.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 err="1"/>
              <a:t>Bochkovskiy</a:t>
            </a:r>
            <a:r>
              <a:rPr lang="en-US" altLang="ko-KR" sz="1200" dirty="0"/>
              <a:t>, A., Wang, C. Y., &amp; Liao, H. Y. M., “Yolov4: Optimal speed and accuracy of object detection,“ </a:t>
            </a:r>
            <a:r>
              <a:rPr lang="en-US" altLang="ko-KR" sz="1200" dirty="0" err="1"/>
              <a:t>arXiv</a:t>
            </a:r>
            <a:r>
              <a:rPr lang="en-US" altLang="ko-KR" sz="1200" dirty="0"/>
              <a:t> preprint arXiv:2004.10934. 2020.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/>
              <a:t>Tan, M., Pang, R., &amp; Le, Q. V., “</a:t>
            </a:r>
            <a:r>
              <a:rPr lang="en-US" altLang="ko-KR" sz="1200" dirty="0" err="1"/>
              <a:t>Efficientdet</a:t>
            </a:r>
            <a:r>
              <a:rPr lang="en-US" altLang="ko-KR" sz="1200" dirty="0"/>
              <a:t>: Scalable and efficient object detection,“ In Proceedings of the IEEE/CVF conference on computer vision and pattern recognition, Washington, United States, pp. 10781-10790, June., 2020.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/>
              <a:t>Ilya </a:t>
            </a:r>
            <a:r>
              <a:rPr lang="en-US" altLang="ko-KR" sz="1200" dirty="0" err="1"/>
              <a:t>Loshchilov</a:t>
            </a:r>
            <a:r>
              <a:rPr lang="en-US" altLang="ko-KR" sz="1200" dirty="0"/>
              <a:t> and Frank </a:t>
            </a:r>
            <a:r>
              <a:rPr lang="en-US" altLang="ko-KR" sz="1200" dirty="0" err="1"/>
              <a:t>Hutter</a:t>
            </a:r>
            <a:r>
              <a:rPr lang="en-US" altLang="ko-KR" sz="1200" dirty="0"/>
              <a:t>, ”SGDR: Stochastic gradient descent with warm restarts,“ </a:t>
            </a:r>
            <a:r>
              <a:rPr lang="en-US" altLang="ko-KR" sz="1200" dirty="0" err="1"/>
              <a:t>arXiv</a:t>
            </a:r>
            <a:r>
              <a:rPr lang="en-US" altLang="ko-KR" sz="1200" dirty="0"/>
              <a:t> preprint arXiv:1608.03983, 2016.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/>
            </a:pPr>
            <a:r>
              <a:rPr lang="en-US" altLang="ko-KR" sz="1200" dirty="0" err="1"/>
              <a:t>Kaiming</a:t>
            </a:r>
            <a:r>
              <a:rPr lang="en-US" altLang="ko-KR" sz="1200" dirty="0"/>
              <a:t> He, </a:t>
            </a:r>
            <a:r>
              <a:rPr lang="en-US" altLang="ko-KR" sz="1200" dirty="0" err="1"/>
              <a:t>Xiangyu</a:t>
            </a:r>
            <a:r>
              <a:rPr lang="en-US" altLang="ko-KR" sz="1200" dirty="0"/>
              <a:t> Zhang, </a:t>
            </a:r>
            <a:r>
              <a:rPr lang="en-US" altLang="ko-KR" sz="1200" dirty="0" err="1"/>
              <a:t>Shaoqing</a:t>
            </a:r>
            <a:r>
              <a:rPr lang="en-US" altLang="ko-KR" sz="1200" dirty="0"/>
              <a:t> Ren, and Jian Sun., ”Spatial pyramid pooling in deep convolutional networks for visual recognition,“ IEEE Transactions on Pattern Analysis and Machine Intelligence (TPAMI), vol. 37, no. 9, pp. 1904–1916, 2015.</a:t>
            </a:r>
          </a:p>
          <a:p>
            <a:pPr marL="342900" lvl="0" indent="-342900">
              <a:buSzPct val="100000"/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2E86C5-7399-4DC0-9389-20C32EC14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A8CF6-33FA-452F-A970-722BBB8E15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88948462-2670-4213-B49D-F1BB29C0B3DD}"/>
              </a:ext>
            </a:extLst>
          </p:cNvPr>
          <p:cNvSpPr txBox="1"/>
          <p:nvPr/>
        </p:nvSpPr>
        <p:spPr>
          <a:xfrm>
            <a:off x="178792" y="56359"/>
            <a:ext cx="42625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79442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85;p16">
            <a:extLst>
              <a:ext uri="{FF2B5EF4-FFF2-40B4-BE49-F238E27FC236}">
                <a16:creationId xmlns:a16="http://schemas.microsoft.com/office/drawing/2014/main" id="{6889C19B-1CAD-428B-8BDA-6510251388C3}"/>
              </a:ext>
            </a:extLst>
          </p:cNvPr>
          <p:cNvSpPr txBox="1"/>
          <p:nvPr/>
        </p:nvSpPr>
        <p:spPr>
          <a:xfrm>
            <a:off x="336883" y="403373"/>
            <a:ext cx="8580235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9"/>
            </a:pPr>
            <a:r>
              <a:rPr lang="en-US" altLang="ko-KR" sz="1200" dirty="0"/>
              <a:t>Shu Liu, Lu Qi, </a:t>
            </a:r>
            <a:r>
              <a:rPr lang="en-US" altLang="ko-KR" sz="1200" dirty="0" err="1"/>
              <a:t>Haifang</a:t>
            </a:r>
            <a:r>
              <a:rPr lang="en-US" altLang="ko-KR" sz="1200" dirty="0"/>
              <a:t> Qin, </a:t>
            </a:r>
            <a:r>
              <a:rPr lang="en-US" altLang="ko-KR" sz="1200" dirty="0" err="1"/>
              <a:t>Jianping</a:t>
            </a:r>
            <a:r>
              <a:rPr lang="en-US" altLang="ko-KR" sz="1200" dirty="0"/>
              <a:t> Shi, and </a:t>
            </a:r>
            <a:r>
              <a:rPr lang="en-US" altLang="ko-KR" sz="1200" dirty="0" err="1"/>
              <a:t>Jiaya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Jia</a:t>
            </a:r>
            <a:r>
              <a:rPr lang="en-US" altLang="ko-KR" sz="1200" dirty="0"/>
              <a:t>., “Path aggregation network for instance segmentation,“ Proceedings of the IEEE Conference on Computer Vision and Pattern Recognition (CVPR), Utah, United States, pp. 8759–8768, June, 2018.</a:t>
            </a:r>
          </a:p>
          <a:p>
            <a:pPr marL="342900" indent="-342900">
              <a:buSzPct val="100000"/>
              <a:buFont typeface="Arial"/>
              <a:buAutoNum type="arabicPeriod" startAt="9"/>
            </a:pPr>
            <a:endParaRPr lang="en-US" altLang="ko-KR" sz="1200" dirty="0"/>
          </a:p>
          <a:p>
            <a:pPr marL="342900" indent="-342900">
              <a:buSzPct val="100000"/>
              <a:buFont typeface="Arial"/>
              <a:buAutoNum type="arabicPeriod" startAt="9"/>
            </a:pPr>
            <a:r>
              <a:rPr lang="en-US" altLang="ko-KR" sz="1200" dirty="0" err="1"/>
              <a:t>Diganta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Misra</a:t>
            </a:r>
            <a:r>
              <a:rPr lang="en-US" altLang="ko-KR" sz="1200" dirty="0"/>
              <a:t>, ”Mish: A self regularized </a:t>
            </a:r>
            <a:r>
              <a:rPr lang="en-US" altLang="ko-KR" sz="1200" dirty="0" err="1"/>
              <a:t>nonmonotonic</a:t>
            </a:r>
            <a:r>
              <a:rPr lang="en-US" altLang="ko-KR" sz="1200" dirty="0"/>
              <a:t> neural activation function,“ </a:t>
            </a:r>
            <a:r>
              <a:rPr lang="en-US" altLang="ko-KR" sz="1200" dirty="0" err="1"/>
              <a:t>arXiv</a:t>
            </a:r>
            <a:r>
              <a:rPr lang="en-US" altLang="ko-KR" sz="1200" dirty="0"/>
              <a:t> preprint arXiv:1908.08681, 2019.</a:t>
            </a:r>
          </a:p>
          <a:p>
            <a:pPr marL="342900" lvl="0" indent="-342900">
              <a:buSzPct val="100000"/>
              <a:buAutoNum type="arabicPeriod" startAt="9"/>
            </a:pPr>
            <a:endParaRPr lang="en-US" altLang="ko-KR" sz="1200" b="1" i="0" u="none" strike="noStrike" cap="none" dirty="0">
              <a:solidFill>
                <a:srgbClr val="000000"/>
              </a:solidFill>
            </a:endParaRPr>
          </a:p>
          <a:p>
            <a:pPr marL="342900" lvl="0" indent="-342900">
              <a:buSzPct val="100000"/>
              <a:buAutoNum type="arabicPeriod" startAt="9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2E86C5-7399-4DC0-9389-20C32EC14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A8CF6-33FA-452F-A970-722BBB8E15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6" name="Google Shape;85;p16"/>
          <p:cNvSpPr txBox="1"/>
          <p:nvPr/>
        </p:nvSpPr>
        <p:spPr>
          <a:xfrm>
            <a:off x="1352838" y="4087220"/>
            <a:ext cx="668092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NEU-DET[1] has </a:t>
            </a:r>
            <a:r>
              <a:rPr lang="en-US" altLang="ko-KR" sz="1200" b="1" dirty="0">
                <a:solidFill>
                  <a:srgbClr val="FF0000"/>
                </a:solidFill>
              </a:rPr>
              <a:t>less overlap </a:t>
            </a:r>
            <a:r>
              <a:rPr lang="en-US" altLang="ko-KR" sz="1200" dirty="0"/>
              <a:t>than MS-COCO[2] on </a:t>
            </a:r>
            <a:r>
              <a:rPr lang="en-US" altLang="ko-KR" sz="1200" b="1" dirty="0">
                <a:solidFill>
                  <a:srgbClr val="FF0000"/>
                </a:solidFill>
              </a:rPr>
              <a:t>Ground Truth</a:t>
            </a:r>
            <a:r>
              <a:rPr lang="en-US" altLang="ko-KR" sz="1200" dirty="0"/>
              <a:t> but </a:t>
            </a:r>
            <a:r>
              <a:rPr lang="en-US" altLang="ko-KR" sz="1200" b="1" dirty="0">
                <a:solidFill>
                  <a:srgbClr val="FF0000"/>
                </a:solidFill>
              </a:rPr>
              <a:t>more on Prediction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This paper aims to </a:t>
            </a:r>
            <a:r>
              <a:rPr lang="en-US" altLang="ko-KR" sz="1200" dirty="0">
                <a:solidFill>
                  <a:schemeClr val="tx1"/>
                </a:solidFill>
              </a:rPr>
              <a:t>improve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sz="1200">
                <a:solidFill>
                  <a:schemeClr val="tx1"/>
                </a:solidFill>
              </a:rPr>
              <a:t>the performance of </a:t>
            </a:r>
            <a:r>
              <a:rPr lang="en-US" altLang="ko-KR" sz="1200" b="1">
                <a:solidFill>
                  <a:srgbClr val="FF0000"/>
                </a:solidFill>
              </a:rPr>
              <a:t>the object detector </a:t>
            </a:r>
            <a:r>
              <a:rPr lang="en-US" altLang="ko-KR" sz="1200"/>
              <a:t>in </a:t>
            </a:r>
            <a:r>
              <a:rPr lang="en-US" altLang="ko-KR" sz="1200" b="1">
                <a:solidFill>
                  <a:srgbClr val="FF0000"/>
                </a:solidFill>
              </a:rPr>
              <a:t>a realistic factory environment </a:t>
            </a:r>
            <a:r>
              <a:rPr lang="en-US" altLang="ko-KR" sz="1200">
                <a:solidFill>
                  <a:schemeClr val="tx1"/>
                </a:solidFill>
              </a:rPr>
              <a:t>by </a:t>
            </a:r>
            <a:r>
              <a:rPr lang="en-US" altLang="ko-KR" sz="1200" b="1">
                <a:solidFill>
                  <a:srgbClr val="FF0000"/>
                </a:solidFill>
              </a:rPr>
              <a:t>enhancing the NMS </a:t>
            </a:r>
            <a:r>
              <a:rPr lang="en-US" altLang="ko-KR" sz="1200">
                <a:solidFill>
                  <a:schemeClr val="tx1"/>
                </a:solidFill>
              </a:rPr>
              <a:t>that can suppress </a:t>
            </a:r>
            <a:r>
              <a:rPr lang="en-US" altLang="ko-KR" sz="1200" b="1">
                <a:solidFill>
                  <a:srgbClr val="FF0000"/>
                </a:solidFill>
              </a:rPr>
              <a:t>overlap</a:t>
            </a:r>
            <a:r>
              <a:rPr lang="en-US" altLang="ko-KR" sz="1200"/>
              <a:t>.</a:t>
            </a:r>
            <a:r>
              <a:rPr lang="en-US" altLang="ko-KR" sz="1200" dirty="0"/>
              <a:t>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0A6025F3-CF19-49B5-9506-9214FA0CCC24}"/>
              </a:ext>
            </a:extLst>
          </p:cNvPr>
          <p:cNvSpPr txBox="1"/>
          <p:nvPr/>
        </p:nvSpPr>
        <p:spPr>
          <a:xfrm>
            <a:off x="178792" y="56359"/>
            <a:ext cx="318154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" sz="1600" b="1"/>
              <a:t>1.1. Motivation</a:t>
            </a:r>
            <a:endParaRPr lang="en-US" altLang="ko-KR" sz="16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DB9651-D97E-4762-B666-F28CD7B32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94443"/>
              </p:ext>
            </p:extLst>
          </p:nvPr>
        </p:nvGraphicFramePr>
        <p:xfrm>
          <a:off x="4775806" y="736724"/>
          <a:ext cx="4156996" cy="2875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10591">
                  <a:extLst>
                    <a:ext uri="{9D8B030D-6E8A-4147-A177-3AD203B41FA5}">
                      <a16:colId xmlns:a16="http://schemas.microsoft.com/office/drawing/2014/main" val="2360634590"/>
                    </a:ext>
                  </a:extLst>
                </a:gridCol>
                <a:gridCol w="1182135">
                  <a:extLst>
                    <a:ext uri="{9D8B030D-6E8A-4147-A177-3AD203B41FA5}">
                      <a16:colId xmlns:a16="http://schemas.microsoft.com/office/drawing/2014/main" val="131031371"/>
                    </a:ext>
                  </a:extLst>
                </a:gridCol>
                <a:gridCol w="1182135">
                  <a:extLst>
                    <a:ext uri="{9D8B030D-6E8A-4147-A177-3AD203B41FA5}">
                      <a16:colId xmlns:a16="http://schemas.microsoft.com/office/drawing/2014/main" val="4272842963"/>
                    </a:ext>
                  </a:extLst>
                </a:gridCol>
                <a:gridCol w="1182135">
                  <a:extLst>
                    <a:ext uri="{9D8B030D-6E8A-4147-A177-3AD203B41FA5}">
                      <a16:colId xmlns:a16="http://schemas.microsoft.com/office/drawing/2014/main" val="556268401"/>
                    </a:ext>
                  </a:extLst>
                </a:gridCol>
              </a:tblGrid>
              <a:tr h="26706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/>
                        <a:t>Class</a:t>
                      </a:r>
                    </a:p>
                    <a:p>
                      <a:pPr algn="r" latinLnBrk="1"/>
                      <a:endParaRPr lang="en-US" altLang="ko-KR" sz="1050"/>
                    </a:p>
                    <a:p>
                      <a:pPr algn="l" latinLnBrk="1"/>
                      <a:r>
                        <a:rPr lang="en-US" altLang="ko-KR" sz="1050"/>
                        <a:t>Image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Inclusion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Patches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Rolled-in_Scale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35199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GT</a:t>
                      </a: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15025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/>
                        <a:t>Pred</a:t>
                      </a: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0133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9BD9B2D-5FE0-459D-A85C-C680AC001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215" y="2501851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C10CC5-C393-45B2-BBEB-E45AC763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74" y="2501851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3CD921-F5B5-42A6-8506-C6C4C8EEB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847" y="2501258"/>
            <a:ext cx="1080000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B19B4E-9A02-4DFE-88A5-73014E9E3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215" y="1341629"/>
            <a:ext cx="1080000" cy="10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98AC5A-62E3-43AF-815F-A45BC47CC7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874" y="1341629"/>
            <a:ext cx="1080000" cy="1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7C8968-61D3-4119-9331-5B75E8715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9847" y="1334575"/>
            <a:ext cx="1080000" cy="1080000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ABC8B50-9848-44E2-A643-3E8A713A9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76984"/>
              </p:ext>
            </p:extLst>
          </p:nvPr>
        </p:nvGraphicFramePr>
        <p:xfrm>
          <a:off x="246490" y="682840"/>
          <a:ext cx="4200321" cy="143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07">
                  <a:extLst>
                    <a:ext uri="{9D8B030D-6E8A-4147-A177-3AD203B41FA5}">
                      <a16:colId xmlns:a16="http://schemas.microsoft.com/office/drawing/2014/main" val="1894108699"/>
                    </a:ext>
                  </a:extLst>
                </a:gridCol>
                <a:gridCol w="1400107">
                  <a:extLst>
                    <a:ext uri="{9D8B030D-6E8A-4147-A177-3AD203B41FA5}">
                      <a16:colId xmlns:a16="http://schemas.microsoft.com/office/drawing/2014/main" val="4141111516"/>
                    </a:ext>
                  </a:extLst>
                </a:gridCol>
                <a:gridCol w="1400107">
                  <a:extLst>
                    <a:ext uri="{9D8B030D-6E8A-4147-A177-3AD203B41FA5}">
                      <a16:colId xmlns:a16="http://schemas.microsoft.com/office/drawing/2014/main" val="220756691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Ground Truth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14349"/>
                  </a:ext>
                </a:extLst>
              </a:tr>
              <a:tr h="375499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Indicators</a:t>
                      </a:r>
                      <a:endParaRPr lang="en-US" sz="1200" b="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Number of BBox</a:t>
                      </a:r>
                      <a:endParaRPr lang="en-US" sz="12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Number of Overlapped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09526"/>
                  </a:ext>
                </a:extLst>
              </a:tr>
              <a:tr h="190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MS-COCO</a:t>
                      </a:r>
                      <a:endParaRPr lang="en-US" sz="10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36,781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44,146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0357"/>
                  </a:ext>
                </a:extLst>
              </a:tr>
              <a:tr h="2181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NEU-DET</a:t>
                      </a:r>
                      <a:endParaRPr lang="en-US" sz="10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2499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839448-8E59-4082-8570-ABE8A9C05E22}"/>
              </a:ext>
            </a:extLst>
          </p:cNvPr>
          <p:cNvSpPr txBox="1"/>
          <p:nvPr/>
        </p:nvSpPr>
        <p:spPr>
          <a:xfrm>
            <a:off x="68750" y="3705270"/>
            <a:ext cx="4669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[Table 1] </a:t>
            </a:r>
            <a:r>
              <a:rPr lang="en-US" altLang="ko-KR" sz="1100"/>
              <a:t>Difference between Ground-Truth and Prediction of YOLOv4</a:t>
            </a:r>
            <a:endParaRPr lang="ko-KR" altLang="en-US" sz="11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2D56803-455D-42EB-9106-80C50BF6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12947"/>
              </p:ext>
            </p:extLst>
          </p:nvPr>
        </p:nvGraphicFramePr>
        <p:xfrm>
          <a:off x="246490" y="2208799"/>
          <a:ext cx="4200321" cy="143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07">
                  <a:extLst>
                    <a:ext uri="{9D8B030D-6E8A-4147-A177-3AD203B41FA5}">
                      <a16:colId xmlns:a16="http://schemas.microsoft.com/office/drawing/2014/main" val="1894108699"/>
                    </a:ext>
                  </a:extLst>
                </a:gridCol>
                <a:gridCol w="1400107">
                  <a:extLst>
                    <a:ext uri="{9D8B030D-6E8A-4147-A177-3AD203B41FA5}">
                      <a16:colId xmlns:a16="http://schemas.microsoft.com/office/drawing/2014/main" val="4141111516"/>
                    </a:ext>
                  </a:extLst>
                </a:gridCol>
                <a:gridCol w="1400107">
                  <a:extLst>
                    <a:ext uri="{9D8B030D-6E8A-4147-A177-3AD203B41FA5}">
                      <a16:colId xmlns:a16="http://schemas.microsoft.com/office/drawing/2014/main" val="220756691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1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Indicators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Dataset</a:t>
                      </a:r>
                      <a:endParaRPr lang="en-US" altLang="ko-KR" sz="12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Number of </a:t>
                      </a:r>
                      <a:br>
                        <a:rPr lang="en-US" altLang="ko-KR" sz="12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Total FP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Number of Overlapped FP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09526"/>
                  </a:ext>
                </a:extLst>
              </a:tr>
              <a:tr h="190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MS-COCO</a:t>
                      </a:r>
                      <a:endParaRPr lang="en-US" sz="10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7,594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2,622(34.5%)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0357"/>
                  </a:ext>
                </a:extLst>
              </a:tr>
              <a:tr h="2181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NEU-DET</a:t>
                      </a:r>
                      <a:endParaRPr lang="en-US" sz="1000" b="0" kern="0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1,162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893(76.8%)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2499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61C26B6-10A4-41F0-A747-BA2AB52EF2C1}"/>
              </a:ext>
            </a:extLst>
          </p:cNvPr>
          <p:cNvSpPr/>
          <p:nvPr/>
        </p:nvSpPr>
        <p:spPr>
          <a:xfrm>
            <a:off x="3059459" y="2487508"/>
            <a:ext cx="1387352" cy="115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C1F80-DC36-4446-84B4-A041007CCE22}"/>
              </a:ext>
            </a:extLst>
          </p:cNvPr>
          <p:cNvSpPr txBox="1"/>
          <p:nvPr/>
        </p:nvSpPr>
        <p:spPr>
          <a:xfrm>
            <a:off x="4558250" y="3691520"/>
            <a:ext cx="46378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[Figure 1] </a:t>
            </a:r>
            <a:r>
              <a:rPr lang="en-US" altLang="ko-KR" sz="1100"/>
              <a:t>Difference between Ground-Truth and Prediction of YOLOv4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932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6" name="Google Shape;85;p16"/>
          <p:cNvSpPr txBox="1"/>
          <p:nvPr/>
        </p:nvSpPr>
        <p:spPr>
          <a:xfrm>
            <a:off x="362016" y="3060243"/>
            <a:ext cx="854372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Because of the </a:t>
            </a:r>
            <a:r>
              <a:rPr lang="en-US" altLang="ko-KR" sz="1200" b="1" dirty="0">
                <a:solidFill>
                  <a:srgbClr val="FF0000"/>
                </a:solidFill>
              </a:rPr>
              <a:t>trade-off</a:t>
            </a:r>
            <a:r>
              <a:rPr lang="en-US" altLang="ko-KR" sz="1200" dirty="0"/>
              <a:t> between precision and recall, </a:t>
            </a:r>
            <a:r>
              <a:rPr lang="en-US" altLang="ko-KR" sz="1200" b="1" dirty="0">
                <a:solidFill>
                  <a:srgbClr val="FF0000"/>
                </a:solidFill>
              </a:rPr>
              <a:t>changing the threshold </a:t>
            </a:r>
            <a:r>
              <a:rPr lang="en-US" altLang="ko-KR" sz="1200" dirty="0"/>
              <a:t>alone can not achieve high performance in object detection tasks.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 this paper, I suggest </a:t>
            </a:r>
            <a:r>
              <a:rPr lang="en-US" altLang="ko-KR" sz="1200" b="1" dirty="0">
                <a:solidFill>
                  <a:srgbClr val="FF0000"/>
                </a:solidFill>
              </a:rPr>
              <a:t>Exponential NMS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&gt; It is the </a:t>
            </a:r>
            <a:r>
              <a:rPr lang="en-US" altLang="ko-KR" sz="1200" b="1" dirty="0">
                <a:solidFill>
                  <a:srgbClr val="FF0000"/>
                </a:solidFill>
              </a:rPr>
              <a:t>first NMS </a:t>
            </a:r>
            <a:r>
              <a:rPr lang="en-US" altLang="ko-KR" sz="1200" dirty="0"/>
              <a:t>specialized in steel </a:t>
            </a:r>
            <a:r>
              <a:rPr lang="en-US" altLang="ko-KR" sz="1200" b="1" dirty="0">
                <a:solidFill>
                  <a:srgbClr val="FF0000"/>
                </a:solidFill>
              </a:rPr>
              <a:t>surface defect </a:t>
            </a:r>
            <a:r>
              <a:rPr lang="en-US" altLang="ko-KR" sz="1200" dirty="0"/>
              <a:t>detection.</a:t>
            </a:r>
            <a:br>
              <a:rPr lang="en-US" altLang="ko-KR" sz="1200" dirty="0"/>
            </a:br>
            <a:r>
              <a:rPr lang="en-US" altLang="ko-KR" sz="1200" dirty="0"/>
              <a:t>&gt; Exponential NMS is the </a:t>
            </a:r>
            <a:r>
              <a:rPr lang="en-US" altLang="ko-KR" sz="1200" b="1" dirty="0">
                <a:solidFill>
                  <a:srgbClr val="FF0000"/>
                </a:solidFill>
              </a:rPr>
              <a:t>first method </a:t>
            </a:r>
            <a:r>
              <a:rPr lang="en-US" altLang="ko-KR" sz="1200" dirty="0"/>
              <a:t>to </a:t>
            </a:r>
            <a:r>
              <a:rPr lang="en-US" altLang="ko-KR" sz="1200" b="1" dirty="0">
                <a:solidFill>
                  <a:srgbClr val="FF0000"/>
                </a:solidFill>
              </a:rPr>
              <a:t>calculate </a:t>
            </a:r>
            <a:r>
              <a:rPr lang="en-US" altLang="ko-KR" sz="1200" b="1" dirty="0" err="1">
                <a:solidFill>
                  <a:srgbClr val="FF0000"/>
                </a:solidFill>
              </a:rPr>
              <a:t>IoU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by </a:t>
            </a:r>
            <a:r>
              <a:rPr lang="en-US" altLang="ko-KR" sz="1200" b="1" dirty="0">
                <a:solidFill>
                  <a:srgbClr val="FF0000"/>
                </a:solidFill>
              </a:rPr>
              <a:t>changing the size </a:t>
            </a:r>
            <a:r>
              <a:rPr lang="en-US" altLang="ko-KR" sz="1200" dirty="0"/>
              <a:t>of </a:t>
            </a:r>
            <a:r>
              <a:rPr lang="en-US" altLang="ko-KR" sz="1200" dirty="0" err="1"/>
              <a:t>Bbox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&gt; Like Soft NMS[3], Exponential NMS does not require </a:t>
            </a:r>
            <a:r>
              <a:rPr lang="en-US" altLang="ko-KR" sz="1200" b="1" dirty="0">
                <a:solidFill>
                  <a:srgbClr val="FF0000"/>
                </a:solidFill>
              </a:rPr>
              <a:t>additional training </a:t>
            </a:r>
            <a:r>
              <a:rPr lang="en-US" altLang="ko-KR" sz="1200" dirty="0"/>
              <a:t>and can be implemented with </a:t>
            </a:r>
            <a:r>
              <a:rPr lang="en-US" altLang="ko-KR" sz="1200" b="1" dirty="0">
                <a:solidFill>
                  <a:srgbClr val="FF0000"/>
                </a:solidFill>
              </a:rPr>
              <a:t>simple modifications</a:t>
            </a:r>
            <a:r>
              <a:rPr lang="en-US" altLang="ko-KR" sz="1200" dirty="0"/>
              <a:t> to the Classic NMS.</a:t>
            </a:r>
            <a:br>
              <a:rPr lang="en-US" altLang="ko-KR" sz="1200" dirty="0"/>
            </a:br>
            <a:r>
              <a:rPr lang="en-US" altLang="ko-KR" sz="1200" dirty="0"/>
              <a:t>&gt; Using Exponential NMS can </a:t>
            </a:r>
            <a:r>
              <a:rPr lang="en-US" altLang="ko-KR" sz="1200" b="1" dirty="0">
                <a:solidFill>
                  <a:srgbClr val="FF0000"/>
                </a:solidFill>
              </a:rPr>
              <a:t>improve the Precision</a:t>
            </a:r>
            <a:r>
              <a:rPr lang="en-US" altLang="ko-KR" sz="1200" dirty="0">
                <a:solidFill>
                  <a:schemeClr val="tx1"/>
                </a:solidFill>
              </a:rPr>
              <a:t> and </a:t>
            </a:r>
            <a:r>
              <a:rPr lang="en-US" altLang="ko-KR" sz="1200" b="1" dirty="0">
                <a:solidFill>
                  <a:srgbClr val="FF0000"/>
                </a:solidFill>
              </a:rPr>
              <a:t>F1-Score</a:t>
            </a:r>
            <a:r>
              <a:rPr lang="en-US" altLang="ko-KR" sz="1200" dirty="0"/>
              <a:t> of the model compared to existing NMS.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0A6025F3-CF19-49B5-9506-9214FA0CCC24}"/>
              </a:ext>
            </a:extLst>
          </p:cNvPr>
          <p:cNvSpPr txBox="1"/>
          <p:nvPr/>
        </p:nvSpPr>
        <p:spPr>
          <a:xfrm>
            <a:off x="178792" y="56359"/>
            <a:ext cx="318154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" sz="1600" b="1"/>
              <a:t>1.2.  Contribution</a:t>
            </a:r>
            <a:endParaRPr lang="en-US" altLang="ko-KR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EFE76-D06D-43BF-8510-ED9497A33CDB}"/>
              </a:ext>
            </a:extLst>
          </p:cNvPr>
          <p:cNvSpPr txBox="1"/>
          <p:nvPr/>
        </p:nvSpPr>
        <p:spPr>
          <a:xfrm>
            <a:off x="309510" y="2832433"/>
            <a:ext cx="41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[Figure 2] </a:t>
            </a:r>
            <a:r>
              <a:rPr lang="en-US" altLang="ko-KR" sz="1100" dirty="0"/>
              <a:t>Images using YOLOv4 </a:t>
            </a:r>
            <a:r>
              <a:rPr lang="en-US" altLang="ko-KR" sz="1100"/>
              <a:t>with Suggested NMS Method</a:t>
            </a:r>
            <a:endParaRPr lang="en-US" altLang="ko-K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647BABD-0C80-4509-A970-27FBB90D1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920336"/>
                  </p:ext>
                </p:extLst>
              </p:nvPr>
            </p:nvGraphicFramePr>
            <p:xfrm>
              <a:off x="732040" y="504292"/>
              <a:ext cx="3308240" cy="227506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647BABD-0C80-4509-A970-27FBB90D1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920336"/>
                  </p:ext>
                </p:extLst>
              </p:nvPr>
            </p:nvGraphicFramePr>
            <p:xfrm>
              <a:off x="732040" y="504292"/>
              <a:ext cx="3308240" cy="227506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8571" t="-1020" r="-1429" b="-284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Inclusion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048A9414-619D-4899-BC8D-AA0AB281E8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452474"/>
                  </p:ext>
                </p:extLst>
              </p:nvPr>
            </p:nvGraphicFramePr>
            <p:xfrm>
              <a:off x="5164218" y="504292"/>
              <a:ext cx="3308240" cy="227506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Exponential NMS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048A9414-619D-4899-BC8D-AA0AB281E8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452474"/>
                  </p:ext>
                </p:extLst>
              </p:nvPr>
            </p:nvGraphicFramePr>
            <p:xfrm>
              <a:off x="5164218" y="504292"/>
              <a:ext cx="3308240" cy="227506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46723">
                      <a:extLst>
                        <a:ext uri="{9D8B030D-6E8A-4147-A177-3AD203B41FA5}">
                          <a16:colId xmlns:a16="http://schemas.microsoft.com/office/drawing/2014/main" val="535232068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1838264751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3617469737"/>
                        </a:ext>
                      </a:extLst>
                    </a:gridCol>
                    <a:gridCol w="853839">
                      <a:extLst>
                        <a:ext uri="{9D8B030D-6E8A-4147-A177-3AD203B41FA5}">
                          <a16:colId xmlns:a16="http://schemas.microsoft.com/office/drawing/2014/main" val="2527672145"/>
                        </a:ext>
                      </a:extLst>
                    </a:gridCol>
                  </a:tblGrid>
                  <a:tr h="594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100"/>
                            <a:t>NMS</a:t>
                          </a:r>
                        </a:p>
                        <a:p>
                          <a:pPr algn="r" latinLnBrk="1"/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Class</a:t>
                          </a:r>
                          <a:endParaRPr lang="ko-KR" altLang="en-US" sz="110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GT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Classic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NMS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8571" t="-1020" r="-1429" b="-284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270192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Rolled-in_Scale</a:t>
                          </a:r>
                          <a:endParaRPr lang="ko-KR" altLang="en-US" sz="9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114359"/>
                      </a:ext>
                    </a:extLst>
                  </a:tr>
                  <a:tr h="840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/>
                            <a:t>Scratches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833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9AD545-1CA5-405F-B6A1-2981402685C4}"/>
              </a:ext>
            </a:extLst>
          </p:cNvPr>
          <p:cNvSpPr txBox="1"/>
          <p:nvPr/>
        </p:nvSpPr>
        <p:spPr>
          <a:xfrm>
            <a:off x="4772968" y="2818877"/>
            <a:ext cx="4371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[Figure 3] </a:t>
            </a:r>
            <a:r>
              <a:rPr lang="en-US" altLang="ko-KR" sz="1100" dirty="0"/>
              <a:t>Images using </a:t>
            </a:r>
            <a:r>
              <a:rPr lang="en-US" altLang="ko-KR" sz="1100" dirty="0" err="1"/>
              <a:t>EfficientDet</a:t>
            </a:r>
            <a:r>
              <a:rPr lang="en-US" altLang="ko-KR" sz="1100" dirty="0"/>
              <a:t> </a:t>
            </a:r>
            <a:r>
              <a:rPr lang="en-US" altLang="ko-KR" sz="1100"/>
              <a:t>with Suggested NMS Method</a:t>
            </a:r>
            <a:endParaRPr lang="en-US" altLang="ko-KR" sz="1100" dirty="0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20BE7E7A-9336-4C88-886E-C8B57E333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16498" y="1123615"/>
            <a:ext cx="792000" cy="7920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AA1F0834-080A-4360-85C4-0B1A95E3C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2465" y="1124697"/>
            <a:ext cx="792000" cy="7920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444D0D2-429A-42AC-A29A-5EDAA70B7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595" y="1959450"/>
            <a:ext cx="792000" cy="79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8B54C9-3B2F-4E18-BBBA-7B9AF08963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049" y="1960503"/>
            <a:ext cx="792000" cy="792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C95647-3BA7-45F6-8DB4-132EFD019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8432" y="1961815"/>
            <a:ext cx="792000" cy="792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FF1DF9-EEED-4237-9BC9-A7C07747AF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8432" y="1123615"/>
            <a:ext cx="792000" cy="792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131877-8CFF-4E14-AD96-BC63D256B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805" y="1125517"/>
            <a:ext cx="792000" cy="792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8872EB3-37DA-4D0A-99CB-1B12CD3733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9606" y="1124220"/>
            <a:ext cx="792000" cy="792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CC5E947-E284-4330-8AD4-B945F2D08F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1688" y="1959450"/>
            <a:ext cx="792000" cy="79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5A88BF-45C2-4639-84CE-70B9B45207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02240" y="1959866"/>
            <a:ext cx="792000" cy="792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4B77FED-AB45-48E8-B7F4-B48434CA36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7325" y="1124220"/>
            <a:ext cx="792000" cy="792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83BA457-F076-441F-A392-429E89C394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7325" y="1962857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A31B1F-96C9-477D-90EC-CD68BF72FE4D}"/>
              </a:ext>
            </a:extLst>
          </p:cNvPr>
          <p:cNvSpPr txBox="1"/>
          <p:nvPr/>
        </p:nvSpPr>
        <p:spPr>
          <a:xfrm>
            <a:off x="2975414" y="2287072"/>
            <a:ext cx="319021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2. Related Work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EAC015-1ADC-4074-9D1A-CCCADD9BCD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85;p16">
            <a:extLst>
              <a:ext uri="{FF2B5EF4-FFF2-40B4-BE49-F238E27FC236}">
                <a16:creationId xmlns:a16="http://schemas.microsoft.com/office/drawing/2014/main" id="{1A312A44-F348-476F-8064-086EBDF586A5}"/>
              </a:ext>
            </a:extLst>
          </p:cNvPr>
          <p:cNvSpPr txBox="1"/>
          <p:nvPr/>
        </p:nvSpPr>
        <p:spPr>
          <a:xfrm>
            <a:off x="178792" y="56359"/>
            <a:ext cx="318154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2.1. Soft NMS</a:t>
            </a:r>
            <a:endParaRPr lang="en-US" altLang="ko-KR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ECF515-4888-440E-92E8-927617E1A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05"/>
          <a:stretch/>
        </p:blipFill>
        <p:spPr>
          <a:xfrm>
            <a:off x="1115537" y="464963"/>
            <a:ext cx="2995730" cy="2344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7E4343-A270-46B2-BD63-1ACFB21CBC8C}"/>
              </a:ext>
            </a:extLst>
          </p:cNvPr>
          <p:cNvSpPr txBox="1"/>
          <p:nvPr/>
        </p:nvSpPr>
        <p:spPr>
          <a:xfrm>
            <a:off x="3046582" y="2786804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4] </a:t>
            </a:r>
            <a:r>
              <a:rPr lang="en-US" altLang="ko-KR" sz="1200" dirty="0"/>
              <a:t>Example Image of Soft NMS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FFA975-8614-4060-9860-8B9633502532}"/>
              </a:ext>
            </a:extLst>
          </p:cNvPr>
          <p:cNvGrpSpPr/>
          <p:nvPr/>
        </p:nvGrpSpPr>
        <p:grpSpPr>
          <a:xfrm>
            <a:off x="540475" y="3087777"/>
            <a:ext cx="8063050" cy="1964676"/>
            <a:chOff x="540474" y="3154822"/>
            <a:chExt cx="8063050" cy="1964676"/>
          </a:xfrm>
        </p:grpSpPr>
        <p:sp>
          <p:nvSpPr>
            <p:cNvPr id="19" name="Google Shape;85;p16">
              <a:extLst>
                <a:ext uri="{FF2B5EF4-FFF2-40B4-BE49-F238E27FC236}">
                  <a16:creationId xmlns:a16="http://schemas.microsoft.com/office/drawing/2014/main" id="{49B3DC7B-83EB-4CD1-B756-24BACE0B6EFF}"/>
                </a:ext>
              </a:extLst>
            </p:cNvPr>
            <p:cNvSpPr txBox="1"/>
            <p:nvPr/>
          </p:nvSpPr>
          <p:spPr>
            <a:xfrm>
              <a:off x="540474" y="3272869"/>
              <a:ext cx="8063050" cy="184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In real-world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Soft NMS[3]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lowers the Confidence Score </a:t>
              </a:r>
              <a:r>
                <a:rPr lang="en-US" altLang="ko-KR" sz="1200" dirty="0">
                  <a:solidFill>
                    <a:schemeClr val="tx1"/>
                  </a:solidFill>
                </a:rPr>
                <a:t>before suppressing boxes that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IoU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exceeds the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IoU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threshold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Suppress boxes </a:t>
              </a:r>
              <a:r>
                <a:rPr lang="en-US" altLang="ko-KR" sz="1200" dirty="0">
                  <a:solidFill>
                    <a:schemeClr val="tx1"/>
                  </a:solidFill>
                </a:rPr>
                <a:t>when the degraded Confidence Score is less than the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Score threshold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Therefore,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more boxes will remain </a:t>
              </a:r>
              <a:r>
                <a:rPr lang="en-US" altLang="ko-KR" sz="1200" dirty="0">
                  <a:solidFill>
                    <a:schemeClr val="tx1"/>
                  </a:solidFill>
                </a:rPr>
                <a:t>as the final prediction </a:t>
              </a:r>
              <a:r>
                <a:rPr lang="en-US" altLang="ko-KR" sz="1200">
                  <a:solidFill>
                    <a:schemeClr val="tx1"/>
                  </a:solidFill>
                </a:rPr>
                <a:t>result.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/>
                  </a:solidFill>
                </a:rPr>
                <a:t>Depending on the model, performance improvements of </a:t>
              </a:r>
              <a:r>
                <a:rPr lang="en-US" altLang="ko-KR" sz="1200" b="1">
                  <a:solidFill>
                    <a:srgbClr val="FF0000"/>
                  </a:solidFill>
                </a:rPr>
                <a:t>1.1% and 1.3% </a:t>
              </a:r>
              <a:r>
                <a:rPr lang="en-US" altLang="ko-KR" sz="1200">
                  <a:solidFill>
                    <a:schemeClr val="tx1"/>
                  </a:solidFill>
                </a:rPr>
                <a:t>were achieved on the </a:t>
              </a:r>
              <a:r>
                <a:rPr lang="en-US" altLang="ko-KR" sz="1200" b="1">
                  <a:solidFill>
                    <a:srgbClr val="FF0000"/>
                  </a:solidFill>
                </a:rPr>
                <a:t>MS-COCO</a:t>
              </a:r>
              <a:r>
                <a:rPr lang="en-US" altLang="ko-KR" sz="1200">
                  <a:solidFill>
                    <a:schemeClr val="tx1"/>
                  </a:solidFill>
                </a:rPr>
                <a:t> dataset.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5F7398-8B7E-4D8A-A725-73506117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318" y="3154822"/>
              <a:ext cx="2430672" cy="51352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D134FD7-91D5-4070-90B2-3EE572BBB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74"/>
          <a:stretch/>
        </p:blipFill>
        <p:spPr>
          <a:xfrm>
            <a:off x="5142951" y="464963"/>
            <a:ext cx="2885512" cy="2344095"/>
          </a:xfrm>
          <a:prstGeom prst="rect">
            <a:avLst/>
          </a:prstGeom>
        </p:spPr>
      </p:pic>
      <p:sp>
        <p:nvSpPr>
          <p:cNvPr id="15" name="화살표: 오른쪽 30">
            <a:extLst>
              <a:ext uri="{FF2B5EF4-FFF2-40B4-BE49-F238E27FC236}">
                <a16:creationId xmlns:a16="http://schemas.microsoft.com/office/drawing/2014/main" id="{019099CF-D5FA-49CB-896D-C7138B76E558}"/>
              </a:ext>
            </a:extLst>
          </p:cNvPr>
          <p:cNvSpPr/>
          <p:nvPr/>
        </p:nvSpPr>
        <p:spPr>
          <a:xfrm>
            <a:off x="4432420" y="1477384"/>
            <a:ext cx="389378" cy="3192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7400000" y="119450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765D34-CF6F-4C8B-992B-95A777CA2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EAC015-1ADC-4074-9D1A-CCCADD9BCD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85;p16">
            <a:extLst>
              <a:ext uri="{FF2B5EF4-FFF2-40B4-BE49-F238E27FC236}">
                <a16:creationId xmlns:a16="http://schemas.microsoft.com/office/drawing/2014/main" id="{1A312A44-F348-476F-8064-086EBDF586A5}"/>
              </a:ext>
            </a:extLst>
          </p:cNvPr>
          <p:cNvSpPr txBox="1"/>
          <p:nvPr/>
        </p:nvSpPr>
        <p:spPr>
          <a:xfrm>
            <a:off x="178792" y="56359"/>
            <a:ext cx="318154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000"/>
            </a:pPr>
            <a:r>
              <a:rPr lang="en-US" altLang="ko-KR" sz="1600" b="1" dirty="0"/>
              <a:t>2.2. </a:t>
            </a:r>
            <a:r>
              <a:rPr lang="en-US" altLang="ko-KR" sz="1600" b="1" dirty="0" err="1"/>
              <a:t>DIoU</a:t>
            </a:r>
            <a:r>
              <a:rPr lang="en-US" altLang="ko-KR" sz="1600" b="1" dirty="0"/>
              <a:t> NMS[4]</a:t>
            </a:r>
            <a:endParaRPr lang="en-US" altLang="ko-KR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E4CAB1-D241-49AA-BE4A-F6C63CA6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33" y="399404"/>
            <a:ext cx="2238570" cy="161849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0F4E668-1B98-400A-B98C-D4A35929591F}"/>
              </a:ext>
            </a:extLst>
          </p:cNvPr>
          <p:cNvGrpSpPr/>
          <p:nvPr/>
        </p:nvGrpSpPr>
        <p:grpSpPr>
          <a:xfrm>
            <a:off x="2025449" y="3212299"/>
            <a:ext cx="5093102" cy="1494506"/>
            <a:chOff x="4136265" y="1663032"/>
            <a:chExt cx="5093102" cy="149450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5FCAA92-66A2-4681-8285-33A4CD9A9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9971"/>
            <a:stretch/>
          </p:blipFill>
          <p:spPr>
            <a:xfrm>
              <a:off x="4136265" y="1668200"/>
              <a:ext cx="1742325" cy="148933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5876BBF-28C9-4852-944E-C61F08AA9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971"/>
            <a:stretch/>
          </p:blipFill>
          <p:spPr>
            <a:xfrm>
              <a:off x="7487042" y="1663032"/>
              <a:ext cx="1742325" cy="1489338"/>
            </a:xfrm>
            <a:prstGeom prst="rect">
              <a:avLst/>
            </a:prstGeom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3EFEB764-81A3-479C-B8A2-FB8ECCDA3A96}"/>
                </a:ext>
              </a:extLst>
            </p:cNvPr>
            <p:cNvSpPr/>
            <p:nvPr/>
          </p:nvSpPr>
          <p:spPr>
            <a:xfrm>
              <a:off x="6492240" y="2222514"/>
              <a:ext cx="457387" cy="37037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A14D6A-A591-4B5B-975C-C1E0F1FF5980}"/>
              </a:ext>
            </a:extLst>
          </p:cNvPr>
          <p:cNvGrpSpPr/>
          <p:nvPr/>
        </p:nvGrpSpPr>
        <p:grpSpPr>
          <a:xfrm>
            <a:off x="1141180" y="2267179"/>
            <a:ext cx="6690890" cy="742075"/>
            <a:chOff x="134862" y="4080688"/>
            <a:chExt cx="6690890" cy="7420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8FE28B5-ACF7-4314-B1AA-473EE8AA1A4A}"/>
                </a:ext>
              </a:extLst>
            </p:cNvPr>
            <p:cNvGrpSpPr/>
            <p:nvPr/>
          </p:nvGrpSpPr>
          <p:grpSpPr>
            <a:xfrm>
              <a:off x="134862" y="4080688"/>
              <a:ext cx="3766450" cy="742075"/>
              <a:chOff x="409586" y="2179490"/>
              <a:chExt cx="3766450" cy="74207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6CB07B1-C7D6-4EF0-A669-54ADD95B3643}"/>
                  </a:ext>
                </a:extLst>
              </p:cNvPr>
              <p:cNvGrpSpPr/>
              <p:nvPr/>
            </p:nvGrpSpPr>
            <p:grpSpPr>
              <a:xfrm>
                <a:off x="617582" y="2179490"/>
                <a:ext cx="3558454" cy="742075"/>
                <a:chOff x="534455" y="2568499"/>
                <a:chExt cx="3558454" cy="742075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6C2C050-B5D7-4849-87A1-4DA9ECEAF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455" y="2568499"/>
                  <a:ext cx="3558454" cy="7420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사각형: 둥근 모서리 10">
                      <a:extLst>
                        <a:ext uri="{FF2B5EF4-FFF2-40B4-BE49-F238E27FC236}">
                          <a16:creationId xmlns:a16="http://schemas.microsoft.com/office/drawing/2014/main" id="{AB85D49E-E4E0-4D6E-9D74-11ABF683C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7052" y="2672726"/>
                      <a:ext cx="576086" cy="257966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𝑔𝑡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i="1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사각형: 둥근 모서리 10">
                      <a:extLst>
                        <a:ext uri="{FF2B5EF4-FFF2-40B4-BE49-F238E27FC236}">
                          <a16:creationId xmlns:a16="http://schemas.microsoft.com/office/drawing/2014/main" id="{AB85D49E-E4E0-4D6E-9D74-11ABF683CF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7052" y="2672726"/>
                      <a:ext cx="576086" cy="257966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 l="-9474" b="-7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사각형: 둥근 모서리 11">
                      <a:extLst>
                        <a:ext uri="{FF2B5EF4-FFF2-40B4-BE49-F238E27FC236}">
                          <a16:creationId xmlns:a16="http://schemas.microsoft.com/office/drawing/2014/main" id="{069642D2-4CD6-4205-B22A-181470113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2414" y="2970598"/>
                      <a:ext cx="610724" cy="257966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𝑔𝑡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i="1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사각형: 둥근 모서리 11">
                      <a:extLst>
                        <a:ext uri="{FF2B5EF4-FFF2-40B4-BE49-F238E27FC236}">
                          <a16:creationId xmlns:a16="http://schemas.microsoft.com/office/drawing/2014/main" id="{069642D2-4CD6-4205-B22A-1814701136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2414" y="2970598"/>
                      <a:ext cx="610724" cy="257966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 l="-7000" b="-7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033B34-E37E-4A81-B3B7-260BA105EDC7}"/>
                  </a:ext>
                </a:extLst>
              </p:cNvPr>
              <p:cNvSpPr txBox="1"/>
              <p:nvPr/>
            </p:nvSpPr>
            <p:spPr>
              <a:xfrm>
                <a:off x="409586" y="2405797"/>
                <a:ext cx="250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 </a:t>
                </a:r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7B4FBF9-827F-4A7A-80B4-495651D2A40F}"/>
                </a:ext>
              </a:extLst>
            </p:cNvPr>
            <p:cNvGrpSpPr/>
            <p:nvPr/>
          </p:nvGrpSpPr>
          <p:grpSpPr>
            <a:xfrm>
              <a:off x="4457306" y="4150860"/>
              <a:ext cx="2368446" cy="562804"/>
              <a:chOff x="4820324" y="2608075"/>
              <a:chExt cx="2368446" cy="56280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08CA3EC-343E-42F7-A76A-E07FB4530A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6556"/>
              <a:stretch/>
            </p:blipFill>
            <p:spPr>
              <a:xfrm>
                <a:off x="5451890" y="2608075"/>
                <a:ext cx="1736880" cy="56280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사각형: 둥근 모서리 17">
                    <a:extLst>
                      <a:ext uri="{FF2B5EF4-FFF2-40B4-BE49-F238E27FC236}">
                        <a16:creationId xmlns:a16="http://schemas.microsoft.com/office/drawing/2014/main" id="{CCD22E05-C683-4031-AE5A-9DA54F759D2F}"/>
                      </a:ext>
                    </a:extLst>
                  </p:cNvPr>
                  <p:cNvSpPr/>
                  <p:nvPr/>
                </p:nvSpPr>
                <p:spPr>
                  <a:xfrm>
                    <a:off x="4820324" y="2666787"/>
                    <a:ext cx="1343892" cy="488029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𝐷𝐼𝑜𝑈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p>
                      </m:oMath>
                    </a14:m>
                    <a:r>
                      <a:rPr lang="en-US" altLang="ko-KR" sz="1600" i="1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1600" i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사각형: 둥근 모서리 17">
                    <a:extLst>
                      <a:ext uri="{FF2B5EF4-FFF2-40B4-BE49-F238E27FC236}">
                        <a16:creationId xmlns:a16="http://schemas.microsoft.com/office/drawing/2014/main" id="{CCD22E05-C683-4031-AE5A-9DA54F759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324" y="2666787"/>
                    <a:ext cx="1343892" cy="488029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r="-3167" b="-12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ED3B5F-C0A7-43D7-8E66-7BF76F4A456C}"/>
              </a:ext>
            </a:extLst>
          </p:cNvPr>
          <p:cNvGrpSpPr/>
          <p:nvPr/>
        </p:nvGrpSpPr>
        <p:grpSpPr>
          <a:xfrm>
            <a:off x="4958270" y="641985"/>
            <a:ext cx="3695692" cy="1213129"/>
            <a:chOff x="458362" y="2422162"/>
            <a:chExt cx="3695692" cy="121312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66F809-363E-4C4E-AEEF-E65EEF489C22}"/>
                </a:ext>
              </a:extLst>
            </p:cNvPr>
            <p:cNvGrpSpPr/>
            <p:nvPr/>
          </p:nvGrpSpPr>
          <p:grpSpPr>
            <a:xfrm>
              <a:off x="458362" y="2422162"/>
              <a:ext cx="3695692" cy="1173223"/>
              <a:chOff x="4405748" y="1004407"/>
              <a:chExt cx="3695692" cy="1173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3A2E866-83D7-4054-A5F6-7D606B77EB8A}"/>
                      </a:ext>
                    </a:extLst>
                  </p:cNvPr>
                  <p:cNvSpPr txBox="1"/>
                  <p:nvPr/>
                </p:nvSpPr>
                <p:spPr>
                  <a:xfrm>
                    <a:off x="4464208" y="1644275"/>
                    <a:ext cx="10941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𝒈𝒕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98B652-7B64-4E38-9D37-0A3CFA3B25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208" y="1644275"/>
                    <a:ext cx="1094146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52" t="-2857" r="-502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DA72659-098E-4620-875C-CDAF4E4F27A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748" y="1962186"/>
                    <a:ext cx="369569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𝑑𝑖𝑎𝑔𝑜𝑛𝑎𝑙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𝑐𝑜𝑣𝑒𝑟𝑖𝑛𝑔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𝑡𝑤𝑜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𝑏𝑜𝑥𝑒𝑠</m:t>
                          </m:r>
                        </m:oMath>
                      </m:oMathPara>
                    </a14:m>
                    <a:endParaRPr lang="ko-KR" altLang="en-US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6C00078-3F3C-4E0B-B40A-E3F34224A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748" y="1962186"/>
                    <a:ext cx="369569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1C81CBA-AB1E-4E8D-88CC-4043B0CF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4208" y="1004407"/>
                    <a:ext cx="14729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8FCF4C"/>
                              </a:solidFill>
                              <a:latin typeface="Cambria Math" panose="02040503050406030204" pitchFamily="18" charset="0"/>
                            </a:rPr>
                            <m:t>𝒈𝒓𝒆𝒆𝒏</m:t>
                          </m:r>
                          <m:r>
                            <a:rPr lang="en-US" altLang="ko-KR" b="1" i="1" smtClean="0">
                              <a:solidFill>
                                <a:srgbClr val="8FCF4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rgbClr val="8FCF4C"/>
                              </a:solidFill>
                              <a:latin typeface="Cambria Math" panose="02040503050406030204" pitchFamily="18" charset="0"/>
                            </a:rPr>
                            <m:t>𝒃𝒐𝒙</m:t>
                          </m:r>
                          <m:r>
                            <a:rPr lang="en-US" altLang="ko-KR" b="1" i="1" smtClean="0">
                              <a:solidFill>
                                <a:srgbClr val="8FCF4C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8FCF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8FCF4C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8FCF4C"/>
                                  </a:solidFill>
                                  <a:latin typeface="Cambria Math" panose="02040503050406030204" pitchFamily="18" charset="0"/>
                                </a:rPr>
                                <m:t>𝒈𝒕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>
                      <a:solidFill>
                        <a:srgbClr val="8FCF4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3D44F0-24F8-4D07-AE79-7286099D0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208" y="1004407"/>
                    <a:ext cx="147296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490" t="-2857" r="-1245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D87B52A-D1C0-43A2-B6A2-91DB55D7138A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35" y="1319505"/>
                    <a:ext cx="123950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𝒃𝒍𝒂𝒄𝒌</m:t>
                          </m:r>
                          <m:r>
                            <a:rPr lang="en-US" altLang="ko-K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𝒃𝒐𝒙</m:t>
                          </m:r>
                          <m:r>
                            <a:rPr lang="en-US" altLang="ko-K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ko-KR" altLang="en-US" b="1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2630521-7D5F-4A7D-A29D-D06C1ABC0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035" y="1319505"/>
                    <a:ext cx="1239506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56" r="-3448" b="-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E83DFC-C736-413A-A9F6-7FB894EF1767}"/>
                </a:ext>
              </a:extLst>
            </p:cNvPr>
            <p:cNvSpPr/>
            <p:nvPr/>
          </p:nvSpPr>
          <p:spPr>
            <a:xfrm>
              <a:off x="458362" y="2422162"/>
              <a:ext cx="3625500" cy="1213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DABEFA-91CC-4E2D-A767-66981BBA09FC}"/>
              </a:ext>
            </a:extLst>
          </p:cNvPr>
          <p:cNvCxnSpPr>
            <a:cxnSpLocks/>
          </p:cNvCxnSpPr>
          <p:nvPr/>
        </p:nvCxnSpPr>
        <p:spPr>
          <a:xfrm>
            <a:off x="381000" y="3117273"/>
            <a:ext cx="8458200" cy="0"/>
          </a:xfrm>
          <a:prstGeom prst="line">
            <a:avLst/>
          </a:prstGeom>
          <a:ln w="19050">
            <a:solidFill>
              <a:srgbClr val="91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186FA5-C69B-4CB0-9282-7E0D6AA2C5F9}"/>
              </a:ext>
            </a:extLst>
          </p:cNvPr>
          <p:cNvSpPr txBox="1"/>
          <p:nvPr/>
        </p:nvSpPr>
        <p:spPr>
          <a:xfrm>
            <a:off x="3178458" y="4758221"/>
            <a:ext cx="27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6] </a:t>
            </a:r>
            <a:r>
              <a:rPr lang="en-US" altLang="ko-KR" sz="1200" dirty="0"/>
              <a:t>Result Image of </a:t>
            </a:r>
            <a:r>
              <a:rPr lang="en-US" altLang="ko-KR" sz="1200" dirty="0" err="1"/>
              <a:t>DIoU</a:t>
            </a:r>
            <a:r>
              <a:rPr lang="en-US" altLang="ko-KR" sz="1200" dirty="0"/>
              <a:t> NMS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0B07E-924F-4A8D-B81D-747779536B1F}"/>
              </a:ext>
            </a:extLst>
          </p:cNvPr>
          <p:cNvSpPr txBox="1"/>
          <p:nvPr/>
        </p:nvSpPr>
        <p:spPr>
          <a:xfrm>
            <a:off x="3178458" y="1988862"/>
            <a:ext cx="27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[Figure 5] </a:t>
            </a:r>
            <a:r>
              <a:rPr lang="en-US" altLang="ko-KR" sz="1200" dirty="0"/>
              <a:t>Result Image of </a:t>
            </a:r>
            <a:r>
              <a:rPr lang="en-US" altLang="ko-KR" sz="1200" dirty="0" err="1"/>
              <a:t>DIoU</a:t>
            </a:r>
            <a:r>
              <a:rPr lang="en-US" altLang="ko-KR" sz="1200" dirty="0"/>
              <a:t> NMS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2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6876" y="1939628"/>
            <a:ext cx="9154800" cy="137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78822" t="4324" r="2523" b="89482"/>
          <a:stretch/>
        </p:blipFill>
        <p:spPr>
          <a:xfrm>
            <a:off x="165925" y="149775"/>
            <a:ext cx="1631150" cy="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4F9AC6-51EC-4B7E-BE03-0F85474C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4D494B97-4149-4C85-9991-1574E48F9547}"/>
              </a:ext>
            </a:extLst>
          </p:cNvPr>
          <p:cNvSpPr txBox="1"/>
          <p:nvPr/>
        </p:nvSpPr>
        <p:spPr>
          <a:xfrm>
            <a:off x="2657948" y="2287072"/>
            <a:ext cx="382515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/>
            <a:r>
              <a:rPr lang="en-US" altLang="ko-KR" sz="2500" b="1" dirty="0">
                <a:solidFill>
                  <a:schemeClr val="lt1"/>
                </a:solidFill>
              </a:rPr>
              <a:t>3</a:t>
            </a:r>
            <a:r>
              <a:rPr lang="en-US" altLang="ko-KR" sz="2500" b="1">
                <a:solidFill>
                  <a:schemeClr val="lt1"/>
                </a:solidFill>
              </a:rPr>
              <a:t>. </a:t>
            </a:r>
            <a:r>
              <a:rPr lang="en-US" altLang="ko-KR" sz="2500" b="1" dirty="0">
                <a:solidFill>
                  <a:schemeClr val="lt1"/>
                </a:solidFill>
              </a:rPr>
              <a:t>Proposed Method</a:t>
            </a:r>
            <a:endParaRPr sz="1500" b="1" i="0" u="none" strike="noStrike" cap="none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166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19830</TotalTime>
  <Words>3375</Words>
  <Application>Microsoft Office PowerPoint</Application>
  <PresentationFormat>화면 슬라이드 쇼(16:9)</PresentationFormat>
  <Paragraphs>935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함초롬바탕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1219</cp:revision>
  <dcterms:modified xsi:type="dcterms:W3CDTF">2022-11-23T05:27:24Z</dcterms:modified>
</cp:coreProperties>
</file>