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7" r:id="rId2"/>
    <p:sldId id="268" r:id="rId3"/>
    <p:sldId id="259" r:id="rId4"/>
    <p:sldId id="269" r:id="rId5"/>
    <p:sldId id="260" r:id="rId6"/>
  </p:sldIdLst>
  <p:sldSz cx="12192000" cy="6858000"/>
  <p:notesSz cx="6858000" cy="9144000"/>
  <p:embeddedFontLst>
    <p:embeddedFont>
      <p:font typeface="나눔바른고딕" panose="020B0603020101020101" pitchFamily="50" charset="-127"/>
      <p:regular r:id="rId7"/>
      <p:bold r:id="rId8"/>
    </p:embeddedFont>
    <p:embeddedFont>
      <p:font typeface="DX영화자막 M" panose="02020600000000000000" pitchFamily="18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배달의민족 주아" panose="02020603020101020101" pitchFamily="18" charset="-127"/>
      <p:regular r:id="rId12"/>
    </p:embeddedFont>
    <p:embeddedFont>
      <p:font typeface="타이포_쌍문동 B" panose="02020803020101020101" pitchFamily="18" charset="-127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638"/>
    <a:srgbClr val="294C3D"/>
    <a:srgbClr val="326138"/>
    <a:srgbClr val="3A5E4B"/>
    <a:srgbClr val="E8AA0E"/>
    <a:srgbClr val="99804B"/>
    <a:srgbClr val="F4C549"/>
    <a:srgbClr val="8C639B"/>
    <a:srgbClr val="6C4C78"/>
    <a:srgbClr val="513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orient="horz" pos="39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94622-84E5-4A39-8ABA-EE08B59BB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02D115-1FFD-40FD-99FE-6323F2B9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C2164-FBD1-4773-800E-ED9557BF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58771-0909-4963-8F06-7A9136F2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0C7B4-CAFD-4312-90D9-3AD16734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1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7CB0A-E52F-42B1-A684-4BA00438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8C3AA0-1D05-4067-B424-5CA8F524D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28C80-0418-4C61-A816-BD2DC0F0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F96BD-06D8-4015-B6B1-9FC5A5E1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C616F-2C3A-4D1F-B156-ACCE4ACD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7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9E97B0-255D-4FA2-8DA0-742D2772D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B066FE-DE1A-4181-8CDF-26EEA4ACC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E7DDD-8ECF-4D6F-88FB-CACD47E2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18E9E-380D-44A7-82B7-BB0F82E0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4B350-EA33-4355-91CF-221B1E88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3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FEBD1-4313-494D-AE6F-2D9034FB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341B3-06BB-49A1-B0C6-5D8A63C0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E3DD8-3622-4D1F-9C30-7CBE22CB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071C8-AC24-4630-B3DC-B0B4AD01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D4D62-C155-4FA1-9FAF-E481065C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61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EBD77-E9CB-405D-9A15-8FED5F62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54DD6-7EF2-4769-B1FB-F7A9E266D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556F4-B7F8-4578-87A1-1D0CEC22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030F4-97F9-4706-BF8E-1FEECFBD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768001-DC43-4B47-B28E-7240669D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6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56E02-F516-4FDD-929D-27276CC9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73AA7-4D34-4616-B857-9C7AE8EE8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6E24-9B45-46A6-885A-B11C70595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F7A17-A14A-4B69-B6DD-340BF530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F7BAF7-27AF-441A-A1A2-EE1F4971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5B5947-D699-4172-93D3-9F8C5724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1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3D5B0-D29E-4587-9A45-27E77EE7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C4788-DAF8-4786-84E3-81660370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A2E18E-1FC0-4CFE-8FCC-C967ADDE0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DB6191-B0B3-4B1D-B7A8-F3B88ADA1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229486-520D-436E-88E9-4FA28CD70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403ABB-DF23-4BAE-BACB-F220183A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9E3E5A-9A91-4347-B722-5E5AC2BA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908A3A-4B60-4F0B-9B93-71221313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8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C8023-1E1B-45D8-8D99-B334115A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10A86D-9B48-4F42-ADB6-3DFF153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3ADB6A-3431-4426-A08D-3E53B132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21BC5-7447-4F91-958D-69BE989A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8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5D22DF-E647-49A7-A117-2417C9E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2C031E-16DA-4F42-94F9-0C27DB99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6A01D6-CD18-4D03-A74F-71AA96D3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9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82658-7E4A-4C88-B459-F5D809E7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45A91-FAEF-4FCC-AD3B-430E01E8F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E19299-09FD-4808-A2C3-DE4CCA36D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C2297-201C-4526-A2A7-EA11C82F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0B080-C79A-423F-9E9A-E5B795A6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505173-9F48-49DE-90CA-91F64ECE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66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4DD85-0DE3-4BC0-A700-8DF8F21B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1975B0-486E-4125-A569-AE372F850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92A299-0D04-49EA-A274-342C8EE90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D09AC3-4811-4D19-A231-BB1BF1FE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954DE2-DAC8-4180-A5B6-BA1DAAC0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B19381-D5D7-466F-AB7C-E495F3DE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B225EA-D180-46A7-88B7-81B58A10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093C9-7ECD-4905-B565-80992829B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B7427-97EE-4E2F-B8E6-24D0EF61D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13E-0E47-47B0-B99E-0FDFF88DE4B4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B50EB-3FDA-4EE9-AC21-98B8F53A1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0FA00-4743-40FD-9C42-8833E2C42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3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09A2F6-3C8D-460F-AF5C-2BACEF41D7B8}"/>
              </a:ext>
            </a:extLst>
          </p:cNvPr>
          <p:cNvSpPr txBox="1"/>
          <p:nvPr/>
        </p:nvSpPr>
        <p:spPr>
          <a:xfrm>
            <a:off x="3859653" y="2838802"/>
            <a:ext cx="4472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오픈소스 팀 프로젝트 제안서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D4A960-B5B7-46D8-95E6-34C14425379B}"/>
              </a:ext>
            </a:extLst>
          </p:cNvPr>
          <p:cNvSpPr/>
          <p:nvPr/>
        </p:nvSpPr>
        <p:spPr>
          <a:xfrm>
            <a:off x="6355073" y="4091984"/>
            <a:ext cx="212925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20170350 </a:t>
            </a:r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김성호</a:t>
            </a:r>
            <a:endParaRPr lang="en-US" altLang="ko-KR" sz="20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20120584 </a:t>
            </a:r>
            <a:r>
              <a:rPr lang="ko-KR" altLang="en-US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구성우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20170390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이지용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E912A8-7671-4F07-80AA-6A6D49F2297D}"/>
              </a:ext>
            </a:extLst>
          </p:cNvPr>
          <p:cNvGrpSpPr/>
          <p:nvPr/>
        </p:nvGrpSpPr>
        <p:grpSpPr>
          <a:xfrm>
            <a:off x="3567206" y="3609274"/>
            <a:ext cx="5323938" cy="1129041"/>
            <a:chOff x="3567206" y="3609274"/>
            <a:chExt cx="5323938" cy="11290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BDAB64B-7F41-450E-8277-9EEF5844D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3780" y="3933824"/>
              <a:ext cx="604436" cy="604436"/>
            </a:xfrm>
            <a:prstGeom prst="rect">
              <a:avLst/>
            </a:prstGeom>
            <a:noFill/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7D3AF17-436B-434B-92D9-464709E680DC}"/>
                </a:ext>
              </a:extLst>
            </p:cNvPr>
            <p:cNvGrpSpPr/>
            <p:nvPr/>
          </p:nvGrpSpPr>
          <p:grpSpPr>
            <a:xfrm>
              <a:off x="3567206" y="3609274"/>
              <a:ext cx="5057588" cy="60852"/>
              <a:chOff x="3567206" y="3609274"/>
              <a:chExt cx="5057588" cy="60852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2A0C1550-6309-4D87-9A4A-8BA9B578D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7206" y="3639882"/>
                <a:ext cx="2528794" cy="0"/>
              </a:xfrm>
              <a:prstGeom prst="line">
                <a:avLst/>
              </a:prstGeom>
              <a:ln w="19050">
                <a:gradFill flip="none" rotWithShape="1">
                  <a:gsLst>
                    <a:gs pos="90000">
                      <a:srgbClr val="294C3D"/>
                    </a:gs>
                    <a:gs pos="66000">
                      <a:srgbClr val="E8AA0E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B50B84D2-462E-48AD-8DC5-BB3E592146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9882"/>
                <a:ext cx="2528794" cy="0"/>
              </a:xfrm>
              <a:prstGeom prst="line">
                <a:avLst/>
              </a:prstGeom>
              <a:ln w="19050">
                <a:gradFill flip="none" rotWithShape="1">
                  <a:gsLst>
                    <a:gs pos="90000">
                      <a:srgbClr val="294C3D"/>
                    </a:gs>
                    <a:gs pos="66000">
                      <a:srgbClr val="E8AA0E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2205CAC-2FFB-4C39-8210-E9477017CA6B}"/>
                  </a:ext>
                </a:extLst>
              </p:cNvPr>
              <p:cNvSpPr/>
              <p:nvPr/>
            </p:nvSpPr>
            <p:spPr>
              <a:xfrm>
                <a:off x="6073141" y="3609274"/>
                <a:ext cx="60852" cy="60852"/>
              </a:xfrm>
              <a:prstGeom prst="ellipse">
                <a:avLst/>
              </a:prstGeom>
              <a:solidFill>
                <a:srgbClr val="E8AA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DB70297-8B36-4565-84D6-76E0F961860E}"/>
                </a:ext>
              </a:extLst>
            </p:cNvPr>
            <p:cNvSpPr/>
            <p:nvPr/>
          </p:nvSpPr>
          <p:spPr>
            <a:xfrm>
              <a:off x="6813616" y="3722652"/>
              <a:ext cx="167071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오픈소스 </a:t>
              </a:r>
              <a:r>
                <a:rPr lang="en-US" altLang="ko-KR" sz="2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17</a:t>
              </a:r>
              <a:r>
                <a:rPr lang="ko-KR" altLang="en-US" sz="2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</a:t>
              </a:r>
              <a:endParaRPr lang="en-US" altLang="ko-KR" sz="2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r"/>
              <a:endParaRPr lang="en-US" altLang="ko-KR" dirty="0"/>
            </a:p>
            <a:p>
              <a:pPr algn="r"/>
              <a:endPara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CEFF163-5F94-4FBC-930F-496BD43A0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231" b="89846" l="9390" r="94836">
                          <a14:foregroundMark x1="16667" y1="20308" x2="17840" y2="21846"/>
                          <a14:foregroundMark x1="53991" y1="22769" x2="54225" y2="13538"/>
                          <a14:foregroundMark x1="89906" y1="21231" x2="89671" y2="13846"/>
                          <a14:foregroundMark x1="90845" y1="42154" x2="91080" y2="38769"/>
                          <a14:foregroundMark x1="95070" y1="21538" x2="94366" y2="18462"/>
                          <a14:foregroundMark x1="67136" y1="77231" x2="69953" y2="77538"/>
                          <a14:foregroundMark x1="31925" y1="89846" x2="44131" y2="88923"/>
                          <a14:foregroundMark x1="44131" y1="88923" x2="44131" y2="88923"/>
                          <a14:foregroundMark x1="49296" y1="76615" x2="49296" y2="76615"/>
                          <a14:foregroundMark x1="50704" y1="76000" x2="50704" y2="76000"/>
                          <a14:backgroundMark x1="6573" y1="30769" x2="6573" y2="30769"/>
                          <a14:backgroundMark x1="6103" y1="31077" x2="3286" y2="49231"/>
                          <a14:backgroundMark x1="3286" y1="49231" x2="8216" y2="64923"/>
                          <a14:backgroundMark x1="7042" y1="59692" x2="1408" y2="19692"/>
                          <a14:backgroundMark x1="4225" y1="18769" x2="10798" y2="716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67552" y="4114640"/>
              <a:ext cx="423592" cy="323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564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DAB64B-7F41-450E-8277-9EEF5844D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233" y="2101216"/>
            <a:ext cx="499534" cy="499534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9A2F6-3C8D-460F-AF5C-2BACEF41D7B8}"/>
              </a:ext>
            </a:extLst>
          </p:cNvPr>
          <p:cNvSpPr txBox="1"/>
          <p:nvPr/>
        </p:nvSpPr>
        <p:spPr>
          <a:xfrm>
            <a:off x="5136999" y="990112"/>
            <a:ext cx="1993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spc="6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</a:t>
            </a:r>
            <a:r>
              <a:rPr lang="en-US" altLang="ko-KR" sz="4000" spc="6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 spc="6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F3BDD7E-0E42-4706-ADBD-2B5310B4F1F8}"/>
              </a:ext>
            </a:extLst>
          </p:cNvPr>
          <p:cNvGrpSpPr/>
          <p:nvPr/>
        </p:nvGrpSpPr>
        <p:grpSpPr>
          <a:xfrm>
            <a:off x="4006088" y="1705449"/>
            <a:ext cx="4179825" cy="60852"/>
            <a:chOff x="3567206" y="1394394"/>
            <a:chExt cx="5057588" cy="60852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0C1550-6309-4D87-9A4A-8BA9B578DFEE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142500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50B84D2-462E-48AD-8DC5-BB3E5921465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42500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2205CAC-2FFB-4C39-8210-E9477017CA6B}"/>
                </a:ext>
              </a:extLst>
            </p:cNvPr>
            <p:cNvSpPr/>
            <p:nvPr/>
          </p:nvSpPr>
          <p:spPr>
            <a:xfrm>
              <a:off x="6073141" y="1394394"/>
              <a:ext cx="60852" cy="60852"/>
            </a:xfrm>
            <a:prstGeom prst="ellipse">
              <a:avLst/>
            </a:prstGeom>
            <a:solidFill>
              <a:srgbClr val="E8A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85334F-00DF-4872-A266-238FEDA5F7FC}"/>
              </a:ext>
            </a:extLst>
          </p:cNvPr>
          <p:cNvSpPr txBox="1"/>
          <p:nvPr/>
        </p:nvSpPr>
        <p:spPr>
          <a:xfrm>
            <a:off x="4865880" y="2873385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Ⅰ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AEC6D-2F77-4281-AA9C-E3C28379EA7A}"/>
              </a:ext>
            </a:extLst>
          </p:cNvPr>
          <p:cNvSpPr txBox="1"/>
          <p:nvPr/>
        </p:nvSpPr>
        <p:spPr>
          <a:xfrm>
            <a:off x="4865880" y="3787785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Ⅱ</a:t>
            </a:r>
            <a:r>
              <a:rPr lang="en-US" altLang="ko-KR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구성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CEBB2D-390E-411A-B2F0-ED5A4E55B845}"/>
              </a:ext>
            </a:extLst>
          </p:cNvPr>
          <p:cNvSpPr txBox="1"/>
          <p:nvPr/>
        </p:nvSpPr>
        <p:spPr>
          <a:xfrm>
            <a:off x="4865880" y="4700839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Ⅲ</a:t>
            </a:r>
            <a:r>
              <a:rPr lang="en-US" altLang="ko-KR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계획</a:t>
            </a:r>
          </a:p>
        </p:txBody>
      </p:sp>
    </p:spTree>
    <p:extLst>
      <p:ext uri="{BB962C8B-B14F-4D97-AF65-F5344CB8AC3E}">
        <p14:creationId xmlns:p14="http://schemas.microsoft.com/office/powerpoint/2010/main" val="177207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50291" cy="295208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C6BD550-9A39-4C74-A523-F155079476EB}"/>
              </a:ext>
            </a:extLst>
          </p:cNvPr>
          <p:cNvGrpSpPr/>
          <p:nvPr/>
        </p:nvGrpSpPr>
        <p:grpSpPr>
          <a:xfrm rot="5400000">
            <a:off x="1203399" y="3372130"/>
            <a:ext cx="5582569" cy="89092"/>
            <a:chOff x="3567206" y="3609274"/>
            <a:chExt cx="5057588" cy="60852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08E1AFD-1F01-4ED9-9A52-D35034C72D6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3F4F2EC-3935-439F-A541-71E3F485D9A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167FBE6-0F19-43A0-93A5-2919F15A64D3}"/>
                </a:ext>
              </a:extLst>
            </p:cNvPr>
            <p:cNvSpPr/>
            <p:nvPr/>
          </p:nvSpPr>
          <p:spPr>
            <a:xfrm>
              <a:off x="6073141" y="3609274"/>
              <a:ext cx="60852" cy="60852"/>
            </a:xfrm>
            <a:prstGeom prst="ellipse">
              <a:avLst/>
            </a:prstGeom>
            <a:solidFill>
              <a:srgbClr val="E8A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C531172-BEB1-431F-A971-3E1082EFBE41}"/>
              </a:ext>
            </a:extLst>
          </p:cNvPr>
          <p:cNvSpPr/>
          <p:nvPr/>
        </p:nvSpPr>
        <p:spPr>
          <a:xfrm>
            <a:off x="169334" y="1323565"/>
            <a:ext cx="3516153" cy="3516153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CB022234-4FCE-407B-A3F0-20D44B8DC95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88" y="1447054"/>
            <a:ext cx="2656967" cy="2434260"/>
          </a:xfrm>
          <a:prstGeom prst="round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9C3C8B-CE1F-4021-8DC3-2461D8DDEC2C}"/>
              </a:ext>
            </a:extLst>
          </p:cNvPr>
          <p:cNvSpPr txBox="1"/>
          <p:nvPr/>
        </p:nvSpPr>
        <p:spPr>
          <a:xfrm>
            <a:off x="945379" y="4004802"/>
            <a:ext cx="890200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6AC76-B2EA-4914-BFA9-CDEE3F8E5931}"/>
              </a:ext>
            </a:extLst>
          </p:cNvPr>
          <p:cNvSpPr txBox="1"/>
          <p:nvPr/>
        </p:nvSpPr>
        <p:spPr>
          <a:xfrm>
            <a:off x="1049864" y="3850193"/>
            <a:ext cx="177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장난감 탐지기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A9F9A2-3897-44F4-9F5C-84623E1B1EB6}"/>
              </a:ext>
            </a:extLst>
          </p:cNvPr>
          <p:cNvSpPr txBox="1"/>
          <p:nvPr/>
        </p:nvSpPr>
        <p:spPr>
          <a:xfrm>
            <a:off x="559677" y="4231433"/>
            <a:ext cx="2735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인체의 전기 전도율의 변화를 비교하여 진위판단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34069D8-1439-44E3-8890-A87F972E662D}"/>
              </a:ext>
            </a:extLst>
          </p:cNvPr>
          <p:cNvSpPr/>
          <p:nvPr/>
        </p:nvSpPr>
        <p:spPr>
          <a:xfrm>
            <a:off x="8503701" y="1323565"/>
            <a:ext cx="3516153" cy="3516153"/>
          </a:xfrm>
          <a:prstGeom prst="round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725216-50A1-4645-AD88-A7FFB2C45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65"/>
          <a:stretch/>
        </p:blipFill>
        <p:spPr bwMode="auto">
          <a:xfrm>
            <a:off x="8933754" y="1447054"/>
            <a:ext cx="2656048" cy="2434260"/>
          </a:xfrm>
          <a:prstGeom prst="round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EFBB85A-FA35-429A-8D7F-5D8FFD3A3EE0}"/>
              </a:ext>
            </a:extLst>
          </p:cNvPr>
          <p:cNvSpPr txBox="1"/>
          <p:nvPr/>
        </p:nvSpPr>
        <p:spPr>
          <a:xfrm>
            <a:off x="9501009" y="3864901"/>
            <a:ext cx="164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거짓말 탐지기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067B13-ADAC-4D2B-88DD-15E27DCF6A03}"/>
              </a:ext>
            </a:extLst>
          </p:cNvPr>
          <p:cNvSpPr txBox="1"/>
          <p:nvPr/>
        </p:nvSpPr>
        <p:spPr>
          <a:xfrm>
            <a:off x="8894044" y="4231433"/>
            <a:ext cx="2735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호흡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혈압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맥박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뇌파 등의 변화를 비교하여 진위판단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9897EE-DAEF-4B19-B593-E43671E6F5D3}"/>
              </a:ext>
            </a:extLst>
          </p:cNvPr>
          <p:cNvGrpSpPr/>
          <p:nvPr/>
        </p:nvGrpSpPr>
        <p:grpSpPr>
          <a:xfrm rot="5400000">
            <a:off x="5402861" y="3372130"/>
            <a:ext cx="5582569" cy="89092"/>
            <a:chOff x="3567206" y="3609274"/>
            <a:chExt cx="5057588" cy="60852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6DA4892-4C41-44C6-A386-0E480A11AF4B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DF116BB-E6DC-42BA-8F18-A92B108B792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B19305E-C18F-41A2-8E09-2F5DA823DCE2}"/>
                </a:ext>
              </a:extLst>
            </p:cNvPr>
            <p:cNvSpPr/>
            <p:nvPr/>
          </p:nvSpPr>
          <p:spPr>
            <a:xfrm>
              <a:off x="6073141" y="3609274"/>
              <a:ext cx="60852" cy="60852"/>
            </a:xfrm>
            <a:prstGeom prst="ellipse">
              <a:avLst/>
            </a:prstGeom>
            <a:solidFill>
              <a:srgbClr val="E8A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B9BD19B-AF89-4B2C-952D-DABA6E800EB2}"/>
              </a:ext>
            </a:extLst>
          </p:cNvPr>
          <p:cNvSpPr txBox="1"/>
          <p:nvPr/>
        </p:nvSpPr>
        <p:spPr>
          <a:xfrm>
            <a:off x="5549996" y="811520"/>
            <a:ext cx="2439459" cy="4849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spc="-150" dirty="0">
                <a:solidFill>
                  <a:schemeClr val="bg1">
                    <a:lumMod val="9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# </a:t>
            </a:r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주제 선정 동기</a:t>
            </a:r>
            <a:endParaRPr lang="en-US" altLang="ko-KR" sz="2400" spc="-150" dirty="0">
              <a:solidFill>
                <a:schemeClr val="bg1">
                  <a:lumMod val="9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en-US" altLang="ko-KR" sz="1000" spc="-150" dirty="0">
                <a:solidFill>
                  <a:schemeClr val="bg1">
                    <a:lumMod val="9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endParaRPr lang="en-US" altLang="ko-KR" sz="2000" spc="-150" dirty="0">
              <a:solidFill>
                <a:schemeClr val="bg1">
                  <a:lumMod val="9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082443-7879-4C1D-9185-12F56F542485}"/>
              </a:ext>
            </a:extLst>
          </p:cNvPr>
          <p:cNvSpPr txBox="1"/>
          <p:nvPr/>
        </p:nvSpPr>
        <p:spPr>
          <a:xfrm>
            <a:off x="359510" y="238266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Ⅰ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개요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3C6E202-8C6F-42A5-B37D-691456C5C43F}"/>
              </a:ext>
            </a:extLst>
          </p:cNvPr>
          <p:cNvSpPr/>
          <p:nvPr/>
        </p:nvSpPr>
        <p:spPr>
          <a:xfrm>
            <a:off x="5490255" y="4019778"/>
            <a:ext cx="2637484" cy="2507891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E8A4E3D-206E-4247-9220-8CE2A547C926}"/>
              </a:ext>
            </a:extLst>
          </p:cNvPr>
          <p:cNvSpPr/>
          <p:nvPr/>
        </p:nvSpPr>
        <p:spPr>
          <a:xfrm>
            <a:off x="4043648" y="2137498"/>
            <a:ext cx="2637484" cy="2507891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55F4C99-8485-472E-AE5F-881C2BF45FB1}"/>
              </a:ext>
            </a:extLst>
          </p:cNvPr>
          <p:cNvSpPr/>
          <p:nvPr/>
        </p:nvSpPr>
        <p:spPr>
          <a:xfrm>
            <a:off x="5454183" y="189246"/>
            <a:ext cx="2637484" cy="2507891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A22B1C4-4E48-485A-B347-E9B4E593D633}"/>
              </a:ext>
            </a:extLst>
          </p:cNvPr>
          <p:cNvSpPr/>
          <p:nvPr/>
        </p:nvSpPr>
        <p:spPr>
          <a:xfrm>
            <a:off x="5916967" y="1404065"/>
            <a:ext cx="18468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예능에  자주 등장하는  장난감  탐지기의  정확도가 </a:t>
            </a:r>
            <a:endParaRPr lang="en-US" altLang="ko-KR" sz="1400" spc="-15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현저히  낮음</a:t>
            </a:r>
            <a:endParaRPr lang="en-US" altLang="ko-KR" sz="1400" spc="-15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12F39D-5BA0-4CD0-8486-27182635873B}"/>
              </a:ext>
            </a:extLst>
          </p:cNvPr>
          <p:cNvSpPr txBox="1"/>
          <p:nvPr/>
        </p:nvSpPr>
        <p:spPr>
          <a:xfrm>
            <a:off x="4689602" y="2718576"/>
            <a:ext cx="1227365" cy="4750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spc="-150" dirty="0">
                <a:solidFill>
                  <a:schemeClr val="bg1">
                    <a:lumMod val="9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# </a:t>
            </a:r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보완</a:t>
            </a:r>
            <a:endParaRPr lang="en-US" altLang="ko-KR" sz="2400" spc="-150" dirty="0">
              <a:solidFill>
                <a:schemeClr val="bg1">
                  <a:lumMod val="9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en-US" altLang="ko-KR" sz="1000" spc="-150" dirty="0">
                <a:solidFill>
                  <a:schemeClr val="bg1">
                    <a:lumMod val="9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endParaRPr lang="en-US" altLang="ko-KR" sz="2000" spc="-150" dirty="0">
              <a:solidFill>
                <a:schemeClr val="bg1">
                  <a:lumMod val="9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D2CF4C-FAAF-4CA5-9B08-82FBA0723261}"/>
              </a:ext>
            </a:extLst>
          </p:cNvPr>
          <p:cNvSpPr/>
          <p:nvPr/>
        </p:nvSpPr>
        <p:spPr>
          <a:xfrm>
            <a:off x="4516855" y="3308317"/>
            <a:ext cx="18468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 다양한  생리적  반응의  변화를  비교하여  진위판단</a:t>
            </a:r>
            <a:endParaRPr lang="en-US" altLang="ko-KR" sz="1400" spc="-15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E14A9C-23D9-481F-8F91-26A01FA42720}"/>
              </a:ext>
            </a:extLst>
          </p:cNvPr>
          <p:cNvSpPr txBox="1"/>
          <p:nvPr/>
        </p:nvSpPr>
        <p:spPr>
          <a:xfrm>
            <a:off x="5549996" y="4689935"/>
            <a:ext cx="2439459" cy="4849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spc="-150" dirty="0">
                <a:solidFill>
                  <a:schemeClr val="bg1">
                    <a:lumMod val="9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# </a:t>
            </a:r>
            <a:r>
              <a:rPr lang="ko-KR" altLang="en-US" sz="2400" spc="-150" dirty="0">
                <a:solidFill>
                  <a:schemeClr val="bg1">
                    <a:lumMod val="9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프로젝트 개요</a:t>
            </a:r>
            <a:endParaRPr lang="en-US" altLang="ko-KR" sz="2400" spc="-150" dirty="0">
              <a:solidFill>
                <a:schemeClr val="bg1">
                  <a:lumMod val="9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en-US" altLang="ko-KR" sz="1000" spc="-150" dirty="0">
                <a:solidFill>
                  <a:schemeClr val="bg1">
                    <a:lumMod val="9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endParaRPr lang="en-US" altLang="ko-KR" sz="2000" spc="-150" dirty="0">
              <a:solidFill>
                <a:schemeClr val="bg1">
                  <a:lumMod val="9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57A9D5-5714-4A98-A7FF-6D209B0D4C45}"/>
              </a:ext>
            </a:extLst>
          </p:cNvPr>
          <p:cNvSpPr/>
          <p:nvPr/>
        </p:nvSpPr>
        <p:spPr>
          <a:xfrm>
            <a:off x="5772752" y="5163328"/>
            <a:ext cx="20724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+ </a:t>
            </a:r>
            <a:r>
              <a:rPr lang="en-US" altLang="ko-KR" sz="1400" spc="-15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raspi</a:t>
            </a:r>
            <a:r>
              <a:rPr lang="en-US" altLang="ko-KR" sz="14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breadboard</a:t>
            </a:r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r>
              <a:rPr lang="en-US" altLang="ko-KR" sz="14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15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전류량</a:t>
            </a:r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측정센서</a:t>
            </a:r>
            <a:r>
              <a:rPr lang="en-US" altLang="ko-KR" sz="14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algn="ctr"/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맥박 측정센서</a:t>
            </a:r>
            <a:endParaRPr lang="en-US" altLang="ko-KR" sz="1400" spc="-15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등을 이용하여 </a:t>
            </a:r>
            <a:endParaRPr lang="en-US" altLang="ko-KR" sz="1400" spc="-15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진위 판단 측정</a:t>
            </a:r>
            <a:endParaRPr lang="en-US" altLang="ko-KR" sz="1400" spc="-15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64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87827"/>
            <a:ext cx="50291" cy="295208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511657-D70E-4C39-8F89-0CCF06305A26}"/>
              </a:ext>
            </a:extLst>
          </p:cNvPr>
          <p:cNvSpPr txBox="1"/>
          <p:nvPr/>
        </p:nvSpPr>
        <p:spPr>
          <a:xfrm>
            <a:off x="1032573" y="2161642"/>
            <a:ext cx="3493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Grove </a:t>
            </a:r>
            <a:r>
              <a:rPr lang="en-US" altLang="ko-KR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gsr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피부전류량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측정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72170BA-DCD7-4CED-A1B3-6B21EF7F4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1" t="25103" r="56417" b="22164"/>
          <a:stretch/>
        </p:blipFill>
        <p:spPr>
          <a:xfrm>
            <a:off x="7810501" y="4054349"/>
            <a:ext cx="3094730" cy="2010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3E44C1-0C4E-4457-AA78-FB1385F732AD}"/>
              </a:ext>
            </a:extLst>
          </p:cNvPr>
          <p:cNvSpPr txBox="1"/>
          <p:nvPr/>
        </p:nvSpPr>
        <p:spPr>
          <a:xfrm>
            <a:off x="7770521" y="3433185"/>
            <a:ext cx="3610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Matplotlib(python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 패키지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 출력 및 거짓말 탐지</a:t>
            </a:r>
          </a:p>
        </p:txBody>
      </p:sp>
      <p:pic>
        <p:nvPicPr>
          <p:cNvPr id="1032" name="Picture 8" descr="라즈베리파이 심박센서에 대한 이미지 검색결과">
            <a:extLst>
              <a:ext uri="{FF2B5EF4-FFF2-40B4-BE49-F238E27FC236}">
                <a16:creationId xmlns:a16="http://schemas.microsoft.com/office/drawing/2014/main" id="{F3CF98A1-2953-40AD-8475-63B16DD8C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53" y="11866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sr센서에 대한 이미지 검색결과">
            <a:extLst>
              <a:ext uri="{FF2B5EF4-FFF2-40B4-BE49-F238E27FC236}">
                <a16:creationId xmlns:a16="http://schemas.microsoft.com/office/drawing/2014/main" id="{83BEA34A-29E6-46F2-8CE6-F5CE30FD8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11" y="2502913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라즈베리파이에 대한 이미지 검색결과">
            <a:extLst>
              <a:ext uri="{FF2B5EF4-FFF2-40B4-BE49-F238E27FC236}">
                <a16:creationId xmlns:a16="http://schemas.microsoft.com/office/drawing/2014/main" id="{C77C51BD-E389-48D3-88A4-E28E8440D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829" y="298278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905503C-A762-49C0-9BB5-52F966EA4EE0}"/>
              </a:ext>
            </a:extLst>
          </p:cNvPr>
          <p:cNvSpPr txBox="1"/>
          <p:nvPr/>
        </p:nvSpPr>
        <p:spPr>
          <a:xfrm>
            <a:off x="8140678" y="129576"/>
            <a:ext cx="3493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심박수 측정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심박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측정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247B6B3-D614-4828-9EE7-9D22E648BE34}"/>
              </a:ext>
            </a:extLst>
          </p:cNvPr>
          <p:cNvCxnSpPr>
            <a:stCxn id="1036" idx="1"/>
            <a:endCxn id="1034" idx="3"/>
          </p:cNvCxnSpPr>
          <p:nvPr/>
        </p:nvCxnSpPr>
        <p:spPr>
          <a:xfrm flipH="1" flipV="1">
            <a:off x="3830736" y="3322063"/>
            <a:ext cx="970093" cy="73228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4910617-16FD-4742-A94D-8E5671F08CF4}"/>
              </a:ext>
            </a:extLst>
          </p:cNvPr>
          <p:cNvCxnSpPr>
            <a:cxnSpLocks/>
            <a:stCxn id="1036" idx="0"/>
            <a:endCxn id="1032" idx="2"/>
          </p:cNvCxnSpPr>
          <p:nvPr/>
        </p:nvCxnSpPr>
        <p:spPr>
          <a:xfrm flipV="1">
            <a:off x="5872392" y="2261786"/>
            <a:ext cx="1196724" cy="7210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886D849-550A-4256-80A8-46643D724B82}"/>
              </a:ext>
            </a:extLst>
          </p:cNvPr>
          <p:cNvCxnSpPr>
            <a:cxnSpLocks/>
            <a:stCxn id="1036" idx="3"/>
            <a:endCxn id="18" idx="1"/>
          </p:cNvCxnSpPr>
          <p:nvPr/>
        </p:nvCxnSpPr>
        <p:spPr>
          <a:xfrm>
            <a:off x="6943954" y="4054349"/>
            <a:ext cx="866547" cy="100529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81FA074-2598-462F-8CBD-CCB0CC41FB6E}"/>
              </a:ext>
            </a:extLst>
          </p:cNvPr>
          <p:cNvSpPr txBox="1"/>
          <p:nvPr/>
        </p:nvSpPr>
        <p:spPr>
          <a:xfrm>
            <a:off x="4841198" y="5116219"/>
            <a:ext cx="1978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Raspberry pi 3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BDBFE-159A-4361-88D9-0C8CC08646B7}"/>
              </a:ext>
            </a:extLst>
          </p:cNvPr>
          <p:cNvSpPr txBox="1"/>
          <p:nvPr/>
        </p:nvSpPr>
        <p:spPr>
          <a:xfrm>
            <a:off x="360122" y="244612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Ⅱ</a:t>
            </a:r>
            <a:r>
              <a:rPr lang="en-US" altLang="ko-KR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구성</a:t>
            </a:r>
          </a:p>
        </p:txBody>
      </p:sp>
    </p:spTree>
    <p:extLst>
      <p:ext uri="{BB962C8B-B14F-4D97-AF65-F5344CB8AC3E}">
        <p14:creationId xmlns:p14="http://schemas.microsoft.com/office/powerpoint/2010/main" val="331855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50291" cy="295208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70950" y="6572214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88034" y="1510610"/>
            <a:ext cx="2011677" cy="2346737"/>
            <a:chOff x="2997982" y="570141"/>
            <a:chExt cx="2011677" cy="2346737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1F8D37A-800B-420E-92A5-F196B3E231A2}"/>
                </a:ext>
              </a:extLst>
            </p:cNvPr>
            <p:cNvSpPr/>
            <p:nvPr/>
          </p:nvSpPr>
          <p:spPr>
            <a:xfrm>
              <a:off x="2997982" y="905201"/>
              <a:ext cx="2011677" cy="2011677"/>
            </a:xfrm>
            <a:prstGeom prst="ellipse">
              <a:avLst/>
            </a:prstGeom>
            <a:solidFill>
              <a:srgbClr val="8C6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95F112-79ED-4642-9948-959C881B1F5C}"/>
                </a:ext>
              </a:extLst>
            </p:cNvPr>
            <p:cNvSpPr txBox="1"/>
            <p:nvPr/>
          </p:nvSpPr>
          <p:spPr>
            <a:xfrm>
              <a:off x="3629358" y="1741762"/>
              <a:ext cx="7489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bg1">
                      <a:lumMod val="9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1~2</a:t>
              </a:r>
              <a:r>
                <a:rPr lang="ko-KR" altLang="en-US" sz="1600" spc="-150" dirty="0">
                  <a:solidFill>
                    <a:schemeClr val="bg1">
                      <a:lumMod val="9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주</a:t>
              </a:r>
              <a:endPara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84F4500-4909-4560-9FC4-122B328B7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8007" y="570141"/>
              <a:ext cx="1171621" cy="1171621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3702450" y="1478916"/>
            <a:ext cx="2011677" cy="2339916"/>
            <a:chOff x="5009658" y="2092765"/>
            <a:chExt cx="2011677" cy="2339916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446FC24-D848-4E64-8B4D-56CEAE960844}"/>
                </a:ext>
              </a:extLst>
            </p:cNvPr>
            <p:cNvSpPr/>
            <p:nvPr/>
          </p:nvSpPr>
          <p:spPr>
            <a:xfrm>
              <a:off x="5009658" y="2421004"/>
              <a:ext cx="2011677" cy="2011677"/>
            </a:xfrm>
            <a:prstGeom prst="ellipse">
              <a:avLst/>
            </a:prstGeom>
            <a:solidFill>
              <a:srgbClr val="F4C5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95F112-79ED-4642-9948-959C881B1F5C}"/>
                </a:ext>
              </a:extLst>
            </p:cNvPr>
            <p:cNvSpPr txBox="1"/>
            <p:nvPr/>
          </p:nvSpPr>
          <p:spPr>
            <a:xfrm>
              <a:off x="5641034" y="3257566"/>
              <a:ext cx="7489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bg1">
                      <a:lumMod val="9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3~5</a:t>
              </a:r>
              <a:r>
                <a:rPr lang="ko-KR" altLang="en-US" sz="1600" spc="-150" dirty="0">
                  <a:solidFill>
                    <a:schemeClr val="bg1">
                      <a:lumMod val="9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주</a:t>
              </a:r>
              <a:endPara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84F4500-4909-4560-9FC4-122B328B7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9685" y="2092765"/>
              <a:ext cx="1171621" cy="1171621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8931282" y="1500378"/>
            <a:ext cx="2011677" cy="2346737"/>
            <a:chOff x="2997978" y="3717073"/>
            <a:chExt cx="2011677" cy="2346737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D06D27B-DFA9-4238-BC19-342B2B9C3B92}"/>
                </a:ext>
              </a:extLst>
            </p:cNvPr>
            <p:cNvSpPr/>
            <p:nvPr/>
          </p:nvSpPr>
          <p:spPr>
            <a:xfrm>
              <a:off x="2997978" y="4052133"/>
              <a:ext cx="2011677" cy="2011677"/>
            </a:xfrm>
            <a:prstGeom prst="ellipse">
              <a:avLst/>
            </a:prstGeom>
            <a:solidFill>
              <a:srgbClr val="998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95F112-79ED-4642-9948-959C881B1F5C}"/>
                </a:ext>
              </a:extLst>
            </p:cNvPr>
            <p:cNvSpPr txBox="1"/>
            <p:nvPr/>
          </p:nvSpPr>
          <p:spPr>
            <a:xfrm>
              <a:off x="3563632" y="4888694"/>
              <a:ext cx="8803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bg1">
                      <a:lumMod val="9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9~10</a:t>
              </a:r>
              <a:r>
                <a:rPr lang="ko-KR" altLang="en-US" sz="1600" spc="-150" dirty="0">
                  <a:solidFill>
                    <a:schemeClr val="bg1">
                      <a:lumMod val="9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주</a:t>
              </a:r>
              <a:endPara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84F4500-4909-4560-9FC4-122B328B7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8005" y="3717073"/>
              <a:ext cx="1171621" cy="1171621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C85334F-00DF-4872-A266-238FEDA5F7FC}"/>
              </a:ext>
            </a:extLst>
          </p:cNvPr>
          <p:cNvSpPr txBox="1"/>
          <p:nvPr/>
        </p:nvSpPr>
        <p:spPr>
          <a:xfrm>
            <a:off x="813711" y="3954839"/>
            <a:ext cx="228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주제 설정</a:t>
            </a:r>
            <a:endParaRPr lang="en-US" altLang="ko-KR" sz="2000" spc="-15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계획서 작성</a:t>
            </a:r>
            <a:endParaRPr lang="en-US" altLang="ko-KR" sz="2000" spc="-15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재료 구매</a:t>
            </a:r>
            <a:endParaRPr lang="en-US" altLang="ko-KR" sz="2000" spc="-15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85334F-00DF-4872-A266-238FEDA5F7FC}"/>
              </a:ext>
            </a:extLst>
          </p:cNvPr>
          <p:cNvSpPr txBox="1"/>
          <p:nvPr/>
        </p:nvSpPr>
        <p:spPr>
          <a:xfrm>
            <a:off x="8656961" y="3954839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임상실험 및 디버깅</a:t>
            </a:r>
            <a:endParaRPr lang="en-US" altLang="ko-KR" sz="2000" spc="-15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6316866" y="1473759"/>
            <a:ext cx="2011677" cy="2339916"/>
            <a:chOff x="5009658" y="2092765"/>
            <a:chExt cx="2011677" cy="2339916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446FC24-D848-4E64-8B4D-56CEAE960844}"/>
                </a:ext>
              </a:extLst>
            </p:cNvPr>
            <p:cNvSpPr/>
            <p:nvPr/>
          </p:nvSpPr>
          <p:spPr>
            <a:xfrm>
              <a:off x="5009658" y="2421004"/>
              <a:ext cx="2011677" cy="2011677"/>
            </a:xfrm>
            <a:prstGeom prst="ellipse">
              <a:avLst/>
            </a:prstGeom>
            <a:solidFill>
              <a:srgbClr val="F4C5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95F112-79ED-4642-9948-959C881B1F5C}"/>
                </a:ext>
              </a:extLst>
            </p:cNvPr>
            <p:cNvSpPr txBox="1"/>
            <p:nvPr/>
          </p:nvSpPr>
          <p:spPr>
            <a:xfrm>
              <a:off x="5641034" y="3257566"/>
              <a:ext cx="7489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bg1">
                      <a:lumMod val="9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6~8</a:t>
              </a:r>
              <a:r>
                <a:rPr lang="ko-KR" altLang="en-US" sz="1600" spc="-150" dirty="0">
                  <a:solidFill>
                    <a:schemeClr val="bg1">
                      <a:lumMod val="9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주</a:t>
              </a:r>
              <a:endPara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584F4500-4909-4560-9FC4-122B328B7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9685" y="2092765"/>
              <a:ext cx="1171621" cy="1171621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C85334F-00DF-4872-A266-238FEDA5F7FC}"/>
              </a:ext>
            </a:extLst>
          </p:cNvPr>
          <p:cNvSpPr txBox="1"/>
          <p:nvPr/>
        </p:nvSpPr>
        <p:spPr>
          <a:xfrm>
            <a:off x="3731096" y="3954839"/>
            <a:ext cx="1790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센서모듈개발</a:t>
            </a:r>
            <a:endParaRPr lang="en-US" altLang="ko-KR" sz="2000" spc="-15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(</a:t>
            </a:r>
            <a:r>
              <a:rPr lang="en-US" altLang="ko-KR" sz="2000" spc="-15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gsr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spc="-15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심박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85334F-00DF-4872-A266-238FEDA5F7FC}"/>
              </a:ext>
            </a:extLst>
          </p:cNvPr>
          <p:cNvSpPr txBox="1"/>
          <p:nvPr/>
        </p:nvSpPr>
        <p:spPr>
          <a:xfrm>
            <a:off x="6051361" y="3954838"/>
            <a:ext cx="2204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spc="-15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액추에이터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endParaRPr lang="en-US" altLang="ko-KR" sz="2000" spc="-15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(LED,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벌칙 기구 등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C3E535-E3D6-417E-BDEE-57B180764CA2}"/>
              </a:ext>
            </a:extLst>
          </p:cNvPr>
          <p:cNvSpPr txBox="1"/>
          <p:nvPr/>
        </p:nvSpPr>
        <p:spPr>
          <a:xfrm>
            <a:off x="359510" y="238266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Ⅲ</a:t>
            </a:r>
            <a:r>
              <a:rPr lang="en-US" altLang="ko-KR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계획</a:t>
            </a:r>
          </a:p>
        </p:txBody>
      </p:sp>
    </p:spTree>
    <p:extLst>
      <p:ext uri="{BB962C8B-B14F-4D97-AF65-F5344CB8AC3E}">
        <p14:creationId xmlns:p14="http://schemas.microsoft.com/office/powerpoint/2010/main" val="374393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3336</TotalTime>
  <Words>167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Arial</vt:lpstr>
      <vt:lpstr>DX영화자막 M</vt:lpstr>
      <vt:lpstr>타이포_쌍문동 B</vt:lpstr>
      <vt:lpstr>나눔바른고딕</vt:lpstr>
      <vt:lpstr>배달의민족 주아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예림 조</dc:creator>
  <cp:lastModifiedBy>김성호</cp:lastModifiedBy>
  <cp:revision>42</cp:revision>
  <dcterms:created xsi:type="dcterms:W3CDTF">2019-07-29T08:04:27Z</dcterms:created>
  <dcterms:modified xsi:type="dcterms:W3CDTF">2019-10-08T18:53:37Z</dcterms:modified>
</cp:coreProperties>
</file>