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0" r:id="rId6"/>
    <p:sldId id="259" r:id="rId7"/>
    <p:sldId id="268" r:id="rId8"/>
    <p:sldId id="275" r:id="rId9"/>
    <p:sldId id="261" r:id="rId10"/>
    <p:sldId id="273" r:id="rId11"/>
    <p:sldId id="272" r:id="rId12"/>
    <p:sldId id="262" r:id="rId13"/>
    <p:sldId id="263" r:id="rId14"/>
    <p:sldId id="264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6" autoAdjust="0"/>
    <p:restoredTop sz="94660"/>
  </p:normalViewPr>
  <p:slideViewPr>
    <p:cSldViewPr>
      <p:cViewPr>
        <p:scale>
          <a:sx n="84" d="100"/>
          <a:sy n="84" d="100"/>
        </p:scale>
        <p:origin x="-9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5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8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2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2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303C-DF3B-4E8C-BAF7-58B794F2272F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B3A0-99A8-4528-B8BA-4400748B9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886967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빨래건조알리</a:t>
            </a:r>
            <a:r>
              <a:rPr lang="ko-KR" altLang="en-US" dirty="0" err="1"/>
              <a:t>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4581128"/>
            <a:ext cx="7376864" cy="1752600"/>
          </a:xfrm>
        </p:spPr>
        <p:txBody>
          <a:bodyPr/>
          <a:lstStyle/>
          <a:p>
            <a:r>
              <a:rPr lang="ko-KR" altLang="en-US" dirty="0" smtClean="0"/>
              <a:t>황석환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성지석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송영택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이원구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김승현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9" name="Picture 3" descr="C:\Users\song_kang\Desktop\ha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92728"/>
            <a:ext cx="2779134" cy="160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- </a:t>
            </a:r>
            <a:r>
              <a:rPr lang="ko-KR" altLang="en-US" dirty="0" smtClean="0"/>
              <a:t>그래프 및 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2023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4511749" cy="5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5" y="1124744"/>
            <a:ext cx="4427983" cy="42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song_kang\Desktop\Screenshot_2016-12-26-13-59-46.pn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14090"/>
            <a:ext cx="25458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ong_kang\Desktop\hang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공공데이터 연동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93682" y="1651494"/>
            <a:ext cx="7766750" cy="4917179"/>
            <a:chOff x="355929" y="546446"/>
            <a:chExt cx="11614222" cy="6022227"/>
          </a:xfrm>
        </p:grpSpPr>
        <p:grpSp>
          <p:nvGrpSpPr>
            <p:cNvPr id="5" name="그룹 4"/>
            <p:cNvGrpSpPr/>
            <p:nvPr/>
          </p:nvGrpSpPr>
          <p:grpSpPr>
            <a:xfrm>
              <a:off x="4092888" y="546446"/>
              <a:ext cx="7289168" cy="2615114"/>
              <a:chOff x="4483501" y="279746"/>
              <a:chExt cx="7289168" cy="2615114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36213" y="1132735"/>
                <a:ext cx="7236456" cy="1762125"/>
              </a:xfrm>
              <a:prstGeom prst="rect">
                <a:avLst/>
              </a:prstGeom>
            </p:spPr>
          </p:pic>
          <p:sp>
            <p:nvSpPr>
              <p:cNvPr id="19" name="제목 1"/>
              <p:cNvSpPr txBox="1">
                <a:spLocks/>
              </p:cNvSpPr>
              <p:nvPr/>
            </p:nvSpPr>
            <p:spPr>
              <a:xfrm>
                <a:off x="4483501" y="279746"/>
                <a:ext cx="7289168" cy="33374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600" b="1"/>
                  <a:t>◎기상청 공공 데이터</a:t>
                </a:r>
                <a:endParaRPr lang="en-US" altLang="ko-KR" sz="1600" b="1"/>
              </a:p>
            </p:txBody>
          </p:sp>
          <p:sp>
            <p:nvSpPr>
              <p:cNvPr id="20" name="제목 1"/>
              <p:cNvSpPr txBox="1">
                <a:spLocks/>
              </p:cNvSpPr>
              <p:nvPr/>
            </p:nvSpPr>
            <p:spPr>
              <a:xfrm>
                <a:off x="4483501" y="516145"/>
                <a:ext cx="7289168" cy="34410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/>
                  <a:t>요청 </a:t>
                </a:r>
                <a:r>
                  <a:rPr lang="en-US" altLang="ko-KR" sz="1200"/>
                  <a:t>URL :</a:t>
                </a:r>
                <a:r>
                  <a:rPr kumimoji="0" lang="ko-KR" altLang="ko-KR" sz="1200" b="1" i="0" u="none" strike="noStrike" cap="none" normalizeH="0" baseline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Verdana" panose="020B0604030504040204" pitchFamily="34" charset="0"/>
                  </a:rPr>
                  <a:t>"http://www.kma.go.kr/wid/queryDFS.jsp?gridx=61&amp;gridy=125"</a:t>
                </a:r>
                <a:endParaRPr kumimoji="0" lang="ko-KR" altLang="ko-K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제목 1"/>
              <p:cNvSpPr txBox="1">
                <a:spLocks/>
              </p:cNvSpPr>
              <p:nvPr/>
            </p:nvSpPr>
            <p:spPr>
              <a:xfrm>
                <a:off x="4483501" y="747881"/>
                <a:ext cx="7289168" cy="33374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1200" b="1"/>
                  <a:t>[XML </a:t>
                </a:r>
                <a:r>
                  <a:rPr lang="ko-KR" altLang="en-US" sz="1200" b="1"/>
                  <a:t>형식</a:t>
                </a:r>
                <a:r>
                  <a:rPr lang="en-US" altLang="ko-KR" sz="1200" b="1"/>
                  <a:t>]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073926" y="3651889"/>
              <a:ext cx="7896225" cy="1648773"/>
              <a:chOff x="4073926" y="3480439"/>
              <a:chExt cx="7896225" cy="164877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926" y="3786187"/>
                <a:ext cx="7896225" cy="1343025"/>
              </a:xfrm>
              <a:prstGeom prst="rect">
                <a:avLst/>
              </a:prstGeom>
            </p:spPr>
          </p:pic>
          <p:sp>
            <p:nvSpPr>
              <p:cNvPr id="17" name="제목 1"/>
              <p:cNvSpPr txBox="1">
                <a:spLocks/>
              </p:cNvSpPr>
              <p:nvPr/>
            </p:nvSpPr>
            <p:spPr>
              <a:xfrm>
                <a:off x="4073926" y="3480439"/>
                <a:ext cx="7289168" cy="33374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600" b="1"/>
                  <a:t>◎ 주요 코드 </a:t>
                </a:r>
                <a:r>
                  <a:rPr lang="en-US" altLang="ko-KR" sz="1600" b="1"/>
                  <a:t>(XML Parsing source code)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355929" y="619984"/>
              <a:ext cx="3453741" cy="5780339"/>
              <a:chOff x="355929" y="619984"/>
              <a:chExt cx="3453741" cy="5780339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45" y="619984"/>
                <a:ext cx="3057525" cy="5435600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2300287" y="914753"/>
                <a:ext cx="1404938" cy="2724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>
                    <a:solidFill>
                      <a:schemeClr val="tx1"/>
                    </a:solidFill>
                  </a:rPr>
                  <a:t>시간표시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(3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시간 단위로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)</a:t>
                </a:r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55929" y="1819275"/>
                <a:ext cx="1200654" cy="6894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>
                    <a:solidFill>
                      <a:schemeClr val="tx1"/>
                    </a:solidFill>
                  </a:rPr>
                  <a:t>Sky(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하늘상태코드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) pty(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강수상태코드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ko-KR" altLang="en-US" sz="900" b="1">
                    <a:solidFill>
                      <a:schemeClr val="tx1"/>
                    </a:solidFill>
                  </a:rPr>
                  <a:t>이용하여 날씨 표시 </a:t>
                </a:r>
                <a:endParaRPr lang="en-US" altLang="ko-KR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72598" y="3097784"/>
                <a:ext cx="1200654" cy="3447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>
                    <a:solidFill>
                      <a:schemeClr val="tx1"/>
                    </a:solidFill>
                  </a:rPr>
                  <a:t>temp(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현재시간온도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850353" y="3831208"/>
                <a:ext cx="716634" cy="3447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>
                    <a:solidFill>
                      <a:schemeClr val="tx1"/>
                    </a:solidFill>
                  </a:rPr>
                  <a:t>reh(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습도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887496" y="3061367"/>
                <a:ext cx="646279" cy="3447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>
                    <a:solidFill>
                      <a:schemeClr val="tx1"/>
                    </a:solidFill>
                  </a:rPr>
                  <a:t>ws(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풍속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39949" y="6055584"/>
                <a:ext cx="2865276" cy="3447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>
                    <a:solidFill>
                      <a:schemeClr val="tx1"/>
                    </a:solidFill>
                  </a:rPr>
                  <a:t>18H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에 해당하는 날씨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온도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습도</a:t>
                </a:r>
                <a:r>
                  <a:rPr lang="en-US" altLang="ko-KR" sz="900" b="1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900" b="1">
                    <a:solidFill>
                      <a:schemeClr val="tx1"/>
                    </a:solidFill>
                  </a:rPr>
                  <a:t>풍속 표시</a:t>
                </a:r>
                <a:endParaRPr lang="en-US" altLang="ko-KR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제목 1"/>
            <p:cNvSpPr txBox="1">
              <a:spLocks/>
            </p:cNvSpPr>
            <p:nvPr/>
          </p:nvSpPr>
          <p:spPr>
            <a:xfrm>
              <a:off x="4073926" y="5827812"/>
              <a:ext cx="7289168" cy="740861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775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000" b="1">
                  <a:solidFill>
                    <a:srgbClr val="0000CC"/>
                  </a:solidFill>
                </a:rPr>
                <a:t>AsyncTack </a:t>
              </a:r>
              <a:r>
                <a:rPr lang="ko-KR" altLang="en-US" sz="2000" b="1">
                  <a:solidFill>
                    <a:srgbClr val="0000CC"/>
                  </a:solidFill>
                </a:rPr>
                <a:t>를 사용하여 비동기 방식으로 </a:t>
              </a:r>
              <a:endParaRPr lang="en-US" altLang="ko-KR" sz="2000" b="1">
                <a:solidFill>
                  <a:srgbClr val="0000CC"/>
                </a:solidFill>
              </a:endParaRPr>
            </a:p>
            <a:p>
              <a:pPr algn="l"/>
              <a:r>
                <a:rPr lang="ko-KR" altLang="en-US" sz="2000" b="1">
                  <a:solidFill>
                    <a:srgbClr val="0000CC"/>
                  </a:solidFill>
                </a:rPr>
                <a:t>요청 </a:t>
              </a:r>
              <a:r>
                <a:rPr lang="en-US" altLang="ko-KR" sz="2000" b="1">
                  <a:solidFill>
                    <a:srgbClr val="0000CC"/>
                  </a:solidFill>
                </a:rPr>
                <a:t>URL</a:t>
              </a:r>
              <a:r>
                <a:rPr lang="ko-KR" altLang="en-US" sz="2000" b="1">
                  <a:solidFill>
                    <a:srgbClr val="0000CC"/>
                  </a:solidFill>
                </a:rPr>
                <a:t>에서 가져온 </a:t>
              </a:r>
              <a:r>
                <a:rPr lang="en-US" altLang="ko-KR" sz="2000" b="1">
                  <a:solidFill>
                    <a:srgbClr val="0000CC"/>
                  </a:solidFill>
                </a:rPr>
                <a:t>XML</a:t>
              </a:r>
              <a:r>
                <a:rPr lang="ko-KR" altLang="en-US" sz="2000" b="1">
                  <a:solidFill>
                    <a:srgbClr val="0000CC"/>
                  </a:solidFill>
                </a:rPr>
                <a:t>을 </a:t>
              </a:r>
              <a:r>
                <a:rPr lang="en-US" altLang="ko-KR" sz="2000" b="1">
                  <a:solidFill>
                    <a:srgbClr val="0000CC"/>
                  </a:solidFill>
                </a:rPr>
                <a:t>Parsing </a:t>
              </a:r>
              <a:r>
                <a:rPr lang="ko-KR" altLang="en-US" sz="2000" b="1">
                  <a:solidFill>
                    <a:srgbClr val="0000CC"/>
                  </a:solidFill>
                </a:rPr>
                <a:t>하여 화면에 표시함 </a:t>
              </a:r>
              <a:endParaRPr lang="en-US" altLang="ko-KR" sz="2000" b="1">
                <a:solidFill>
                  <a:srgbClr val="0000CC"/>
                </a:solidFill>
              </a:endParaRPr>
            </a:p>
            <a:p>
              <a:pPr algn="l"/>
              <a:endParaRPr lang="en-US" altLang="ko-KR" sz="1200" b="1">
                <a:solidFill>
                  <a:schemeClr val="accent5"/>
                </a:solidFill>
              </a:endParaRPr>
            </a:p>
          </p:txBody>
        </p:sp>
      </p:grpSp>
      <p:pic>
        <p:nvPicPr>
          <p:cNvPr id="22" name="Picture 3" descr="C:\Users\song_kang\Desktop\hang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이원구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</a:t>
            </a:r>
            <a:r>
              <a:rPr lang="ko-KR" altLang="en-US" dirty="0"/>
              <a:t>프로젝트 중에 학봉이와 태현이의 공공데이터를 활용하는 것을 보고 </a:t>
            </a:r>
            <a:r>
              <a:rPr lang="ko-KR" altLang="en-US" dirty="0" err="1"/>
              <a:t>졸업전에</a:t>
            </a:r>
            <a:r>
              <a:rPr lang="ko-KR" altLang="en-US" dirty="0"/>
              <a:t> 꼭 공공데이터를 활용해보는 경험을 하고 싶었는데</a:t>
            </a:r>
            <a:r>
              <a:rPr lang="en-US" altLang="ko-KR" dirty="0"/>
              <a:t>, </a:t>
            </a:r>
            <a:r>
              <a:rPr lang="ko-KR" altLang="en-US" dirty="0"/>
              <a:t>이번에 할 수 있게 되어 유익했음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황석환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</a:t>
            </a:r>
            <a:r>
              <a:rPr lang="ko-KR" altLang="en-US" dirty="0"/>
              <a:t>이용하여 습도를 측정하고 그 결과 값을 </a:t>
            </a:r>
            <a:r>
              <a:rPr lang="ko-KR" altLang="en-US" dirty="0" err="1"/>
              <a:t>블루투스를</a:t>
            </a:r>
            <a:r>
              <a:rPr lang="ko-KR" altLang="en-US" dirty="0"/>
              <a:t> 통해 </a:t>
            </a:r>
            <a:r>
              <a:rPr lang="ko-KR" altLang="en-US" dirty="0" err="1"/>
              <a:t>스마트폰으로</a:t>
            </a:r>
            <a:r>
              <a:rPr lang="ko-KR" altLang="en-US" dirty="0"/>
              <a:t> 전송하여 </a:t>
            </a:r>
            <a:r>
              <a:rPr lang="en-US" altLang="ko-KR" dirty="0" err="1"/>
              <a:t>SqlLite</a:t>
            </a:r>
            <a:r>
              <a:rPr lang="ko-KR" altLang="en-US" dirty="0"/>
              <a:t>에 저장하는 것을 경험 해 볼 수 있어 </a:t>
            </a:r>
            <a:r>
              <a:rPr lang="ko-KR" altLang="en-US" dirty="0" smtClean="0"/>
              <a:t>좋았음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성지석 </a:t>
            </a:r>
            <a:r>
              <a:rPr lang="en-US" altLang="ko-KR" dirty="0" smtClean="0"/>
              <a:t>: </a:t>
            </a:r>
            <a:r>
              <a:rPr lang="ko-KR" altLang="en-US" dirty="0" err="1"/>
              <a:t>아듀이노와</a:t>
            </a:r>
            <a:r>
              <a:rPr lang="ko-KR" altLang="en-US" dirty="0"/>
              <a:t> </a:t>
            </a:r>
            <a:r>
              <a:rPr lang="ko-KR" altLang="en-US" dirty="0" err="1"/>
              <a:t>스마트폰을</a:t>
            </a:r>
            <a:r>
              <a:rPr lang="ko-KR" altLang="en-US" dirty="0"/>
              <a:t> 연동하려고 보니</a:t>
            </a:r>
            <a:r>
              <a:rPr lang="en-US" altLang="ko-KR" dirty="0"/>
              <a:t>, </a:t>
            </a:r>
            <a:r>
              <a:rPr lang="en-US" altLang="ko-KR" dirty="0" err="1"/>
              <a:t>SQLlite</a:t>
            </a:r>
            <a:r>
              <a:rPr lang="en-US" altLang="ko-KR" dirty="0"/>
              <a:t> DB</a:t>
            </a:r>
            <a:r>
              <a:rPr lang="ko-KR" altLang="en-US" dirty="0"/>
              <a:t>가 유용했음</a:t>
            </a:r>
            <a:r>
              <a:rPr lang="en-US" altLang="ko-KR" dirty="0"/>
              <a:t>. </a:t>
            </a:r>
            <a:r>
              <a:rPr lang="ko-KR" altLang="en-US" dirty="0"/>
              <a:t>기온에 따른  </a:t>
            </a:r>
            <a:r>
              <a:rPr lang="ko-KR" altLang="en-US" dirty="0" err="1"/>
              <a:t>대기중</a:t>
            </a:r>
            <a:r>
              <a:rPr lang="ko-KR" altLang="en-US" dirty="0"/>
              <a:t> </a:t>
            </a:r>
            <a:r>
              <a:rPr lang="ko-KR" altLang="en-US" dirty="0" err="1"/>
              <a:t>수분포화량을</a:t>
            </a:r>
            <a:r>
              <a:rPr lang="ko-KR" altLang="en-US" dirty="0"/>
              <a:t> 이용하여 상대습도를 절대습도로 바꾸어 보았고</a:t>
            </a:r>
            <a:r>
              <a:rPr lang="en-US" altLang="ko-KR" dirty="0"/>
              <a:t>, </a:t>
            </a:r>
            <a:r>
              <a:rPr lang="ko-KR" altLang="en-US" dirty="0"/>
              <a:t>단순하지만 기하평균을 이용하여 </a:t>
            </a:r>
            <a:r>
              <a:rPr lang="ko-KR" altLang="en-US" dirty="0" err="1"/>
              <a:t>습도변화량을</a:t>
            </a:r>
            <a:r>
              <a:rPr lang="ko-KR" altLang="en-US" dirty="0"/>
              <a:t> </a:t>
            </a:r>
            <a:r>
              <a:rPr lang="ko-KR" altLang="en-US" dirty="0" smtClean="0"/>
              <a:t>예측해보았음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김승현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그래프 기능과 갤러리를 활용해 보아 유익했음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송영택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알림기능을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구현해봄고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IOT</a:t>
            </a:r>
            <a:r>
              <a:rPr lang="ko-KR" altLang="en-US" dirty="0" smtClean="0"/>
              <a:t>를 직접 구현하는 일이 즐거웠음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 descr="C:\Users\song_kang\Desktop\ha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 프로젝트를 정리하며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lnSpc>
                <a:spcPct val="160000"/>
              </a:lnSpc>
              <a:buNone/>
            </a:pPr>
            <a:r>
              <a:rPr lang="ko-KR" altLang="en-US" dirty="0" smtClean="0"/>
              <a:t>감개무량함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교육기간도 길고 빡빡한 일정이었지만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가지 에러를 해결해 보려 이토록 오랫동안 씨름해 본 적이 없었음</a:t>
            </a:r>
            <a:r>
              <a:rPr lang="en-US" altLang="ko-KR" dirty="0" smtClean="0"/>
              <a:t>. PC</a:t>
            </a:r>
            <a:r>
              <a:rPr lang="ko-KR" altLang="en-US" dirty="0" smtClean="0"/>
              <a:t>와 대화가 자연스러워질 때까지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 인생에서 귀중한 터닝포인트가 될 수 있게 교육받은 내용을 발전시켜 나가겠음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하고 싶은 분야를 정해서 해당분야를 더욱 구체화시켜 프로그래밍 해당분야의 실력자가 되겠다고 마음먹음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끝으로 무엇보다도 강사님께 </a:t>
            </a:r>
            <a:r>
              <a:rPr lang="ko-KR" altLang="en-US" dirty="0" err="1" smtClean="0"/>
              <a:t>감사드립니다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 smtClean="0"/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감사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수고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건승기원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또 만나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452131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</a:rPr>
              <a:t>~^^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731222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65000"/>
                  </a:schemeClr>
                </a:solidFill>
              </a:rPr>
              <a:t>앞으로 </a:t>
            </a:r>
            <a:endParaRPr lang="en-US" altLang="ko-KR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4000" dirty="0" smtClean="0">
                <a:solidFill>
                  <a:schemeClr val="bg1">
                    <a:lumMod val="65000"/>
                  </a:schemeClr>
                </a:solidFill>
              </a:rPr>
              <a:t>사회에서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5174" y="2116603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65000"/>
                  </a:schemeClr>
                </a:solidFill>
              </a:rPr>
              <a:t>많았고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873326"/>
            <a:ext cx="194421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65000"/>
                  </a:schemeClr>
                </a:solidFill>
              </a:rPr>
              <a:t>그 동안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887461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65000"/>
                  </a:schemeClr>
                </a:solidFill>
              </a:rPr>
              <a:t>했고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174" y="4521314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65000"/>
                  </a:schemeClr>
                </a:solidFill>
              </a:rPr>
              <a:t>다음에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0067" y="3326035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bg1">
                    <a:lumMod val="65000"/>
                  </a:schemeClr>
                </a:solidFill>
              </a:rPr>
              <a:t>해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졸업소감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52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 smtClean="0"/>
              <a:t>안드로이드와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아듀이노</a:t>
            </a:r>
            <a:r>
              <a:rPr lang="ko-KR" altLang="en-US" dirty="0" smtClean="0"/>
              <a:t> 연동 실습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 연습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공공데이터 연동 활용 반영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안드로이드에서</a:t>
            </a:r>
            <a:r>
              <a:rPr lang="ko-KR" altLang="en-US" dirty="0" smtClean="0"/>
              <a:t> 그래프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알림 기능구현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건조기나 </a:t>
            </a:r>
            <a:r>
              <a:rPr lang="ko-KR" altLang="en-US" dirty="0" err="1" smtClean="0"/>
              <a:t>스타일러</a:t>
            </a:r>
            <a:r>
              <a:rPr lang="ko-KR" altLang="en-US" dirty="0" smtClean="0"/>
              <a:t> 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세탁물 건조완료시간을 알고자 하는 사용자들을 대상으로 </a:t>
            </a:r>
            <a:r>
              <a:rPr lang="ko-KR" altLang="en-US" dirty="0" err="1" smtClean="0"/>
              <a:t>부담안되는</a:t>
            </a:r>
            <a:r>
              <a:rPr lang="ko-KR" altLang="en-US" dirty="0" smtClean="0"/>
              <a:t> 장비와 보유하고 있는 </a:t>
            </a:r>
            <a:r>
              <a:rPr lang="ko-KR" altLang="en-US" dirty="0" err="1" smtClean="0"/>
              <a:t>스마트폰을</a:t>
            </a:r>
            <a:r>
              <a:rPr lang="ko-KR" altLang="en-US" dirty="0" smtClean="0"/>
              <a:t> 이용하여 빨래건조완료시간을 예측하고 알려줌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3" descr="C:\Users\song_kang\Desktop\ha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전체화면과 흐름</a:t>
            </a:r>
            <a:endParaRPr lang="ko-KR" altLang="en-US" dirty="0"/>
          </a:p>
        </p:txBody>
      </p:sp>
      <p:pic>
        <p:nvPicPr>
          <p:cNvPr id="3074" name="Picture 2" descr="C:\Users\song_kang\Desktop\크기변환_Screenshot_2016-12-26-13-52-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46" y="1933674"/>
            <a:ext cx="1974850" cy="3511550"/>
          </a:xfrm>
          <a:prstGeom prst="rect">
            <a:avLst/>
          </a:prstGeom>
          <a:noFill/>
          <a:ln w="47625" cmpd="sng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ong_kang\Desktop\크기변환_Screenshot_2016-12-26-13-59-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00217"/>
            <a:ext cx="2088232" cy="371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ong_kang\Desktop\크기변환_Screenshot_2016-12-26-13-53-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" y="1219788"/>
            <a:ext cx="1974850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4281393"/>
            <a:ext cx="1440160" cy="2560284"/>
          </a:xfrm>
          <a:prstGeom prst="rect">
            <a:avLst/>
          </a:prstGeom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34444"/>
            <a:ext cx="1694309" cy="180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652120" y="6675030"/>
            <a:ext cx="2088232" cy="138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52120" y="5229200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740352" y="2942878"/>
            <a:ext cx="792088" cy="2286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5076056" y="350100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843808" y="2420888"/>
            <a:ext cx="2232248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2038546" y="2204864"/>
            <a:ext cx="260546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4572000" y="4086039"/>
            <a:ext cx="72008" cy="87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C:\Users\song_kang\Desktop\hang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236296" y="2564904"/>
            <a:ext cx="1694309" cy="377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707904" y="3212976"/>
            <a:ext cx="1584176" cy="1308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44008" y="2926685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 click!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0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습도</a:t>
            </a:r>
            <a:r>
              <a:rPr lang="en-US" altLang="ko-KR" dirty="0" smtClean="0"/>
              <a:t>DB &amp; Formula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120" y="1484784"/>
            <a:ext cx="1800200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datasheet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macAddress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humidity1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tempertaure1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4" y="1484784"/>
            <a:ext cx="1800200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humidair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50912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 smtClean="0"/>
              <a:t>상대습도 </a:t>
            </a:r>
            <a:r>
              <a:rPr lang="en-US" altLang="ko-KR" spc="300" dirty="0" smtClean="0"/>
              <a:t>X </a:t>
            </a:r>
            <a:r>
              <a:rPr lang="ko-KR" altLang="en-US" spc="300" dirty="0" err="1" smtClean="0"/>
              <a:t>온도별포화수분량</a:t>
            </a:r>
            <a:r>
              <a:rPr lang="ko-KR" altLang="en-US" spc="300" dirty="0" smtClean="0"/>
              <a:t> </a:t>
            </a:r>
            <a:r>
              <a:rPr lang="en-US" altLang="ko-KR" spc="300" dirty="0" smtClean="0"/>
              <a:t>= </a:t>
            </a:r>
            <a:r>
              <a:rPr lang="ko-KR" altLang="en-US" spc="300" dirty="0" smtClean="0"/>
              <a:t>절대습도</a:t>
            </a:r>
            <a:endParaRPr lang="ko-KR" altLang="en-US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7364" y="5013176"/>
                <a:ext cx="7416824" cy="694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300" dirty="0" smtClean="0"/>
                  <a:t>빨래건조속도 </a:t>
                </a:r>
                <a14:m>
                  <m:oMath xmlns:m="http://schemas.openxmlformats.org/officeDocument/2006/math">
                    <m:r>
                      <a:rPr lang="en-US" altLang="ko-KR" b="0" i="0" spc="30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 spc="30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pc="300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pc="30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b="0" i="1" spc="300" smtClean="0">
                                <a:latin typeface="Cambria Math"/>
                              </a:rPr>
                              <m:t>측정마지막습도</m:t>
                            </m:r>
                          </m:num>
                          <m:den>
                            <m:r>
                              <a:rPr lang="ko-KR" altLang="en-US" b="0" i="1" spc="300" smtClean="0">
                                <a:latin typeface="Cambria Math"/>
                              </a:rPr>
                              <m:t>측정시작습도</m:t>
                            </m:r>
                          </m:den>
                        </m:f>
                        <m:r>
                          <a:rPr lang="en-US" altLang="ko-KR" b="0" i="1" spc="300" smtClean="0">
                            <a:latin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b="0" i="1" spc="30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pc="30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b="0" i="1" spc="300" smtClean="0">
                                <a:latin typeface="Cambria Math"/>
                              </a:rPr>
                              <m:t>경과한시간수</m:t>
                            </m:r>
                          </m:den>
                        </m:f>
                      </m:sup>
                    </m:sSup>
                    <m:r>
                      <a:rPr lang="en-US" altLang="ko-KR" b="0" i="1" spc="300" smtClean="0">
                        <a:latin typeface="Cambria Math"/>
                      </a:rPr>
                      <m:t>  − 1</m:t>
                    </m:r>
                  </m:oMath>
                </a14:m>
                <a:endParaRPr lang="ko-KR" altLang="en-US" spc="3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4" y="5013176"/>
                <a:ext cx="7416824" cy="694421"/>
              </a:xfrm>
              <a:prstGeom prst="rect">
                <a:avLst/>
              </a:prstGeom>
              <a:blipFill rotWithShape="1">
                <a:blip r:embed="rId2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584" y="5805264"/>
                <a:ext cx="8136904" cy="76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pc="300" dirty="0"/>
                  <a:t>빨</a:t>
                </a:r>
                <a:r>
                  <a:rPr lang="ko-KR" altLang="en-US" spc="300" dirty="0" smtClean="0"/>
                  <a:t>래건조속도 </a:t>
                </a:r>
                <a14:m>
                  <m:oMath xmlns:m="http://schemas.openxmlformats.org/officeDocument/2006/math">
                    <m:r>
                      <a:rPr lang="en-US" altLang="ko-KR" sz="2000" b="0" i="0" spc="30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000" i="1" spc="30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pc="300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pc="30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sz="2000" b="0" i="1" spc="300" smtClean="0">
                                <a:latin typeface="Cambria Math"/>
                              </a:rPr>
                              <m:t>건조완료습도</m:t>
                            </m:r>
                          </m:num>
                          <m:den>
                            <m:r>
                              <a:rPr lang="ko-KR" altLang="en-US" sz="2000" b="0" i="1" spc="300" smtClean="0">
                                <a:latin typeface="Cambria Math"/>
                              </a:rPr>
                              <m:t>측정마지막습도</m:t>
                            </m:r>
                            <m:r>
                              <a:rPr lang="en-US" altLang="ko-KR" sz="2000" b="0" i="1" spc="300" smtClean="0">
                                <a:latin typeface="Cambria Math"/>
                              </a:rPr>
                              <m:t>(</m:t>
                            </m:r>
                            <m:r>
                              <a:rPr lang="ko-KR" altLang="en-US" sz="2000" b="0" i="1" spc="300" smtClean="0">
                                <a:latin typeface="Cambria Math"/>
                              </a:rPr>
                              <m:t>시작점</m:t>
                            </m:r>
                            <m:r>
                              <a:rPr lang="en-US" altLang="ko-KR" sz="2000" b="0" i="1" spc="300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2000" b="0" i="1" spc="300" smtClean="0">
                            <a:latin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pc="30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pc="30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b="1" i="1" spc="3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남은시간</m:t>
                            </m:r>
                            <m:r>
                              <a:rPr lang="en-US" altLang="ko-KR" sz="2000" b="1" i="1" spc="30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ko-KR" sz="2000" b="0" i="1" spc="300" smtClean="0">
                        <a:latin typeface="Cambria Math"/>
                      </a:rPr>
                      <m:t>  − 1</m:t>
                    </m:r>
                  </m:oMath>
                </a14:m>
                <a:endParaRPr lang="ko-KR" altLang="en-US" spc="3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05264"/>
                <a:ext cx="8136904" cy="763607"/>
              </a:xfrm>
              <a:prstGeom prst="rect">
                <a:avLst/>
              </a:prstGeom>
              <a:blipFill rotWithShape="1"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107504" y="185472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92128" y="185472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804248" y="1484784"/>
            <a:ext cx="1800200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datasheet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macAddress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humidity1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tempertaure1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804248" y="185472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4092328" y="2420888"/>
            <a:ext cx="44366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44008" y="1484784"/>
            <a:ext cx="1800200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humidair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weight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644008" y="185472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092328" y="2636912"/>
            <a:ext cx="1199752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83220" y="2636912"/>
            <a:ext cx="420428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868144" y="2636912"/>
            <a:ext cx="136815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C:\Users\song_kang\Desktop\ha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데이터 흐름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50813" y="1249705"/>
            <a:ext cx="8441667" cy="5101304"/>
            <a:chOff x="177843" y="368450"/>
            <a:chExt cx="8714637" cy="5982559"/>
          </a:xfrm>
        </p:grpSpPr>
        <p:grpSp>
          <p:nvGrpSpPr>
            <p:cNvPr id="6" name="그룹 5"/>
            <p:cNvGrpSpPr/>
            <p:nvPr/>
          </p:nvGrpSpPr>
          <p:grpSpPr>
            <a:xfrm>
              <a:off x="2490753" y="1298176"/>
              <a:ext cx="1346849" cy="2301625"/>
              <a:chOff x="5006212" y="1316178"/>
              <a:chExt cx="1873874" cy="2301625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006212" y="1316178"/>
                <a:ext cx="1873874" cy="2301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MainActivity</a:t>
                </a:r>
                <a:endParaRPr lang="en-US" altLang="ko-KR" sz="15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Oncreate</a:t>
                </a:r>
                <a:r>
                  <a:rPr lang="en-US" altLang="ko-KR" sz="1500" dirty="0" smtClean="0">
                    <a:solidFill>
                      <a:schemeClr val="tx1"/>
                    </a:solidFill>
                  </a:rPr>
                  <a:t>{</a:t>
                </a:r>
              </a:p>
              <a:p>
                <a:endParaRPr lang="en-US" altLang="ko-KR" sz="1500" dirty="0" smtClean="0">
                  <a:solidFill>
                    <a:schemeClr val="tx1"/>
                  </a:solidFill>
                </a:endParaRPr>
              </a:p>
              <a:p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endParaRPr lang="en-US" altLang="ko-KR" sz="1500" dirty="0" smtClean="0">
                  <a:solidFill>
                    <a:schemeClr val="tx1"/>
                  </a:solidFill>
                </a:endParaRPr>
              </a:p>
              <a:p>
                <a:endParaRPr lang="en-US" altLang="ko-KR" sz="15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 smtClean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006213" y="2084705"/>
                <a:ext cx="1873873" cy="6485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 smtClean="0">
                    <a:solidFill>
                      <a:schemeClr val="tx1"/>
                    </a:solidFill>
                  </a:rPr>
                  <a:t>MyHelper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77843" y="2035896"/>
              <a:ext cx="828092" cy="1260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엑셀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 rot="20568362">
              <a:off x="1263304" y="2201753"/>
              <a:ext cx="1124308" cy="450050"/>
            </a:xfrm>
            <a:prstGeom prst="rightArrow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90811" y="607985"/>
              <a:ext cx="1656184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Bluetooth_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MainActvity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36296" y="3614705"/>
              <a:ext cx="1656184" cy="27363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DetailActivity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321133" y="4365104"/>
              <a:ext cx="879848" cy="1584176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sqLite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7117404">
              <a:off x="840741" y="3452969"/>
              <a:ext cx="2137986" cy="323473"/>
            </a:xfrm>
            <a:prstGeom prst="rightArrow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 rot="9377741">
              <a:off x="1456842" y="4384180"/>
              <a:ext cx="4049182" cy="45005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1331640" y="5670703"/>
              <a:ext cx="5688632" cy="45005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76056" y="2129100"/>
              <a:ext cx="1656184" cy="1457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Bluetooth_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 rot="20182611">
              <a:off x="1267071" y="4059890"/>
              <a:ext cx="3839512" cy="450050"/>
            </a:xfrm>
            <a:prstGeom prst="rightArrow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 rot="8295157">
              <a:off x="6297460" y="1970324"/>
              <a:ext cx="1189354" cy="45005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3900905" y="3296036"/>
              <a:ext cx="3312368" cy="16868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889376" y="1441197"/>
              <a:ext cx="468052" cy="663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877072" y="1835420"/>
              <a:ext cx="135088" cy="3599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으로 구부러진 화살표 21"/>
            <p:cNvSpPr/>
            <p:nvPr/>
          </p:nvSpPr>
          <p:spPr>
            <a:xfrm>
              <a:off x="7416315" y="3928632"/>
              <a:ext cx="321363" cy="35628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오른쪽으로 구부러진 화살표 22"/>
            <p:cNvSpPr/>
            <p:nvPr/>
          </p:nvSpPr>
          <p:spPr>
            <a:xfrm rot="11074971">
              <a:off x="7848363" y="3928632"/>
              <a:ext cx="288032" cy="35628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6732240" y="3296036"/>
              <a:ext cx="753411" cy="6325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오른쪽 화살표 24"/>
            <p:cNvSpPr/>
            <p:nvPr/>
          </p:nvSpPr>
          <p:spPr>
            <a:xfrm>
              <a:off x="450813" y="368450"/>
              <a:ext cx="771096" cy="450050"/>
            </a:xfrm>
            <a:prstGeom prst="rightArrow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450813" y="1024680"/>
              <a:ext cx="771096" cy="45005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813" y="7647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Humid air chart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383" y="1558421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Humid air data</a:t>
              </a:r>
              <a:endParaRPr lang="ko-KR" altLang="en-US" sz="1200" dirty="0"/>
            </a:p>
          </p:txBody>
        </p:sp>
      </p:grpSp>
      <p:sp>
        <p:nvSpPr>
          <p:cNvPr id="31" name="이등변 삼각형 30"/>
          <p:cNvSpPr/>
          <p:nvPr/>
        </p:nvSpPr>
        <p:spPr>
          <a:xfrm>
            <a:off x="6757287" y="1556792"/>
            <a:ext cx="1847161" cy="7730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옷걸</a:t>
            </a:r>
            <a:r>
              <a:rPr lang="ko-KR" altLang="en-US" dirty="0">
                <a:solidFill>
                  <a:schemeClr val="tx1"/>
                </a:solidFill>
              </a:rPr>
              <a:t>이</a:t>
            </a:r>
          </a:p>
        </p:txBody>
      </p:sp>
      <p:sp>
        <p:nvSpPr>
          <p:cNvPr id="3" name="원통 2"/>
          <p:cNvSpPr/>
          <p:nvPr/>
        </p:nvSpPr>
        <p:spPr>
          <a:xfrm>
            <a:off x="2483768" y="1249705"/>
            <a:ext cx="1656184" cy="55956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기상청데이</a:t>
            </a:r>
            <a:r>
              <a:rPr lang="ko-KR" altLang="en-US">
                <a:solidFill>
                  <a:schemeClr val="tx1"/>
                </a:solidFill>
              </a:rPr>
              <a:t>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43808" y="1823785"/>
            <a:ext cx="0" cy="21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song_kang\Desktop\han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회로</a:t>
            </a:r>
            <a:endParaRPr lang="en-US" altLang="ko-KR" dirty="0" smtClean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312620"/>
            <a:ext cx="7272808" cy="4842143"/>
          </a:xfrm>
          <a:prstGeom prst="rect">
            <a:avLst/>
          </a:prstGeom>
        </p:spPr>
      </p:pic>
      <p:pic>
        <p:nvPicPr>
          <p:cNvPr id="4" name="Picture 3" descr="C:\Users\song_kang\Desktop\ha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블루투스연결</a:t>
            </a:r>
            <a:endParaRPr lang="en-US" altLang="ko-KR" dirty="0" smtClean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2545854" cy="45259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65432" y="3284984"/>
            <a:ext cx="4618856" cy="199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 smtClean="0"/>
              <a:t>블루투스</a:t>
            </a:r>
            <a:r>
              <a:rPr lang="ko-KR" altLang="en-US" sz="2000" dirty="0" smtClean="0"/>
              <a:t> 검색 후 선택하면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습도 데이터를 </a:t>
            </a:r>
            <a:r>
              <a:rPr lang="en-US" altLang="ko-KR" sz="2000" dirty="0" err="1" smtClean="0"/>
              <a:t>SqlLite</a:t>
            </a:r>
            <a:r>
              <a:rPr lang="ko-KR" altLang="en-US" sz="2000" dirty="0" smtClean="0"/>
              <a:t>에 받아오기 시작</a:t>
            </a:r>
            <a:endParaRPr lang="ko-KR" alt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07904" y="1539264"/>
            <a:ext cx="461885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수업시간에 배운 코드를 활용</a:t>
            </a:r>
            <a:endParaRPr lang="ko-KR" altLang="en-US" sz="2000" dirty="0"/>
          </a:p>
        </p:txBody>
      </p:sp>
      <p:pic>
        <p:nvPicPr>
          <p:cNvPr id="7" name="Picture 3" descr="C:\Users\song_kang\Desktop\han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알림기능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C:\Users\song_kang\Desktop\크기변환_Screenshot_2016-12-26-13-59-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46450"/>
            <a:ext cx="1974850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0686"/>
            <a:ext cx="6290176" cy="195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3608" y="1630686"/>
            <a:ext cx="411361" cy="358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5013176"/>
            <a:ext cx="1974850" cy="358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02570"/>
            <a:ext cx="6277893" cy="406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8880"/>
            <a:ext cx="81153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7" y="2122913"/>
            <a:ext cx="47244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 descr="C:\Users\song_kang\Desktop\hang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625600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418</Words>
  <Application>Microsoft Office PowerPoint</Application>
  <PresentationFormat>화면 슬라이드 쇼(4:3)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빨래건조알리미</vt:lpstr>
      <vt:lpstr>목차</vt:lpstr>
      <vt:lpstr>기획</vt:lpstr>
      <vt:lpstr>전체화면과 흐름</vt:lpstr>
      <vt:lpstr>습도DB &amp; Formula</vt:lpstr>
      <vt:lpstr>디자인-데이터 흐름</vt:lpstr>
      <vt:lpstr>디자인 - 회로</vt:lpstr>
      <vt:lpstr>개발 - 블루투스연결</vt:lpstr>
      <vt:lpstr>개발- 알림기능</vt:lpstr>
      <vt:lpstr>개발- 그래프 및 표</vt:lpstr>
      <vt:lpstr>개발- 공공데이터 연동</vt:lpstr>
      <vt:lpstr>소감</vt:lpstr>
      <vt:lpstr>시연</vt:lpstr>
      <vt:lpstr>마지막 프로젝트를 정리하며..</vt:lpstr>
      <vt:lpstr>감사  수고  건승기원  또 만나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빨래건조알리미</dc:title>
  <dc:creator>song_kang</dc:creator>
  <cp:lastModifiedBy>song_kang</cp:lastModifiedBy>
  <cp:revision>27</cp:revision>
  <dcterms:created xsi:type="dcterms:W3CDTF">2016-12-26T00:11:01Z</dcterms:created>
  <dcterms:modified xsi:type="dcterms:W3CDTF">2016-12-26T05:34:09Z</dcterms:modified>
</cp:coreProperties>
</file>