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sldIdLst>
    <p:sldId id="354" r:id="rId2"/>
    <p:sldId id="401" r:id="rId3"/>
    <p:sldId id="352" r:id="rId4"/>
    <p:sldId id="353" r:id="rId5"/>
    <p:sldId id="285" r:id="rId6"/>
    <p:sldId id="295" r:id="rId7"/>
    <p:sldId id="308" r:id="rId8"/>
    <p:sldId id="408" r:id="rId9"/>
    <p:sldId id="309" r:id="rId10"/>
    <p:sldId id="409" r:id="rId11"/>
    <p:sldId id="410" r:id="rId12"/>
    <p:sldId id="412" r:id="rId13"/>
    <p:sldId id="411" r:id="rId14"/>
    <p:sldId id="413" r:id="rId15"/>
    <p:sldId id="296" r:id="rId16"/>
    <p:sldId id="336" r:id="rId17"/>
    <p:sldId id="403" r:id="rId18"/>
    <p:sldId id="404" r:id="rId19"/>
    <p:sldId id="405" r:id="rId20"/>
    <p:sldId id="406" r:id="rId21"/>
    <p:sldId id="407" r:id="rId22"/>
    <p:sldId id="415" r:id="rId23"/>
    <p:sldId id="416" r:id="rId24"/>
    <p:sldId id="420" r:id="rId25"/>
    <p:sldId id="421" r:id="rId26"/>
    <p:sldId id="422" r:id="rId27"/>
    <p:sldId id="423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44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394" r:id="rId60"/>
    <p:sldId id="446" r:id="rId61"/>
    <p:sldId id="447" r:id="rId62"/>
    <p:sldId id="448" r:id="rId63"/>
    <p:sldId id="395" r:id="rId64"/>
    <p:sldId id="396" r:id="rId65"/>
    <p:sldId id="397" r:id="rId66"/>
    <p:sldId id="398" r:id="rId67"/>
    <p:sldId id="44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0FB93-27B3-453F-BB54-88B02973B20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74CC5-2B89-451C-84C0-50BD9AF5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0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7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2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7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5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141A-D0EC-43D8-8832-887F324A2502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4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rish07@korea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0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9.png"/><Relationship Id="rId2" Type="http://schemas.openxmlformats.org/officeDocument/2006/relationships/image" Target="../media/image36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34.png"/><Relationship Id="rId15" Type="http://schemas.openxmlformats.org/officeDocument/2006/relationships/image" Target="../media/image53.png"/><Relationship Id="rId10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Relationship Id="rId1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1.png"/><Relationship Id="rId7" Type="http://schemas.openxmlformats.org/officeDocument/2006/relationships/image" Target="../media/image15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91.png"/><Relationship Id="rId7" Type="http://schemas.openxmlformats.org/officeDocument/2006/relationships/image" Target="../media/image2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91.png"/><Relationship Id="rId7" Type="http://schemas.openxmlformats.org/officeDocument/2006/relationships/image" Target="../media/image2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30.png"/><Relationship Id="rId7" Type="http://schemas.openxmlformats.org/officeDocument/2006/relationships/image" Target="../media/image69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5" Type="http://schemas.openxmlformats.org/officeDocument/2006/relationships/image" Target="../media/image651.png"/><Relationship Id="rId4" Type="http://schemas.openxmlformats.org/officeDocument/2006/relationships/image" Target="../media/image6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saga9017@korea.ac.kr" TargetMode="External"/><Relationship Id="rId2" Type="http://schemas.openxmlformats.org/officeDocument/2006/relationships/hyperlink" Target="mailto:irish07@korea.ac.k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73F74-8A6F-4E75-B3C6-4ADDD94AE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부제목 2"/>
          <p:cNvSpPr txBox="1">
            <a:spLocks/>
          </p:cNvSpPr>
          <p:nvPr/>
        </p:nvSpPr>
        <p:spPr bwMode="auto">
          <a:xfrm>
            <a:off x="3423843" y="5078599"/>
            <a:ext cx="5562600" cy="156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imes New Roman" pitchFamily="18" charset="0"/>
              </a:rPr>
              <a:t>박준형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 latinLnBrk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imes New Roman" pitchFamily="18" charset="0"/>
              </a:rPr>
              <a:t>데이터인텔리전스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imes New Roman" pitchFamily="18" charset="0"/>
              </a:rPr>
              <a:t> 연구실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 latinLnBrk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ko-KR" sz="2000" dirty="0">
                <a:hlinkClick r:id="rId2"/>
              </a:rPr>
              <a:t>irish07@korea.ac.kr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8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40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Update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134302" y="4114559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18955" y="3470470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528515" y="4248936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1181" y="5760544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3055355" y="2393984"/>
            <a:ext cx="339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616082" y="2848961"/>
            <a:ext cx="1186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Answer: I</a:t>
            </a:r>
            <a:endParaRPr lang="ko-KR" altLang="en-US" sz="2000" dirty="0"/>
          </a:p>
        </p:txBody>
      </p:sp>
      <p:cxnSp>
        <p:nvCxnSpPr>
          <p:cNvPr id="8" name="꺾인 연결선 7"/>
          <p:cNvCxnSpPr>
            <a:stCxn id="5" idx="2"/>
            <a:endCxn id="4" idx="3"/>
          </p:cNvCxnSpPr>
          <p:nvPr/>
        </p:nvCxnSpPr>
        <p:spPr>
          <a:xfrm rot="5400000">
            <a:off x="2558912" y="3809557"/>
            <a:ext cx="1210897" cy="899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163274" y="4987259"/>
            <a:ext cx="3488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Negative Log Likelihood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Backpropagation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Stochastic Gradient Descent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53" b="72973"/>
          <a:stretch/>
        </p:blipFill>
        <p:spPr>
          <a:xfrm>
            <a:off x="9308871" y="3461273"/>
            <a:ext cx="1128656" cy="2909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5" t="72011" r="40747" b="959"/>
          <a:stretch/>
        </p:blipFill>
        <p:spPr>
          <a:xfrm>
            <a:off x="10437527" y="3438190"/>
            <a:ext cx="315883" cy="2909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72" t="34565" r="21471" b="32227"/>
          <a:stretch/>
        </p:blipFill>
        <p:spPr>
          <a:xfrm>
            <a:off x="10785274" y="3433951"/>
            <a:ext cx="315884" cy="3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0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40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Update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134302" y="4114559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18955" y="3470470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528515" y="4248936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1181" y="5760544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3055355" y="2393984"/>
            <a:ext cx="339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740773" y="2809535"/>
            <a:ext cx="1459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Answer: eat</a:t>
            </a:r>
            <a:endParaRPr lang="ko-KR" altLang="en-US" sz="2000" dirty="0"/>
          </a:p>
        </p:txBody>
      </p:sp>
      <p:cxnSp>
        <p:nvCxnSpPr>
          <p:cNvPr id="8" name="꺾인 연결선 7"/>
          <p:cNvCxnSpPr>
            <a:stCxn id="5" idx="2"/>
          </p:cNvCxnSpPr>
          <p:nvPr/>
        </p:nvCxnSpPr>
        <p:spPr>
          <a:xfrm rot="5400000">
            <a:off x="2422167" y="3938741"/>
            <a:ext cx="1777614" cy="319423"/>
          </a:xfrm>
          <a:prstGeom prst="bentConnector3">
            <a:avLst>
              <a:gd name="adj1" fmla="val 995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163274" y="4987259"/>
            <a:ext cx="3488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Negative Log Likelihood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Backpropagation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Stochastic Gradient Descent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53" b="72973"/>
          <a:stretch/>
        </p:blipFill>
        <p:spPr>
          <a:xfrm>
            <a:off x="9308871" y="3461273"/>
            <a:ext cx="1128656" cy="2909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5" t="72011" r="40747" b="959"/>
          <a:stretch/>
        </p:blipFill>
        <p:spPr>
          <a:xfrm>
            <a:off x="10437527" y="3438190"/>
            <a:ext cx="315883" cy="2909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72" t="34565" r="21471" b="32227"/>
          <a:stretch/>
        </p:blipFill>
        <p:spPr>
          <a:xfrm>
            <a:off x="10785274" y="3433951"/>
            <a:ext cx="315884" cy="3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9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40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Update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134302" y="4114559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18955" y="3470470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528515" y="4248936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1181" y="5760544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3055355" y="2393984"/>
            <a:ext cx="339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306039" y="2831128"/>
            <a:ext cx="1382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Answer: an</a:t>
            </a:r>
            <a:endParaRPr lang="ko-KR" altLang="en-US" sz="2000" dirty="0"/>
          </a:p>
        </p:txBody>
      </p:sp>
      <p:cxnSp>
        <p:nvCxnSpPr>
          <p:cNvPr id="8" name="꺾인 연결선 7"/>
          <p:cNvCxnSpPr>
            <a:stCxn id="5" idx="2"/>
          </p:cNvCxnSpPr>
          <p:nvPr/>
        </p:nvCxnSpPr>
        <p:spPr>
          <a:xfrm rot="5400000">
            <a:off x="3193670" y="3103590"/>
            <a:ext cx="675744" cy="9310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163274" y="4987259"/>
            <a:ext cx="3488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Negative Log Likelihood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Backpropagation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Stochastic Gradient Descent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53" b="72973"/>
          <a:stretch/>
        </p:blipFill>
        <p:spPr>
          <a:xfrm>
            <a:off x="9308871" y="3461273"/>
            <a:ext cx="1128656" cy="2909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5" t="72011" r="40747" b="959"/>
          <a:stretch/>
        </p:blipFill>
        <p:spPr>
          <a:xfrm>
            <a:off x="10437527" y="3438190"/>
            <a:ext cx="315883" cy="2909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72" t="34565" r="21471" b="32227"/>
          <a:stretch/>
        </p:blipFill>
        <p:spPr>
          <a:xfrm>
            <a:off x="10785274" y="3433951"/>
            <a:ext cx="315884" cy="3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9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40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Update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134302" y="4114559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18955" y="3470470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528515" y="4248936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1181" y="5760544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3055355" y="2393984"/>
            <a:ext cx="339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4501045" y="2855649"/>
            <a:ext cx="170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Answer: every</a:t>
            </a:r>
            <a:endParaRPr lang="ko-KR" altLang="en-US" sz="2000" dirty="0"/>
          </a:p>
        </p:txBody>
      </p:sp>
      <p:cxnSp>
        <p:nvCxnSpPr>
          <p:cNvPr id="8" name="꺾인 연결선 7"/>
          <p:cNvCxnSpPr>
            <a:stCxn id="5" idx="2"/>
          </p:cNvCxnSpPr>
          <p:nvPr/>
        </p:nvCxnSpPr>
        <p:spPr>
          <a:xfrm rot="5400000">
            <a:off x="3443612" y="2867502"/>
            <a:ext cx="1524059" cy="23005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163274" y="4987259"/>
            <a:ext cx="3488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Negative Log Likelihood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Backpropagation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Stochastic Gradient Descent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53" b="72973"/>
          <a:stretch/>
        </p:blipFill>
        <p:spPr>
          <a:xfrm>
            <a:off x="9308871" y="3461273"/>
            <a:ext cx="1128656" cy="2909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5" t="72011" r="40747" b="959"/>
          <a:stretch/>
        </p:blipFill>
        <p:spPr>
          <a:xfrm>
            <a:off x="10437527" y="3438190"/>
            <a:ext cx="315883" cy="2909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72" t="34565" r="21471" b="32227"/>
          <a:stretch/>
        </p:blipFill>
        <p:spPr>
          <a:xfrm>
            <a:off x="10785274" y="3433951"/>
            <a:ext cx="315884" cy="3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40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Update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134302" y="4114559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18955" y="3470470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528515" y="4248936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1181" y="5760544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3055355" y="2393984"/>
            <a:ext cx="339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5257504" y="2772011"/>
            <a:ext cx="149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Answer: day</a:t>
            </a:r>
            <a:endParaRPr lang="ko-KR" altLang="en-US" sz="2000" dirty="0"/>
          </a:p>
        </p:txBody>
      </p:sp>
      <p:cxnSp>
        <p:nvCxnSpPr>
          <p:cNvPr id="8" name="꺾인 연결선 7"/>
          <p:cNvCxnSpPr>
            <a:stCxn id="5" idx="2"/>
          </p:cNvCxnSpPr>
          <p:nvPr/>
        </p:nvCxnSpPr>
        <p:spPr>
          <a:xfrm rot="5400000">
            <a:off x="4340541" y="1982843"/>
            <a:ext cx="477314" cy="28558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163274" y="4987259"/>
            <a:ext cx="3488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Negative Log Likelihood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Backpropagation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Stochastic Gradient Descent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53" b="72973"/>
          <a:stretch/>
        </p:blipFill>
        <p:spPr>
          <a:xfrm>
            <a:off x="9308871" y="3461273"/>
            <a:ext cx="1128656" cy="2909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5" t="72011" r="40747" b="959"/>
          <a:stretch/>
        </p:blipFill>
        <p:spPr>
          <a:xfrm>
            <a:off x="10437527" y="3438190"/>
            <a:ext cx="315883" cy="2909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72" t="34565" r="21471" b="32227"/>
          <a:stretch/>
        </p:blipFill>
        <p:spPr>
          <a:xfrm>
            <a:off x="10785274" y="3433951"/>
            <a:ext cx="315884" cy="3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622FA-CF5D-4D59-87C1-A9203765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34" y="2007757"/>
            <a:ext cx="3598575" cy="4729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A56753-9184-4C56-9234-B46384B8554A}"/>
              </a:ext>
            </a:extLst>
          </p:cNvPr>
          <p:cNvSpPr txBox="1"/>
          <p:nvPr/>
        </p:nvSpPr>
        <p:spPr>
          <a:xfrm flipH="1">
            <a:off x="4878006" y="2007757"/>
            <a:ext cx="717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How frequent the center word occurs in some context?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94961" y="2876979"/>
            <a:ext cx="337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b="1" u="sng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day.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81950" y="3258589"/>
            <a:ext cx="13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center word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644344" y="4991183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 </a:t>
            </a:r>
            <a:r>
              <a:rPr lang="en-US" altLang="ko-KR" sz="2400" b="1" u="sng" dirty="0" smtClean="0">
                <a:solidFill>
                  <a:srgbClr val="FF0000"/>
                </a:solidFill>
              </a:rPr>
              <a:t>???</a:t>
            </a:r>
            <a:r>
              <a:rPr lang="en-US" altLang="ko-KR" sz="2400" dirty="0" smtClean="0"/>
              <a:t> 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7" name="위쪽 화살표 6"/>
          <p:cNvSpPr/>
          <p:nvPr/>
        </p:nvSpPr>
        <p:spPr>
          <a:xfrm>
            <a:off x="7672646" y="3789778"/>
            <a:ext cx="498764" cy="10058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293039" y="4187600"/>
            <a:ext cx="25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Predict the probability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718367" y="5043291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71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928301" y="4008577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 </a:t>
            </a:r>
            <a:r>
              <a:rPr lang="en-US" altLang="ko-KR" sz="2400" b="1" u="sng" dirty="0" smtClean="0">
                <a:solidFill>
                  <a:srgbClr val="FF0000"/>
                </a:solidFill>
              </a:rPr>
              <a:t>???</a:t>
            </a:r>
            <a:r>
              <a:rPr lang="en-US" altLang="ko-KR" sz="2400" dirty="0" smtClean="0"/>
              <a:t> 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2002324" y="4060685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Context encoding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886705" y="3243858"/>
            <a:ext cx="944682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 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eat </a:t>
            </a:r>
          </a:p>
          <a:p>
            <a:pPr algn="ctr"/>
            <a:r>
              <a:rPr lang="en-US" altLang="ko-KR" sz="2400" dirty="0" smtClean="0"/>
              <a:t>an </a:t>
            </a:r>
          </a:p>
          <a:p>
            <a:pPr algn="ctr"/>
            <a:r>
              <a:rPr lang="en-US" altLang="ko-KR" sz="2400" dirty="0" smtClean="0"/>
              <a:t>every </a:t>
            </a:r>
          </a:p>
          <a:p>
            <a:pPr algn="ctr"/>
            <a:r>
              <a:rPr lang="en-US" altLang="ko-KR" sz="2400" dirty="0" smtClean="0"/>
              <a:t>day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769910" y="5523725"/>
            <a:ext cx="117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Context</a:t>
            </a:r>
            <a:endParaRPr lang="ko-KR" altLang="en-US" sz="2400" b="1" dirty="0"/>
          </a:p>
        </p:txBody>
      </p:sp>
      <p:sp>
        <p:nvSpPr>
          <p:cNvPr id="44" name="오른쪽 화살표 43"/>
          <p:cNvSpPr/>
          <p:nvPr/>
        </p:nvSpPr>
        <p:spPr>
          <a:xfrm>
            <a:off x="4462690" y="4008577"/>
            <a:ext cx="906088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928301" y="4008577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 </a:t>
            </a:r>
            <a:r>
              <a:rPr lang="en-US" altLang="ko-KR" sz="2400" b="1" u="sng" dirty="0" smtClean="0">
                <a:solidFill>
                  <a:srgbClr val="FF0000"/>
                </a:solidFill>
              </a:rPr>
              <a:t>???</a:t>
            </a:r>
            <a:r>
              <a:rPr lang="en-US" altLang="ko-KR" sz="2400" dirty="0" smtClean="0"/>
              <a:t> 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2002324" y="4060685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Context encoding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886705" y="3243858"/>
            <a:ext cx="944682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 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eat </a:t>
            </a:r>
          </a:p>
          <a:p>
            <a:pPr algn="ctr"/>
            <a:r>
              <a:rPr lang="en-US" altLang="ko-KR" sz="2400" dirty="0" smtClean="0"/>
              <a:t>an </a:t>
            </a:r>
          </a:p>
          <a:p>
            <a:pPr algn="ctr"/>
            <a:r>
              <a:rPr lang="en-US" altLang="ko-KR" sz="2400" dirty="0" smtClean="0"/>
              <a:t>every </a:t>
            </a:r>
          </a:p>
          <a:p>
            <a:pPr algn="ctr"/>
            <a:r>
              <a:rPr lang="en-US" altLang="ko-KR" sz="2400" dirty="0" smtClean="0"/>
              <a:t>day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769910" y="5523725"/>
            <a:ext cx="117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Context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948181" y="2686585"/>
            <a:ext cx="84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word</a:t>
            </a:r>
            <a:endParaRPr lang="ko-KR" altLang="en-US" sz="2400" dirty="0"/>
          </a:p>
        </p:txBody>
      </p:sp>
      <p:cxnSp>
        <p:nvCxnSpPr>
          <p:cNvPr id="4" name="직선 화살표 연결선 3"/>
          <p:cNvCxnSpPr>
            <a:stCxn id="10" idx="2"/>
          </p:cNvCxnSpPr>
          <p:nvPr/>
        </p:nvCxnSpPr>
        <p:spPr>
          <a:xfrm flipH="1">
            <a:off x="6600305" y="3148250"/>
            <a:ext cx="771261" cy="36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2"/>
          </p:cNvCxnSpPr>
          <p:nvPr/>
        </p:nvCxnSpPr>
        <p:spPr>
          <a:xfrm flipH="1">
            <a:off x="6600305" y="3148250"/>
            <a:ext cx="771261" cy="67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</p:cNvCxnSpPr>
          <p:nvPr/>
        </p:nvCxnSpPr>
        <p:spPr>
          <a:xfrm flipH="1">
            <a:off x="6600305" y="3148250"/>
            <a:ext cx="771261" cy="1094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</p:cNvCxnSpPr>
          <p:nvPr/>
        </p:nvCxnSpPr>
        <p:spPr>
          <a:xfrm flipH="1">
            <a:off x="6733650" y="3148250"/>
            <a:ext cx="637916" cy="1321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2"/>
          </p:cNvCxnSpPr>
          <p:nvPr/>
        </p:nvCxnSpPr>
        <p:spPr>
          <a:xfrm flipH="1">
            <a:off x="6675120" y="3148250"/>
            <a:ext cx="696446" cy="1847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른쪽 화살표 25"/>
          <p:cNvSpPr/>
          <p:nvPr/>
        </p:nvSpPr>
        <p:spPr>
          <a:xfrm>
            <a:off x="4462690" y="4008577"/>
            <a:ext cx="906088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7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928301" y="4008577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 </a:t>
            </a:r>
            <a:r>
              <a:rPr lang="en-US" altLang="ko-KR" sz="2400" b="1" u="sng" dirty="0" smtClean="0">
                <a:solidFill>
                  <a:srgbClr val="FF0000"/>
                </a:solidFill>
              </a:rPr>
              <a:t>???</a:t>
            </a:r>
            <a:r>
              <a:rPr lang="en-US" altLang="ko-KR" sz="2400" dirty="0" smtClean="0"/>
              <a:t> 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2002324" y="4060685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Context encoding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886705" y="3243858"/>
            <a:ext cx="944682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 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eat </a:t>
            </a:r>
          </a:p>
          <a:p>
            <a:pPr algn="ctr"/>
            <a:r>
              <a:rPr lang="en-US" altLang="ko-KR" sz="2400" dirty="0" smtClean="0"/>
              <a:t>an </a:t>
            </a:r>
          </a:p>
          <a:p>
            <a:pPr algn="ctr"/>
            <a:r>
              <a:rPr lang="en-US" altLang="ko-KR" sz="2400" dirty="0" smtClean="0"/>
              <a:t>every </a:t>
            </a:r>
          </a:p>
          <a:p>
            <a:pPr algn="ctr"/>
            <a:r>
              <a:rPr lang="en-US" altLang="ko-KR" sz="2400" dirty="0" smtClean="0"/>
              <a:t>day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769910" y="5523725"/>
            <a:ext cx="117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Context</a:t>
            </a:r>
            <a:endParaRPr lang="ko-KR" altLang="en-US" sz="24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508" y="3275252"/>
            <a:ext cx="1851863" cy="10763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06" b="36486"/>
          <a:stretch/>
        </p:blipFill>
        <p:spPr>
          <a:xfrm>
            <a:off x="7142508" y="4436990"/>
            <a:ext cx="779521" cy="6836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11" r="40747" b="960"/>
          <a:stretch/>
        </p:blipFill>
        <p:spPr>
          <a:xfrm>
            <a:off x="7880465" y="4422370"/>
            <a:ext cx="1097280" cy="6816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78483" y="5206001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Parameterize</a:t>
            </a:r>
            <a:endParaRPr lang="ko-KR" altLang="en-US" b="1" dirty="0"/>
          </a:p>
        </p:txBody>
      </p:sp>
      <p:sp>
        <p:nvSpPr>
          <p:cNvPr id="20" name="오른쪽 화살표 19"/>
          <p:cNvSpPr/>
          <p:nvPr/>
        </p:nvSpPr>
        <p:spPr>
          <a:xfrm>
            <a:off x="4462690" y="4008577"/>
            <a:ext cx="906088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3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928301" y="4008577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 </a:t>
            </a:r>
            <a:r>
              <a:rPr lang="en-US" altLang="ko-KR" sz="2400" b="1" u="sng" dirty="0" smtClean="0">
                <a:solidFill>
                  <a:srgbClr val="FF0000"/>
                </a:solidFill>
              </a:rPr>
              <a:t>???</a:t>
            </a:r>
            <a:r>
              <a:rPr lang="en-US" altLang="ko-KR" sz="2400" dirty="0" smtClean="0"/>
              <a:t> 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2002324" y="4060685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Context encoding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886705" y="3243858"/>
            <a:ext cx="944682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 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eat </a:t>
            </a:r>
          </a:p>
          <a:p>
            <a:pPr algn="ctr"/>
            <a:r>
              <a:rPr lang="en-US" altLang="ko-KR" sz="2400" dirty="0" smtClean="0"/>
              <a:t>an </a:t>
            </a:r>
          </a:p>
          <a:p>
            <a:pPr algn="ctr"/>
            <a:r>
              <a:rPr lang="en-US" altLang="ko-KR" sz="2400" dirty="0" smtClean="0"/>
              <a:t>every </a:t>
            </a:r>
          </a:p>
          <a:p>
            <a:pPr algn="ctr"/>
            <a:r>
              <a:rPr lang="en-US" altLang="ko-KR" sz="2400" dirty="0" smtClean="0"/>
              <a:t>day</a:t>
            </a:r>
            <a:endParaRPr lang="ko-KR" altLang="en-US" sz="2400" dirty="0"/>
          </a:p>
        </p:txBody>
      </p:sp>
      <p:sp>
        <p:nvSpPr>
          <p:cNvPr id="42" name="오른쪽 화살표 41"/>
          <p:cNvSpPr/>
          <p:nvPr/>
        </p:nvSpPr>
        <p:spPr>
          <a:xfrm>
            <a:off x="4462690" y="4008577"/>
            <a:ext cx="906088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769910" y="5523725"/>
            <a:ext cx="117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Context</a:t>
            </a:r>
            <a:endParaRPr lang="ko-KR" altLang="en-US" sz="24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508" y="3275252"/>
            <a:ext cx="1851863" cy="10763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06" b="36486"/>
          <a:stretch/>
        </p:blipFill>
        <p:spPr>
          <a:xfrm>
            <a:off x="7142508" y="4436990"/>
            <a:ext cx="779521" cy="6836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11" r="40747" b="960"/>
          <a:stretch/>
        </p:blipFill>
        <p:spPr>
          <a:xfrm>
            <a:off x="7880465" y="4422370"/>
            <a:ext cx="1097280" cy="6816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53" b="72973"/>
          <a:stretch/>
        </p:blipFill>
        <p:spPr>
          <a:xfrm>
            <a:off x="10085215" y="4060685"/>
            <a:ext cx="1128656" cy="2909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5" t="72011" r="40747" b="959"/>
          <a:stretch/>
        </p:blipFill>
        <p:spPr>
          <a:xfrm>
            <a:off x="11213871" y="4037602"/>
            <a:ext cx="315883" cy="2909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2" t="34565" r="21471" b="32227"/>
          <a:stretch/>
        </p:blipFill>
        <p:spPr>
          <a:xfrm>
            <a:off x="11561618" y="4033363"/>
            <a:ext cx="315884" cy="357447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9211797" y="4027435"/>
            <a:ext cx="721913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10085215" y="5473848"/>
            <a:ext cx="205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Context vector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9211797" y="443051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sum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677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 smtClean="0"/>
              <a:t>Class Lab - Schedule &amp; 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Neural Network Introduction (~10/14)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Skip-gram </a:t>
            </a:r>
            <a:r>
              <a:rPr lang="en-US" altLang="ko-KR" dirty="0"/>
              <a:t>/ </a:t>
            </a:r>
            <a:r>
              <a:rPr lang="en-US" altLang="ko-KR" dirty="0" smtClean="0"/>
              <a:t>CBOW (~</a:t>
            </a:r>
            <a:r>
              <a:rPr lang="en-US" altLang="ko-KR" dirty="0" smtClean="0"/>
              <a:t>10/30)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(Basic) </a:t>
            </a:r>
            <a:r>
              <a:rPr lang="en-US" altLang="ko-KR" dirty="0" err="1" smtClean="0"/>
              <a:t>Softmax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en-US" altLang="ko-KR" dirty="0"/>
              <a:t>. Hierarchical </a:t>
            </a:r>
            <a:r>
              <a:rPr lang="en-US" altLang="ko-KR" dirty="0" err="1"/>
              <a:t>Softmax</a:t>
            </a:r>
            <a:r>
              <a:rPr lang="en-US" altLang="ko-KR" dirty="0"/>
              <a:t> / Negative </a:t>
            </a:r>
            <a:r>
              <a:rPr lang="en-US" altLang="ko-KR" dirty="0" smtClean="0"/>
              <a:t>sampling (~</a:t>
            </a:r>
            <a:r>
              <a:rPr lang="en-US" altLang="ko-KR" dirty="0" smtClean="0"/>
              <a:t>11/13)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Subsampling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70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76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Prediction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53" b="72973"/>
          <a:stretch/>
        </p:blipFill>
        <p:spPr>
          <a:xfrm>
            <a:off x="1140720" y="3844554"/>
            <a:ext cx="1128656" cy="2909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5" t="72011" r="40747" b="959"/>
          <a:stretch/>
        </p:blipFill>
        <p:spPr>
          <a:xfrm>
            <a:off x="2269376" y="3821471"/>
            <a:ext cx="315883" cy="2909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2" t="34565" r="21471" b="32227"/>
          <a:stretch/>
        </p:blipFill>
        <p:spPr>
          <a:xfrm>
            <a:off x="2617123" y="3817232"/>
            <a:ext cx="315884" cy="3574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1140720" y="5257717"/>
            <a:ext cx="205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Context vector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4214553" y="2967644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7512581" y="3783980"/>
            <a:ext cx="721913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7280106" y="4193535"/>
            <a:ext cx="118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softmax</a:t>
            </a:r>
            <a:endParaRPr lang="ko-KR" altLang="en-US" sz="2400" dirty="0"/>
          </a:p>
        </p:txBody>
      </p:sp>
      <p:sp>
        <p:nvSpPr>
          <p:cNvPr id="26" name="직사각형 25"/>
          <p:cNvSpPr/>
          <p:nvPr/>
        </p:nvSpPr>
        <p:spPr>
          <a:xfrm>
            <a:off x="9313024" y="2967643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10629854" y="1877121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8625250" y="5257717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8625250" y="5719382"/>
            <a:ext cx="29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Each element represent probability of a word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33956" y="2922017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956" y="2922017"/>
                <a:ext cx="1279511" cy="2070247"/>
              </a:xfrm>
              <a:prstGeom prst="rect">
                <a:avLst/>
              </a:prstGeom>
              <a:blipFill>
                <a:blip r:embed="rId3"/>
                <a:stretch>
                  <a:fillRect b="-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315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40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Update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080925" y="4567344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18955" y="3470470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1181" y="5760544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3362929" y="2393984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 </a:t>
            </a:r>
            <a:r>
              <a:rPr lang="en-US" altLang="ko-KR" sz="2400" b="1" u="sng" dirty="0" smtClean="0">
                <a:solidFill>
                  <a:srgbClr val="FF0000"/>
                </a:solidFill>
              </a:rPr>
              <a:t>???</a:t>
            </a:r>
            <a:r>
              <a:rPr lang="en-US" altLang="ko-KR" sz="2400" dirty="0" smtClean="0"/>
              <a:t> 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4436952" y="2446092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79381" y="2842271"/>
            <a:ext cx="1889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Answer: orange</a:t>
            </a:r>
            <a:endParaRPr lang="ko-KR" altLang="en-US" sz="2000" dirty="0"/>
          </a:p>
        </p:txBody>
      </p:sp>
      <p:cxnSp>
        <p:nvCxnSpPr>
          <p:cNvPr id="8" name="꺾인 연결선 7"/>
          <p:cNvCxnSpPr>
            <a:stCxn id="5" idx="2"/>
          </p:cNvCxnSpPr>
          <p:nvPr/>
        </p:nvCxnSpPr>
        <p:spPr>
          <a:xfrm rot="5400000">
            <a:off x="3194688" y="3167091"/>
            <a:ext cx="1454310" cy="16048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925" y="2265351"/>
            <a:ext cx="1851863" cy="107637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906" b="36486"/>
          <a:stretch/>
        </p:blipFill>
        <p:spPr>
          <a:xfrm>
            <a:off x="9080925" y="3427089"/>
            <a:ext cx="779521" cy="68364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11" r="40747" b="960"/>
          <a:stretch/>
        </p:blipFill>
        <p:spPr>
          <a:xfrm>
            <a:off x="9818882" y="3412469"/>
            <a:ext cx="1097280" cy="6816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528515" y="4248936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34" name="직사각형 33"/>
          <p:cNvSpPr/>
          <p:nvPr/>
        </p:nvSpPr>
        <p:spPr>
          <a:xfrm>
            <a:off x="5163274" y="4987259"/>
            <a:ext cx="3488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Negative Log Likelihood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Backpropagation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Stochastic Gradient Descent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939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A61996-7FFD-448E-9FE6-318BCC05A0BE}"/>
              </a:ext>
            </a:extLst>
          </p:cNvPr>
          <p:cNvSpPr/>
          <p:nvPr/>
        </p:nvSpPr>
        <p:spPr>
          <a:xfrm>
            <a:off x="4290314" y="2229373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2E7EF-6DCA-4863-8A54-E02A4AA642DD}"/>
              </a:ext>
            </a:extLst>
          </p:cNvPr>
          <p:cNvSpPr/>
          <p:nvPr/>
        </p:nvSpPr>
        <p:spPr>
          <a:xfrm>
            <a:off x="1108090" y="3068272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9CC427-5F2B-4B90-94C3-D7BC15790B12}"/>
              </a:ext>
            </a:extLst>
          </p:cNvPr>
          <p:cNvCxnSpPr/>
          <p:nvPr/>
        </p:nvCxnSpPr>
        <p:spPr>
          <a:xfrm flipV="1">
            <a:off x="1752644" y="2229372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481F8C-8B69-433F-8180-48FC32018403}"/>
              </a:ext>
            </a:extLst>
          </p:cNvPr>
          <p:cNvCxnSpPr/>
          <p:nvPr/>
        </p:nvCxnSpPr>
        <p:spPr>
          <a:xfrm>
            <a:off x="1752644" y="4653791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F7AE2B-2085-4611-8D32-C4B8D15391F8}"/>
              </a:ext>
            </a:extLst>
          </p:cNvPr>
          <p:cNvSpPr txBox="1"/>
          <p:nvPr/>
        </p:nvSpPr>
        <p:spPr>
          <a:xfrm>
            <a:off x="682271" y="4697376"/>
            <a:ext cx="151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Word/Context</a:t>
            </a:r>
          </a:p>
          <a:p>
            <a:pPr algn="ctr"/>
            <a:r>
              <a:rPr lang="en-US" altLang="ko-KR" dirty="0" smtClean="0"/>
              <a:t>Embedding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6C54F4-54B2-4563-9040-3322E2870E82}"/>
              </a:ext>
            </a:extLst>
          </p:cNvPr>
          <p:cNvSpPr txBox="1"/>
          <p:nvPr/>
        </p:nvSpPr>
        <p:spPr>
          <a:xfrm>
            <a:off x="3749908" y="5576918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probabilities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/>
              <p:nvPr/>
            </p:nvSpPr>
            <p:spPr>
              <a:xfrm>
                <a:off x="2785004" y="3686876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04" y="3686876"/>
                <a:ext cx="538032" cy="276999"/>
              </a:xfrm>
              <a:prstGeom prst="rect">
                <a:avLst/>
              </a:prstGeom>
              <a:blipFill>
                <a:blip r:embed="rId2"/>
                <a:stretch>
                  <a:fillRect l="-10227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BF1DC-1340-4516-A53B-42DFBDA0F32B}"/>
                  </a:ext>
                </a:extLst>
              </p:cNvPr>
              <p:cNvSpPr txBox="1"/>
              <p:nvPr/>
            </p:nvSpPr>
            <p:spPr>
              <a:xfrm>
                <a:off x="6409189" y="2227112"/>
                <a:ext cx="2199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BF1DC-1340-4516-A53B-42DFBDA0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89" y="2227112"/>
                <a:ext cx="2199256" cy="276999"/>
              </a:xfrm>
              <a:prstGeom prst="rect">
                <a:avLst/>
              </a:prstGeom>
              <a:blipFill>
                <a:blip r:embed="rId3"/>
                <a:stretch>
                  <a:fillRect l="-2216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637CDA-5BCF-460E-8F25-648866063429}"/>
              </a:ext>
            </a:extLst>
          </p:cNvPr>
          <p:cNvSpPr txBox="1"/>
          <p:nvPr/>
        </p:nvSpPr>
        <p:spPr>
          <a:xfrm>
            <a:off x="6511531" y="3177200"/>
            <a:ext cx="29046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FCFE1A1-EB40-48EE-A703-1E61234DE066}"/>
                  </a:ext>
                </a:extLst>
              </p:cNvPr>
              <p:cNvSpPr/>
              <p:nvPr/>
            </p:nvSpPr>
            <p:spPr>
              <a:xfrm>
                <a:off x="7669975" y="3177200"/>
                <a:ext cx="1277967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FCFE1A1-EB40-48EE-A703-1E61234DE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975" y="3177200"/>
                <a:ext cx="1277967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B0B8ED6-5D6A-4913-8EB6-55039335C824}"/>
                  </a:ext>
                </a:extLst>
              </p:cNvPr>
              <p:cNvSpPr/>
              <p:nvPr/>
            </p:nvSpPr>
            <p:spPr>
              <a:xfrm>
                <a:off x="9516451" y="3425872"/>
                <a:ext cx="331410" cy="12279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B0B8ED6-5D6A-4913-8EB6-55039335C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51" y="3425872"/>
                <a:ext cx="331410" cy="1227919"/>
              </a:xfrm>
              <a:prstGeom prst="rect">
                <a:avLst/>
              </a:prstGeom>
              <a:blipFill>
                <a:blip r:embed="rId5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5E9C4D-2716-451C-BA9C-1F84425AACC2}"/>
                  </a:ext>
                </a:extLst>
              </p:cNvPr>
              <p:cNvSpPr txBox="1"/>
              <p:nvPr/>
            </p:nvSpPr>
            <p:spPr>
              <a:xfrm>
                <a:off x="7032989" y="388642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5E9C4D-2716-451C-BA9C-1F84425AA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989" y="3886424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9433AA3-7E54-4088-87A5-8B2F61ECEDD2}"/>
              </a:ext>
            </a:extLst>
          </p:cNvPr>
          <p:cNvSpPr txBox="1"/>
          <p:nvPr/>
        </p:nvSpPr>
        <p:spPr>
          <a:xfrm>
            <a:off x="6263226" y="520758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(V x 1)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D1C5E-9B22-4F37-823A-81E61AA92F76}"/>
              </a:ext>
            </a:extLst>
          </p:cNvPr>
          <p:cNvSpPr txBox="1"/>
          <p:nvPr/>
        </p:nvSpPr>
        <p:spPr>
          <a:xfrm>
            <a:off x="7951721" y="520758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(V </a:t>
            </a:r>
            <a:r>
              <a:rPr lang="en-US" altLang="ko-KR" dirty="0"/>
              <a:t>x </a:t>
            </a:r>
            <a:r>
              <a:rPr lang="en-US" altLang="ko-KR" dirty="0" smtClean="0"/>
              <a:t>D)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D5752A-CE31-4582-A2F7-1A15A0C373FC}"/>
              </a:ext>
            </a:extLst>
          </p:cNvPr>
          <p:cNvSpPr txBox="1"/>
          <p:nvPr/>
        </p:nvSpPr>
        <p:spPr>
          <a:xfrm>
            <a:off x="9286856" y="520758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(D x 1)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0DEEF-AB8F-4E2D-BA46-D928553CC07E}"/>
              </a:ext>
            </a:extLst>
          </p:cNvPr>
          <p:cNvSpPr txBox="1"/>
          <p:nvPr/>
        </p:nvSpPr>
        <p:spPr>
          <a:xfrm>
            <a:off x="6495501" y="38253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63098" y="5946250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V: vocabulary size</a:t>
            </a:r>
          </a:p>
          <a:p>
            <a:r>
              <a:rPr lang="en-US" altLang="ko-KR" dirty="0" smtClean="0"/>
              <a:t>h: embedding dimension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033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A61996-7FFD-448E-9FE6-318BCC05A0BE}"/>
              </a:ext>
            </a:extLst>
          </p:cNvPr>
          <p:cNvSpPr/>
          <p:nvPr/>
        </p:nvSpPr>
        <p:spPr>
          <a:xfrm>
            <a:off x="4290314" y="2229373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2E7EF-6DCA-4863-8A54-E02A4AA642DD}"/>
              </a:ext>
            </a:extLst>
          </p:cNvPr>
          <p:cNvSpPr/>
          <p:nvPr/>
        </p:nvSpPr>
        <p:spPr>
          <a:xfrm>
            <a:off x="1108090" y="3068272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9CC427-5F2B-4B90-94C3-D7BC15790B12}"/>
              </a:ext>
            </a:extLst>
          </p:cNvPr>
          <p:cNvCxnSpPr/>
          <p:nvPr/>
        </p:nvCxnSpPr>
        <p:spPr>
          <a:xfrm flipV="1">
            <a:off x="1752644" y="2229372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481F8C-8B69-433F-8180-48FC32018403}"/>
              </a:ext>
            </a:extLst>
          </p:cNvPr>
          <p:cNvCxnSpPr/>
          <p:nvPr/>
        </p:nvCxnSpPr>
        <p:spPr>
          <a:xfrm>
            <a:off x="1752644" y="4653791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6C54F4-54B2-4563-9040-3322E2870E82}"/>
              </a:ext>
            </a:extLst>
          </p:cNvPr>
          <p:cNvSpPr txBox="1"/>
          <p:nvPr/>
        </p:nvSpPr>
        <p:spPr>
          <a:xfrm>
            <a:off x="3749908" y="5576918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probabilities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/>
              <p:nvPr/>
            </p:nvSpPr>
            <p:spPr>
              <a:xfrm>
                <a:off x="2785004" y="3686876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04" y="3686876"/>
                <a:ext cx="538032" cy="276999"/>
              </a:xfrm>
              <a:prstGeom prst="rect">
                <a:avLst/>
              </a:prstGeom>
              <a:blipFill>
                <a:blip r:embed="rId2"/>
                <a:stretch>
                  <a:fillRect l="-10227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BF1DC-1340-4516-A53B-42DFBDA0F32B}"/>
                  </a:ext>
                </a:extLst>
              </p:cNvPr>
              <p:cNvSpPr txBox="1"/>
              <p:nvPr/>
            </p:nvSpPr>
            <p:spPr>
              <a:xfrm>
                <a:off x="6409189" y="2227112"/>
                <a:ext cx="2198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BF1DC-1340-4516-A53B-42DFBDA0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89" y="2227112"/>
                <a:ext cx="2198486" cy="276999"/>
              </a:xfrm>
              <a:prstGeom prst="rect">
                <a:avLst/>
              </a:prstGeom>
              <a:blipFill>
                <a:blip r:embed="rId3"/>
                <a:stretch>
                  <a:fillRect l="-2216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637CDA-5BCF-460E-8F25-648866063429}"/>
              </a:ext>
            </a:extLst>
          </p:cNvPr>
          <p:cNvSpPr txBox="1"/>
          <p:nvPr/>
        </p:nvSpPr>
        <p:spPr>
          <a:xfrm>
            <a:off x="6657494" y="3156799"/>
            <a:ext cx="29046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60FD2-9738-4F08-A61C-FBF12954BC67}"/>
              </a:ext>
            </a:extLst>
          </p:cNvPr>
          <p:cNvSpPr txBox="1"/>
          <p:nvPr/>
        </p:nvSpPr>
        <p:spPr>
          <a:xfrm>
            <a:off x="7986583" y="3156799"/>
            <a:ext cx="29046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C8013-ACEA-4D6B-94EE-07C6BEDF33B9}"/>
              </a:ext>
            </a:extLst>
          </p:cNvPr>
          <p:cNvSpPr txBox="1"/>
          <p:nvPr/>
        </p:nvSpPr>
        <p:spPr>
          <a:xfrm>
            <a:off x="9315672" y="3156799"/>
            <a:ext cx="29046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38A47B2-0BC2-4062-ACEC-4C4B9D99A651}"/>
              </a:ext>
            </a:extLst>
          </p:cNvPr>
          <p:cNvSpPr/>
          <p:nvPr/>
        </p:nvSpPr>
        <p:spPr>
          <a:xfrm>
            <a:off x="7196263" y="3850547"/>
            <a:ext cx="597150" cy="302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A0B43-D923-4F5C-84DB-C3B62BD369FA}"/>
              </a:ext>
            </a:extLst>
          </p:cNvPr>
          <p:cNvSpPr txBox="1"/>
          <p:nvPr/>
        </p:nvSpPr>
        <p:spPr>
          <a:xfrm>
            <a:off x="7208353" y="4161706"/>
            <a:ext cx="51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288C85D-946F-4572-B64A-0C5FE321032A}"/>
              </a:ext>
            </a:extLst>
          </p:cNvPr>
          <p:cNvSpPr/>
          <p:nvPr/>
        </p:nvSpPr>
        <p:spPr>
          <a:xfrm>
            <a:off x="8497784" y="3850547"/>
            <a:ext cx="597150" cy="302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26DE0D-22F5-4454-AD0A-A90F6E84A7EE}"/>
              </a:ext>
            </a:extLst>
          </p:cNvPr>
          <p:cNvSpPr txBox="1"/>
          <p:nvPr/>
        </p:nvSpPr>
        <p:spPr>
          <a:xfrm>
            <a:off x="8449950" y="415332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C70367-A4F1-43D9-B6A9-458A7BB94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109" y="2121106"/>
            <a:ext cx="3014493" cy="6622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4B655A7-9D83-4DD2-B5C3-9F47D0025558}"/>
              </a:ext>
            </a:extLst>
          </p:cNvPr>
          <p:cNvSpPr txBox="1"/>
          <p:nvPr/>
        </p:nvSpPr>
        <p:spPr>
          <a:xfrm>
            <a:off x="6649479" y="3792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8BEDF1-AE87-4ACB-84A4-0D8C9CE379E1}"/>
              </a:ext>
            </a:extLst>
          </p:cNvPr>
          <p:cNvSpPr txBox="1"/>
          <p:nvPr/>
        </p:nvSpPr>
        <p:spPr>
          <a:xfrm>
            <a:off x="7971009" y="37923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o’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587B0A-1725-471F-BAC6-DD2E61842F36}"/>
              </a:ext>
            </a:extLst>
          </p:cNvPr>
          <p:cNvSpPr txBox="1"/>
          <p:nvPr/>
        </p:nvSpPr>
        <p:spPr>
          <a:xfrm>
            <a:off x="9321348" y="37923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F7AE2B-2085-4611-8D32-C4B8D15391F8}"/>
              </a:ext>
            </a:extLst>
          </p:cNvPr>
          <p:cNvSpPr txBox="1"/>
          <p:nvPr/>
        </p:nvSpPr>
        <p:spPr>
          <a:xfrm>
            <a:off x="682271" y="4697376"/>
            <a:ext cx="151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Word/Context</a:t>
            </a:r>
          </a:p>
          <a:p>
            <a:pPr algn="ctr"/>
            <a:r>
              <a:rPr lang="en-US" altLang="ko-KR" dirty="0" smtClean="0"/>
              <a:t>Embedding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48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/>
              <p:nvPr/>
            </p:nvSpPr>
            <p:spPr>
              <a:xfrm>
                <a:off x="916674" y="3152001"/>
                <a:ext cx="2624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𝑁𝐿𝐿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3152001"/>
                <a:ext cx="2624693" cy="276999"/>
              </a:xfrm>
              <a:prstGeom prst="rect">
                <a:avLst/>
              </a:prstGeom>
              <a:blipFill>
                <a:blip r:embed="rId2"/>
                <a:stretch>
                  <a:fillRect l="-1624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/>
              <p:nvPr/>
            </p:nvSpPr>
            <p:spPr>
              <a:xfrm>
                <a:off x="916673" y="4051714"/>
                <a:ext cx="1843305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051714"/>
                <a:ext cx="1843305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/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/>
              <p:nvPr/>
            </p:nvSpPr>
            <p:spPr>
              <a:xfrm>
                <a:off x="916674" y="1897865"/>
                <a:ext cx="1100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1897865"/>
                <a:ext cx="1100109" cy="276999"/>
              </a:xfrm>
              <a:prstGeom prst="rect">
                <a:avLst/>
              </a:prstGeom>
              <a:blipFill>
                <a:blip r:embed="rId5"/>
                <a:stretch>
                  <a:fillRect l="-2762" r="-4972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/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E305FCD-4957-4571-9B26-F881995C1A25}"/>
              </a:ext>
            </a:extLst>
          </p:cNvPr>
          <p:cNvSpPr/>
          <p:nvPr/>
        </p:nvSpPr>
        <p:spPr>
          <a:xfrm>
            <a:off x="3556932" y="4582745"/>
            <a:ext cx="1367405" cy="398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096212" y="3127487"/>
                <a:ext cx="2147745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12" y="3127487"/>
                <a:ext cx="2147745" cy="573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/>
              <p:nvPr/>
            </p:nvSpPr>
            <p:spPr>
              <a:xfrm>
                <a:off x="5281261" y="5869724"/>
                <a:ext cx="2474916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261" y="5869724"/>
                <a:ext cx="2474916" cy="5734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99318" y="1468651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CBOW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099318" y="2036364"/>
                <a:ext cx="271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318" y="2036364"/>
                <a:ext cx="27178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/>
              <p:nvPr/>
            </p:nvSpPr>
            <p:spPr>
              <a:xfrm>
                <a:off x="5281261" y="2522248"/>
                <a:ext cx="3860374" cy="451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261" y="2522248"/>
                <a:ext cx="3860374" cy="451149"/>
              </a:xfrm>
              <a:prstGeom prst="rect">
                <a:avLst/>
              </a:prstGeom>
              <a:blipFill>
                <a:blip r:embed="rId10"/>
                <a:stretch>
                  <a:fillRect l="-1577" t="-1351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096212" y="3741565"/>
                <a:ext cx="2147745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12" y="3741565"/>
                <a:ext cx="2147745" cy="5734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079586" y="4411919"/>
                <a:ext cx="2147745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86" y="4411919"/>
                <a:ext cx="2147745" cy="5734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121151" y="5115525"/>
                <a:ext cx="2147745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51" y="5115525"/>
                <a:ext cx="2147745" cy="5734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906547" y="1484548"/>
            <a:ext cx="114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Skip-gram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8952424" y="2011711"/>
                <a:ext cx="1001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424" y="2011711"/>
                <a:ext cx="10017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/>
              <p:nvPr/>
            </p:nvSpPr>
            <p:spPr>
              <a:xfrm>
                <a:off x="9007157" y="3244499"/>
                <a:ext cx="2474916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157" y="3244499"/>
                <a:ext cx="2474916" cy="57349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8780545" y="2490300"/>
                <a:ext cx="2147745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45" y="2490300"/>
                <a:ext cx="2147745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DBCD9C-1CE0-4CEF-8CF3-9A482A0E6C4C}"/>
              </a:ext>
            </a:extLst>
          </p:cNvPr>
          <p:cNvSpPr/>
          <p:nvPr/>
        </p:nvSpPr>
        <p:spPr>
          <a:xfrm>
            <a:off x="6582343" y="351573"/>
            <a:ext cx="51185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*Xin Rong. word2vec Parameter Learning Explained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82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/>
              <a:t>Word2Vec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ACFA90-25E7-4DF9-A9BC-DB646F03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CBOW vs Skip-gram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2DAE64-4A29-437D-A101-E2F8A24F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4" y="2560783"/>
            <a:ext cx="10196946" cy="39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5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24AF25-B954-4BBC-9886-C95A5BB1D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7" y="2819832"/>
            <a:ext cx="7755291" cy="1856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571579-87F1-4AFE-9555-06DDE0CC0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57" y="4686299"/>
            <a:ext cx="7755291" cy="177915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ACFA90-25E7-4DF9-A9BC-DB646F03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Better and Faster</a:t>
            </a:r>
          </a:p>
        </p:txBody>
      </p:sp>
    </p:spTree>
    <p:extLst>
      <p:ext uri="{BB962C8B-B14F-4D97-AF65-F5344CB8AC3E}">
        <p14:creationId xmlns:p14="http://schemas.microsoft.com/office/powerpoint/2010/main" val="539100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ACFA90-25E7-4DF9-A9BC-DB646F03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Additive Compositionality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(“Paris”) -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(“France”)</a:t>
            </a:r>
          </a:p>
          <a:p>
            <a:pPr marL="0" indent="0">
              <a:buNone/>
            </a:pPr>
            <a:r>
              <a:rPr lang="en-US" altLang="ko-KR" sz="2400" dirty="0"/>
              <a:t>=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(“Berlin”) -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(“Germany”) 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667C1D-576F-46EC-9A5C-D02397D2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93" y="2010568"/>
            <a:ext cx="56864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13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731833D-F40C-43BB-9A3B-EA5DDCEE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Word2vec is </a:t>
            </a:r>
            <a:r>
              <a:rPr lang="en-US" altLang="ko-KR" dirty="0" smtClean="0"/>
              <a:t>very slow…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Why?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9745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2559193" y="2590101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8817380" y="2590101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5635156" y="3429000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3203747" y="2590101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3203747" y="5014519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6279710" y="2590100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6279710" y="501451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4155013" y="4039216"/>
                <a:ext cx="60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𝑒𝑚𝑏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013" y="4039216"/>
                <a:ext cx="605359" cy="276999"/>
              </a:xfrm>
              <a:prstGeom prst="rect">
                <a:avLst/>
              </a:prstGeom>
              <a:blipFill>
                <a:blip r:embed="rId2"/>
                <a:stretch>
                  <a:fillRect l="-9091" r="-4040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7312070" y="4047604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070" y="4047604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8989" r="-2247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4171277" y="1933825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3758266" y="1459875"/>
            <a:ext cx="610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 </a:t>
            </a:r>
            <a:r>
              <a:rPr lang="en-US" altLang="ko-KR" dirty="0" smtClean="0"/>
              <a:t>overhead(just load a vector instead of matrix multiplication)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2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 smtClean="0"/>
              <a:t>Class Lab - Schedule &amp; 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T. </a:t>
            </a:r>
            <a:r>
              <a:rPr lang="en-US" altLang="ko-KR" dirty="0" err="1" smtClean="0"/>
              <a:t>Mikolov</a:t>
            </a:r>
            <a:r>
              <a:rPr lang="en-US" altLang="ko-KR" dirty="0" smtClean="0"/>
              <a:t>, K. Chen, G. </a:t>
            </a:r>
            <a:r>
              <a:rPr lang="en-US" altLang="ko-KR" dirty="0" err="1" smtClean="0"/>
              <a:t>Corrado</a:t>
            </a:r>
            <a:r>
              <a:rPr lang="en-US" altLang="ko-KR" dirty="0" smtClean="0"/>
              <a:t>, J. Dean, “Efficient </a:t>
            </a:r>
            <a:r>
              <a:rPr lang="en-US" altLang="ko-KR" dirty="0"/>
              <a:t>Estimation of Word Representations in Vector </a:t>
            </a:r>
            <a:r>
              <a:rPr lang="en-US" altLang="ko-KR" dirty="0" smtClean="0"/>
              <a:t>Space”, ICLR </a:t>
            </a:r>
            <a:r>
              <a:rPr lang="en-US" altLang="ko-KR" dirty="0"/>
              <a:t>2013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52" y="3171013"/>
            <a:ext cx="6024562" cy="35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07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2559193" y="2590101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8817380" y="2590101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5635156" y="3429000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3203747" y="2590101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3203747" y="5014519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6279710" y="2590100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6279710" y="501451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4155013" y="4039216"/>
                <a:ext cx="60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𝑒𝑚𝑏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013" y="4039216"/>
                <a:ext cx="605359" cy="276999"/>
              </a:xfrm>
              <a:prstGeom prst="rect">
                <a:avLst/>
              </a:prstGeom>
              <a:blipFill>
                <a:blip r:embed="rId2"/>
                <a:stretch>
                  <a:fillRect l="-9091" r="-4040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7312070" y="4047604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070" y="4047604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8989" r="-2247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7189364" y="1900184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6709241" y="1415535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991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𝑒𝑚𝑏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blipFill>
                <a:blip r:embed="rId2"/>
                <a:stretch>
                  <a:fillRect l="-8000" r="-3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2673989"/>
            <a:ext cx="3313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reason is…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Softmax</a:t>
            </a:r>
            <a:r>
              <a:rPr lang="en-US" altLang="ko-KR" dirty="0"/>
              <a:t> function needs all values of the output vector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EE476C-35B3-4266-BBE4-7DD80DC36357}"/>
                  </a:ext>
                </a:extLst>
              </p:cNvPr>
              <p:cNvSpPr txBox="1"/>
              <p:nvPr/>
            </p:nvSpPr>
            <p:spPr>
              <a:xfrm>
                <a:off x="8639404" y="3207003"/>
                <a:ext cx="2714396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EE476C-35B3-4266-BBE4-7DD80DC36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404" y="3207003"/>
                <a:ext cx="2714396" cy="61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D70755A5-77ED-41C7-AA2A-F09FD7ED4654}"/>
              </a:ext>
            </a:extLst>
          </p:cNvPr>
          <p:cNvSpPr/>
          <p:nvPr/>
        </p:nvSpPr>
        <p:spPr>
          <a:xfrm>
            <a:off x="7233609" y="2852257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8444F44-7E60-4EAD-AC19-19899D70CE03}"/>
              </a:ext>
            </a:extLst>
          </p:cNvPr>
          <p:cNvSpPr/>
          <p:nvPr/>
        </p:nvSpPr>
        <p:spPr>
          <a:xfrm>
            <a:off x="7233609" y="3278183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5BE3664-4331-4C60-BC26-4698F3D47EB7}"/>
              </a:ext>
            </a:extLst>
          </p:cNvPr>
          <p:cNvSpPr/>
          <p:nvPr/>
        </p:nvSpPr>
        <p:spPr>
          <a:xfrm>
            <a:off x="7233609" y="3710401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EE651C-B13B-4734-AFA9-1BC51DFD73BE}"/>
              </a:ext>
            </a:extLst>
          </p:cNvPr>
          <p:cNvSpPr/>
          <p:nvPr/>
        </p:nvSpPr>
        <p:spPr>
          <a:xfrm>
            <a:off x="7233609" y="4142619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37FE2F8-F013-4036-9A94-8499C2EFB177}"/>
              </a:ext>
            </a:extLst>
          </p:cNvPr>
          <p:cNvSpPr/>
          <p:nvPr/>
        </p:nvSpPr>
        <p:spPr>
          <a:xfrm>
            <a:off x="7233609" y="4574837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78E3AA-B50F-477B-B88C-14EEDD1690EB}"/>
              </a:ext>
            </a:extLst>
          </p:cNvPr>
          <p:cNvSpPr/>
          <p:nvPr/>
        </p:nvSpPr>
        <p:spPr>
          <a:xfrm>
            <a:off x="7233609" y="5007055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6144EB3-B929-468A-AF1D-3638E29F0CDE}"/>
              </a:ext>
            </a:extLst>
          </p:cNvPr>
          <p:cNvSpPr/>
          <p:nvPr/>
        </p:nvSpPr>
        <p:spPr>
          <a:xfrm>
            <a:off x="7233609" y="5439273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𝑒𝑚𝑏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blipFill>
                <a:blip r:embed="rId2"/>
                <a:stretch>
                  <a:fillRect l="-8000" r="-3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2673989"/>
            <a:ext cx="3313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reason is…</a:t>
            </a:r>
          </a:p>
          <a:p>
            <a:endParaRPr lang="en-US" altLang="ko-KR" dirty="0"/>
          </a:p>
          <a:p>
            <a:r>
              <a:rPr lang="en-US" altLang="ko-KR" dirty="0"/>
              <a:t>Output dimension : V</a:t>
            </a:r>
          </a:p>
          <a:p>
            <a:r>
              <a:rPr lang="en-US" altLang="ko-KR" dirty="0"/>
              <a:t>Feature dimension : D</a:t>
            </a:r>
          </a:p>
          <a:p>
            <a:endParaRPr lang="en-US" altLang="ko-KR" dirty="0"/>
          </a:p>
          <a:p>
            <a:r>
              <a:rPr lang="en-US" altLang="ko-KR" dirty="0"/>
              <a:t>Complexity : O(V x 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12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𝑒𝑚𝑏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blipFill>
                <a:blip r:embed="rId2"/>
                <a:stretch>
                  <a:fillRect l="-8000" r="-3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2673989"/>
            <a:ext cx="3313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reason is…</a:t>
            </a:r>
          </a:p>
          <a:p>
            <a:endParaRPr lang="en-US" altLang="ko-KR" dirty="0"/>
          </a:p>
          <a:p>
            <a:r>
              <a:rPr lang="en-US" altLang="ko-KR" dirty="0"/>
              <a:t>Output dimension : V</a:t>
            </a:r>
          </a:p>
          <a:p>
            <a:r>
              <a:rPr lang="en-US" altLang="ko-KR" dirty="0"/>
              <a:t>Feature dimension : D</a:t>
            </a:r>
          </a:p>
          <a:p>
            <a:endParaRPr lang="en-US" altLang="ko-KR" dirty="0"/>
          </a:p>
          <a:p>
            <a:r>
              <a:rPr lang="en-US" altLang="ko-KR" dirty="0"/>
              <a:t>Complexity : O(V x D)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BB61D5-513A-4793-9E41-ACA2B0E72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122" y="3219351"/>
            <a:ext cx="8569974" cy="16284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90845" y="4059804"/>
            <a:ext cx="8323251" cy="332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93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𝑒𝑚𝑏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blipFill>
                <a:blip r:embed="rId2"/>
                <a:stretch>
                  <a:fillRect l="-8000" r="-3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/>
              <p:nvPr/>
            </p:nvSpPr>
            <p:spPr>
              <a:xfrm>
                <a:off x="8321879" y="2673989"/>
                <a:ext cx="331365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With </a:t>
                </a:r>
                <a:r>
                  <a:rPr lang="en-US" altLang="ko-KR" dirty="0" smtClean="0"/>
                  <a:t>840B </a:t>
                </a:r>
                <a:r>
                  <a:rPr lang="en-US" altLang="ko-KR" dirty="0"/>
                  <a:t>dataset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Output dimension : </a:t>
                </a:r>
                <a:r>
                  <a:rPr lang="en-US" altLang="ko-KR" dirty="0" smtClean="0"/>
                  <a:t>2.2M</a:t>
                </a:r>
                <a:endParaRPr lang="en-US" altLang="ko-KR" dirty="0"/>
              </a:p>
              <a:p>
                <a:r>
                  <a:rPr lang="en-US" altLang="ko-KR" dirty="0"/>
                  <a:t>Feature dimension : </a:t>
                </a:r>
                <a:r>
                  <a:rPr lang="en-US" altLang="ko-KR" dirty="0" smtClean="0"/>
                  <a:t>300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(2.2M, 300)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879" y="2673989"/>
                <a:ext cx="3313651" cy="1754326"/>
              </a:xfrm>
              <a:prstGeom prst="rect">
                <a:avLst/>
              </a:prstGeom>
              <a:blipFill>
                <a:blip r:embed="rId4"/>
                <a:stretch>
                  <a:fillRect l="-1471" t="-2091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473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𝑒𝑚𝑏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blipFill>
                <a:blip r:embed="rId2"/>
                <a:stretch>
                  <a:fillRect l="-8000" r="-3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/>
              <p:nvPr/>
            </p:nvSpPr>
            <p:spPr>
              <a:xfrm>
                <a:off x="8321879" y="2673989"/>
                <a:ext cx="3313651" cy="209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With </a:t>
                </a:r>
                <a:r>
                  <a:rPr lang="en-US" altLang="ko-KR" dirty="0" smtClean="0"/>
                  <a:t>840B </a:t>
                </a:r>
                <a:r>
                  <a:rPr lang="en-US" altLang="ko-KR" dirty="0"/>
                  <a:t>dataset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Output dimension : </a:t>
                </a:r>
                <a:r>
                  <a:rPr lang="en-US" altLang="ko-KR" dirty="0" smtClean="0"/>
                  <a:t>2.2M</a:t>
                </a:r>
                <a:endParaRPr lang="en-US" altLang="ko-KR" dirty="0"/>
              </a:p>
              <a:p>
                <a:r>
                  <a:rPr lang="en-US" altLang="ko-KR" dirty="0"/>
                  <a:t>Feature dimension : 300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660M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/>
                  <a:t>operations </a:t>
                </a:r>
                <a:r>
                  <a:rPr lang="en-US" altLang="ko-KR" dirty="0" smtClean="0"/>
                  <a:t>to calculate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𝑒𝑚𝑏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879" y="2673989"/>
                <a:ext cx="3313651" cy="2098138"/>
              </a:xfrm>
              <a:prstGeom prst="rect">
                <a:avLst/>
              </a:prstGeom>
              <a:blipFill>
                <a:blip r:embed="rId4"/>
                <a:stretch>
                  <a:fillRect l="-1471" t="-1744" b="-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0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𝑒𝑚𝑏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blipFill>
                <a:blip r:embed="rId2"/>
                <a:stretch>
                  <a:fillRect l="-8000" r="-3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2673989"/>
            <a:ext cx="3313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smtClean="0"/>
              <a:t>840B </a:t>
            </a:r>
            <a:r>
              <a:rPr lang="en-US" altLang="ko-KR" dirty="0"/>
              <a:t>dataset</a:t>
            </a:r>
          </a:p>
          <a:p>
            <a:endParaRPr lang="en-US" altLang="ko-KR" dirty="0"/>
          </a:p>
          <a:p>
            <a:r>
              <a:rPr lang="en-US" altLang="ko-KR" dirty="0"/>
              <a:t>Output dimension : </a:t>
            </a:r>
            <a:r>
              <a:rPr lang="en-US" altLang="ko-KR" dirty="0" smtClean="0"/>
              <a:t>2.2M</a:t>
            </a:r>
            <a:endParaRPr lang="en-US" altLang="ko-KR" dirty="0"/>
          </a:p>
          <a:p>
            <a:r>
              <a:rPr lang="en-US" altLang="ko-KR" dirty="0"/>
              <a:t>Feature dimension : 300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840B tokens with window size 5</a:t>
            </a:r>
          </a:p>
          <a:p>
            <a:endParaRPr lang="en-US" altLang="ko-KR" dirty="0"/>
          </a:p>
          <a:p>
            <a:r>
              <a:rPr lang="en-US" altLang="ko-KR" dirty="0" smtClean="0"/>
              <a:t>10 training pairs each word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660M x </a:t>
            </a:r>
            <a:r>
              <a:rPr lang="en-US" altLang="ko-KR" dirty="0" smtClean="0">
                <a:solidFill>
                  <a:srgbClr val="FF0000"/>
                </a:solidFill>
              </a:rPr>
              <a:t>8.4 trillion</a:t>
            </a:r>
            <a:r>
              <a:rPr lang="en-US" altLang="ko-KR" dirty="0" smtClean="0"/>
              <a:t> </a:t>
            </a:r>
            <a:r>
              <a:rPr lang="en-US" altLang="ko-KR" dirty="0" smtClean="0"/>
              <a:t>operations an epoch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255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𝑒𝑚𝑏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blipFill>
                <a:blip r:embed="rId2"/>
                <a:stretch>
                  <a:fillRect l="-8000" r="-3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5007055"/>
            <a:ext cx="347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idea is…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Use </a:t>
            </a:r>
            <a:r>
              <a:rPr lang="en-US" altLang="ko-KR" b="1" dirty="0" smtClean="0"/>
              <a:t>a portion of </a:t>
            </a:r>
            <a:r>
              <a:rPr lang="en-US" altLang="ko-KR" b="1" dirty="0" smtClean="0"/>
              <a:t>the output vector  </a:t>
            </a:r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F38DB11-A9B7-40D9-8052-5914306D533B}"/>
              </a:ext>
            </a:extLst>
          </p:cNvPr>
          <p:cNvSpPr/>
          <p:nvPr/>
        </p:nvSpPr>
        <p:spPr>
          <a:xfrm>
            <a:off x="7233609" y="2852257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3B3A1D2-CC1C-4749-A01A-C7DF05E363B1}"/>
              </a:ext>
            </a:extLst>
          </p:cNvPr>
          <p:cNvSpPr/>
          <p:nvPr/>
        </p:nvSpPr>
        <p:spPr>
          <a:xfrm>
            <a:off x="7233609" y="327818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02689F-1F94-4C06-B68B-8F81BC3A1F7A}"/>
              </a:ext>
            </a:extLst>
          </p:cNvPr>
          <p:cNvSpPr/>
          <p:nvPr/>
        </p:nvSpPr>
        <p:spPr>
          <a:xfrm>
            <a:off x="7233609" y="37104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046CFB-994E-4B4C-A568-299572E3EB8E}"/>
              </a:ext>
            </a:extLst>
          </p:cNvPr>
          <p:cNvSpPr/>
          <p:nvPr/>
        </p:nvSpPr>
        <p:spPr>
          <a:xfrm>
            <a:off x="7233609" y="4142619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0E7306C-3A79-4BEB-8AB3-1EC021DFA9E0}"/>
              </a:ext>
            </a:extLst>
          </p:cNvPr>
          <p:cNvSpPr/>
          <p:nvPr/>
        </p:nvSpPr>
        <p:spPr>
          <a:xfrm>
            <a:off x="7233609" y="4574837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6556CF3-C673-48F8-A5DB-47CB092C5937}"/>
              </a:ext>
            </a:extLst>
          </p:cNvPr>
          <p:cNvSpPr/>
          <p:nvPr/>
        </p:nvSpPr>
        <p:spPr>
          <a:xfrm>
            <a:off x="7233609" y="500705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1D33278-02E7-4F73-AE4D-0410BF72C7EF}"/>
              </a:ext>
            </a:extLst>
          </p:cNvPr>
          <p:cNvSpPr/>
          <p:nvPr/>
        </p:nvSpPr>
        <p:spPr>
          <a:xfrm>
            <a:off x="7233609" y="5439273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2673989"/>
            <a:ext cx="3313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reason is…</a:t>
            </a:r>
          </a:p>
          <a:p>
            <a:endParaRPr lang="en-US" altLang="ko-KR" dirty="0"/>
          </a:p>
          <a:p>
            <a:r>
              <a:rPr lang="en-US" altLang="ko-KR" dirty="0"/>
              <a:t>Output dimension : V</a:t>
            </a:r>
          </a:p>
          <a:p>
            <a:r>
              <a:rPr lang="en-US" altLang="ko-KR" dirty="0"/>
              <a:t>Feature dimension : D</a:t>
            </a:r>
          </a:p>
          <a:p>
            <a:endParaRPr lang="en-US" altLang="ko-KR" dirty="0"/>
          </a:p>
          <a:p>
            <a:r>
              <a:rPr lang="en-US" altLang="ko-KR" dirty="0"/>
              <a:t>Complexity : O(V x 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828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84089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Give every word a binary code (Huffman coding recommended)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ex)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	apple : 000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banana : 001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cherry : 010</a:t>
            </a:r>
          </a:p>
          <a:p>
            <a:r>
              <a:rPr lang="en-US" altLang="ko-KR" sz="2400" dirty="0" smtClean="0"/>
              <a:t>	… </a:t>
            </a: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131169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69495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Make a binary tree whose leaf nodes are the words 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ex)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	apple : 000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banana : 001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cherry : 010</a:t>
            </a:r>
          </a:p>
          <a:p>
            <a:r>
              <a:rPr lang="en-US" altLang="ko-KR" sz="2400" dirty="0" smtClean="0"/>
              <a:t>	… 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Suppose that 0 is the left and 1 is the right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9489184" y="2573762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8324715" y="3525942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10653655" y="3525942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7647403" y="4588306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8877393" y="4588306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10020245" y="459247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11250235" y="4582368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8509770" y="2943872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40" idx="4"/>
            <a:endCxn id="43" idx="0"/>
          </p:cNvCxnSpPr>
          <p:nvPr/>
        </p:nvCxnSpPr>
        <p:spPr>
          <a:xfrm>
            <a:off x="9674239" y="2943872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42" idx="4"/>
            <a:endCxn id="44" idx="0"/>
          </p:cNvCxnSpPr>
          <p:nvPr/>
        </p:nvCxnSpPr>
        <p:spPr>
          <a:xfrm flipH="1">
            <a:off x="7832458" y="3896052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42" idx="4"/>
            <a:endCxn id="45" idx="0"/>
          </p:cNvCxnSpPr>
          <p:nvPr/>
        </p:nvCxnSpPr>
        <p:spPr>
          <a:xfrm>
            <a:off x="8509770" y="3896052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 flipH="1">
            <a:off x="10205300" y="3896052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43" idx="4"/>
            <a:endCxn id="47" idx="0"/>
          </p:cNvCxnSpPr>
          <p:nvPr/>
        </p:nvCxnSpPr>
        <p:spPr>
          <a:xfrm>
            <a:off x="10838710" y="3896052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stCxn id="44" idx="4"/>
            <a:endCxn id="55" idx="0"/>
          </p:cNvCxnSpPr>
          <p:nvPr/>
        </p:nvCxnSpPr>
        <p:spPr>
          <a:xfrm flipH="1">
            <a:off x="7435154" y="4958416"/>
            <a:ext cx="397304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7081531" y="547410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8F7B7F-2439-41D1-9BE1-42AAA2A12DEC}"/>
              </a:ext>
            </a:extLst>
          </p:cNvPr>
          <p:cNvSpPr txBox="1"/>
          <p:nvPr/>
        </p:nvSpPr>
        <p:spPr>
          <a:xfrm>
            <a:off x="7745094" y="547410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E2F8D3A-6EC8-4088-813F-EB83B0C45860}"/>
              </a:ext>
            </a:extLst>
          </p:cNvPr>
          <p:cNvCxnSpPr>
            <a:stCxn id="44" idx="4"/>
            <a:endCxn id="56" idx="0"/>
          </p:cNvCxnSpPr>
          <p:nvPr/>
        </p:nvCxnSpPr>
        <p:spPr>
          <a:xfrm>
            <a:off x="7832458" y="4958416"/>
            <a:ext cx="353623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225C66-6A0A-463C-B465-93320F269B6B}"/>
              </a:ext>
            </a:extLst>
          </p:cNvPr>
          <p:cNvSpPr txBox="1"/>
          <p:nvPr/>
        </p:nvSpPr>
        <p:spPr>
          <a:xfrm>
            <a:off x="8505287" y="5474103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cherry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0799318-4E68-4A3B-A984-C5848A4816DD}"/>
              </a:ext>
            </a:extLst>
          </p:cNvPr>
          <p:cNvCxnSpPr>
            <a:stCxn id="45" idx="4"/>
            <a:endCxn id="58" idx="0"/>
          </p:cNvCxnSpPr>
          <p:nvPr/>
        </p:nvCxnSpPr>
        <p:spPr>
          <a:xfrm flipH="1">
            <a:off x="8897959" y="4958416"/>
            <a:ext cx="164489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FDF7F8F-087B-4840-B5B2-51EFBAF39477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9062448" y="4958416"/>
            <a:ext cx="524265" cy="51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C06A850-4DE0-4BC2-A34B-F34BB83359CD}"/>
              </a:ext>
            </a:extLst>
          </p:cNvPr>
          <p:cNvSpPr txBox="1"/>
          <p:nvPr/>
        </p:nvSpPr>
        <p:spPr>
          <a:xfrm>
            <a:off x="9415031" y="54774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01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 smtClean="0"/>
              <a:t>Class Lab - Schedule &amp; 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T. </a:t>
            </a:r>
            <a:r>
              <a:rPr lang="en-US" altLang="ko-KR" dirty="0" err="1" smtClean="0"/>
              <a:t>Mikolov</a:t>
            </a:r>
            <a:r>
              <a:rPr lang="en-US" altLang="ko-KR" dirty="0"/>
              <a:t>, </a:t>
            </a:r>
            <a:r>
              <a:rPr lang="en-US" altLang="ko-KR" dirty="0" smtClean="0"/>
              <a:t>I. </a:t>
            </a:r>
            <a:r>
              <a:rPr lang="en-US" altLang="ko-KR" dirty="0" err="1" smtClean="0"/>
              <a:t>Sutskever</a:t>
            </a:r>
            <a:r>
              <a:rPr lang="en-US" altLang="ko-KR" dirty="0" smtClean="0"/>
              <a:t>, K. Chen, G. </a:t>
            </a:r>
            <a:r>
              <a:rPr lang="en-US" altLang="ko-KR" dirty="0" err="1" smtClean="0"/>
              <a:t>Corrado</a:t>
            </a:r>
            <a:r>
              <a:rPr lang="en-US" altLang="ko-KR" dirty="0" smtClean="0"/>
              <a:t>, J. Dean</a:t>
            </a:r>
            <a:r>
              <a:rPr lang="en-US" altLang="ko-KR" dirty="0"/>
              <a:t>, “Distributed Representations of Words and Phrases and their Compositionality</a:t>
            </a:r>
            <a:r>
              <a:rPr lang="en-US" altLang="ko-KR" dirty="0" smtClean="0"/>
              <a:t>”, NIPS 2013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67" y="3723552"/>
            <a:ext cx="8888866" cy="28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93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화살표 연결선 56"/>
          <p:cNvCxnSpPr>
            <a:stCxn id="85" idx="6"/>
            <a:endCxn id="93" idx="3"/>
          </p:cNvCxnSpPr>
          <p:nvPr/>
        </p:nvCxnSpPr>
        <p:spPr>
          <a:xfrm>
            <a:off x="5272229" y="5748626"/>
            <a:ext cx="4756392" cy="5058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86" idx="6"/>
            <a:endCxn id="94" idx="4"/>
          </p:cNvCxnSpPr>
          <p:nvPr/>
        </p:nvCxnSpPr>
        <p:spPr>
          <a:xfrm flipV="1">
            <a:off x="5272229" y="5843305"/>
            <a:ext cx="6117236" cy="33753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stCxn id="80" idx="6"/>
            <a:endCxn id="88" idx="2"/>
          </p:cNvCxnSpPr>
          <p:nvPr/>
        </p:nvCxnSpPr>
        <p:spPr>
          <a:xfrm>
            <a:off x="5272229" y="3593828"/>
            <a:ext cx="4171130" cy="5581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81" idx="6"/>
            <a:endCxn id="89" idx="1"/>
          </p:cNvCxnSpPr>
          <p:nvPr/>
        </p:nvCxnSpPr>
        <p:spPr>
          <a:xfrm>
            <a:off x="5272229" y="4019754"/>
            <a:ext cx="3060862" cy="45121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82" idx="6"/>
            <a:endCxn id="90" idx="2"/>
          </p:cNvCxnSpPr>
          <p:nvPr/>
        </p:nvCxnSpPr>
        <p:spPr>
          <a:xfrm>
            <a:off x="5272229" y="4451972"/>
            <a:ext cx="5335601" cy="14985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83" idx="6"/>
            <a:endCxn id="91" idx="1"/>
          </p:cNvCxnSpPr>
          <p:nvPr/>
        </p:nvCxnSpPr>
        <p:spPr>
          <a:xfrm>
            <a:off x="5272229" y="4884190"/>
            <a:ext cx="2383550" cy="64914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84" idx="6"/>
            <a:endCxn id="92" idx="2"/>
          </p:cNvCxnSpPr>
          <p:nvPr/>
        </p:nvCxnSpPr>
        <p:spPr>
          <a:xfrm>
            <a:off x="5272229" y="5316408"/>
            <a:ext cx="3559339" cy="34778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5840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en-US" altLang="ko-KR" sz="2400" dirty="0" smtClean="0"/>
              <a:t>Predict probability of “each non-leaf node”</a:t>
            </a:r>
            <a:endParaRPr lang="en-US" altLang="ko-KR" sz="2400" dirty="0" smtClean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4764897" y="323050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4902119" y="340877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4902119" y="383469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4902119" y="426691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4902119" y="469913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4902119" y="513135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4902119" y="556357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4902119" y="599578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9443359" y="3464589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8278890" y="4416769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10607830" y="4416769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7601578" y="5479133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8831568" y="5479133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9974420" y="5483300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11204410" y="5473195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 flipH="1">
            <a:off x="8463945" y="3834699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88" idx="4"/>
            <a:endCxn id="90" idx="0"/>
          </p:cNvCxnSpPr>
          <p:nvPr/>
        </p:nvCxnSpPr>
        <p:spPr>
          <a:xfrm>
            <a:off x="9628414" y="3834699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89" idx="4"/>
            <a:endCxn id="91" idx="0"/>
          </p:cNvCxnSpPr>
          <p:nvPr/>
        </p:nvCxnSpPr>
        <p:spPr>
          <a:xfrm flipH="1">
            <a:off x="7786633" y="4786879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89" idx="4"/>
            <a:endCxn id="92" idx="0"/>
          </p:cNvCxnSpPr>
          <p:nvPr/>
        </p:nvCxnSpPr>
        <p:spPr>
          <a:xfrm>
            <a:off x="8463945" y="4786879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90" idx="4"/>
            <a:endCxn id="93" idx="0"/>
          </p:cNvCxnSpPr>
          <p:nvPr/>
        </p:nvCxnSpPr>
        <p:spPr>
          <a:xfrm flipH="1">
            <a:off x="10159475" y="4786879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90" idx="4"/>
            <a:endCxn id="94" idx="0"/>
          </p:cNvCxnSpPr>
          <p:nvPr/>
        </p:nvCxnSpPr>
        <p:spPr>
          <a:xfrm>
            <a:off x="10792885" y="4786879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stCxn id="91" idx="4"/>
            <a:endCxn id="102" idx="0"/>
          </p:cNvCxnSpPr>
          <p:nvPr/>
        </p:nvCxnSpPr>
        <p:spPr>
          <a:xfrm flipH="1">
            <a:off x="7389329" y="5849243"/>
            <a:ext cx="397304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7035706" y="636493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8F7B7F-2439-41D1-9BE1-42AAA2A12DEC}"/>
              </a:ext>
            </a:extLst>
          </p:cNvPr>
          <p:cNvSpPr txBox="1"/>
          <p:nvPr/>
        </p:nvSpPr>
        <p:spPr>
          <a:xfrm>
            <a:off x="7699269" y="63649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E2F8D3A-6EC8-4088-813F-EB83B0C45860}"/>
              </a:ext>
            </a:extLst>
          </p:cNvPr>
          <p:cNvCxnSpPr>
            <a:stCxn id="91" idx="4"/>
            <a:endCxn id="103" idx="0"/>
          </p:cNvCxnSpPr>
          <p:nvPr/>
        </p:nvCxnSpPr>
        <p:spPr>
          <a:xfrm>
            <a:off x="7786633" y="5849243"/>
            <a:ext cx="353623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225C66-6A0A-463C-B465-93320F269B6B}"/>
              </a:ext>
            </a:extLst>
          </p:cNvPr>
          <p:cNvSpPr txBox="1"/>
          <p:nvPr/>
        </p:nvSpPr>
        <p:spPr>
          <a:xfrm>
            <a:off x="8459462" y="6364930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cherry</a:t>
            </a:r>
            <a:endParaRPr lang="ko-KR" altLang="en-US" dirty="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0799318-4E68-4A3B-A984-C5848A4816DD}"/>
              </a:ext>
            </a:extLst>
          </p:cNvPr>
          <p:cNvCxnSpPr>
            <a:stCxn id="92" idx="4"/>
            <a:endCxn id="105" idx="0"/>
          </p:cNvCxnSpPr>
          <p:nvPr/>
        </p:nvCxnSpPr>
        <p:spPr>
          <a:xfrm flipH="1">
            <a:off x="8852134" y="5849243"/>
            <a:ext cx="164489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FDF7F8F-087B-4840-B5B2-51EFBAF39477}"/>
              </a:ext>
            </a:extLst>
          </p:cNvPr>
          <p:cNvCxnSpPr>
            <a:cxnSpLocks/>
            <a:stCxn id="92" idx="4"/>
            <a:endCxn id="108" idx="0"/>
          </p:cNvCxnSpPr>
          <p:nvPr/>
        </p:nvCxnSpPr>
        <p:spPr>
          <a:xfrm>
            <a:off x="9016623" y="5849243"/>
            <a:ext cx="524265" cy="51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06A850-4DE0-4BC2-A34B-F34BB83359CD}"/>
              </a:ext>
            </a:extLst>
          </p:cNvPr>
          <p:cNvSpPr txBox="1"/>
          <p:nvPr/>
        </p:nvSpPr>
        <p:spPr>
          <a:xfrm>
            <a:off x="9369206" y="63682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1603270" y="4069405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2247824" y="3230505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2247824" y="5654924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3280184" y="4688009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184" y="4688009"/>
                <a:ext cx="538032" cy="276999"/>
              </a:xfrm>
              <a:prstGeom prst="rect">
                <a:avLst/>
              </a:prstGeom>
              <a:blipFill>
                <a:blip r:embed="rId2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420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5840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Predict probability of “each non-leaf node”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4764897" y="323050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4902119" y="340877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4902119" y="383469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4902119" y="426691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4902119" y="469913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4902119" y="513135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4902119" y="556357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4902119" y="599578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259124" y="4204809"/>
            <a:ext cx="457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sigmoid </a:t>
            </a:r>
            <a:r>
              <a:rPr lang="en-US" altLang="ko-KR" dirty="0"/>
              <a:t>activation </a:t>
            </a:r>
            <a:r>
              <a:rPr lang="en-US" altLang="ko-KR" dirty="0" smtClean="0"/>
              <a:t>function instead </a:t>
            </a:r>
            <a:r>
              <a:rPr lang="en-US" altLang="ko-KR" dirty="0" smtClean="0"/>
              <a:t>of </a:t>
            </a:r>
            <a:r>
              <a:rPr lang="en-US" altLang="ko-KR" dirty="0" err="1" smtClean="0"/>
              <a:t>softmax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endCxn id="57" idx="3"/>
          </p:cNvCxnSpPr>
          <p:nvPr/>
        </p:nvCxnSpPr>
        <p:spPr>
          <a:xfrm>
            <a:off x="5272229" y="5748626"/>
            <a:ext cx="4756392" cy="5058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58" idx="4"/>
          </p:cNvCxnSpPr>
          <p:nvPr/>
        </p:nvCxnSpPr>
        <p:spPr>
          <a:xfrm flipV="1">
            <a:off x="5272229" y="5843305"/>
            <a:ext cx="6117236" cy="33753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52" idx="2"/>
          </p:cNvCxnSpPr>
          <p:nvPr/>
        </p:nvCxnSpPr>
        <p:spPr>
          <a:xfrm>
            <a:off x="5272229" y="3593828"/>
            <a:ext cx="4171130" cy="5581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53" idx="1"/>
          </p:cNvCxnSpPr>
          <p:nvPr/>
        </p:nvCxnSpPr>
        <p:spPr>
          <a:xfrm>
            <a:off x="5272229" y="4019754"/>
            <a:ext cx="3060862" cy="45121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54" idx="2"/>
          </p:cNvCxnSpPr>
          <p:nvPr/>
        </p:nvCxnSpPr>
        <p:spPr>
          <a:xfrm>
            <a:off x="5272229" y="4451972"/>
            <a:ext cx="5335601" cy="14985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55" idx="1"/>
          </p:cNvCxnSpPr>
          <p:nvPr/>
        </p:nvCxnSpPr>
        <p:spPr>
          <a:xfrm>
            <a:off x="5272229" y="4884190"/>
            <a:ext cx="2383550" cy="64914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56" idx="2"/>
          </p:cNvCxnSpPr>
          <p:nvPr/>
        </p:nvCxnSpPr>
        <p:spPr>
          <a:xfrm>
            <a:off x="5272229" y="5316408"/>
            <a:ext cx="3559339" cy="34778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9443359" y="3464589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8278890" y="4416769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10607830" y="4416769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7601578" y="5479133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8831568" y="5479133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9974420" y="5483300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11204410" y="5473195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8463945" y="3834699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>
            <a:off x="9628414" y="3834699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7786633" y="4786879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>
            <a:off x="8463945" y="4786879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54" idx="4"/>
            <a:endCxn id="57" idx="0"/>
          </p:cNvCxnSpPr>
          <p:nvPr/>
        </p:nvCxnSpPr>
        <p:spPr>
          <a:xfrm flipH="1">
            <a:off x="10159475" y="4786879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54" idx="4"/>
            <a:endCxn id="58" idx="0"/>
          </p:cNvCxnSpPr>
          <p:nvPr/>
        </p:nvCxnSpPr>
        <p:spPr>
          <a:xfrm>
            <a:off x="10792885" y="4786879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stCxn id="55" idx="4"/>
            <a:endCxn id="66" idx="0"/>
          </p:cNvCxnSpPr>
          <p:nvPr/>
        </p:nvCxnSpPr>
        <p:spPr>
          <a:xfrm flipH="1">
            <a:off x="7389329" y="5849243"/>
            <a:ext cx="397304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7035706" y="636493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8F7B7F-2439-41D1-9BE1-42AAA2A12DEC}"/>
              </a:ext>
            </a:extLst>
          </p:cNvPr>
          <p:cNvSpPr txBox="1"/>
          <p:nvPr/>
        </p:nvSpPr>
        <p:spPr>
          <a:xfrm>
            <a:off x="7699269" y="63649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E2F8D3A-6EC8-4088-813F-EB83B0C45860}"/>
              </a:ext>
            </a:extLst>
          </p:cNvPr>
          <p:cNvCxnSpPr>
            <a:stCxn id="55" idx="4"/>
            <a:endCxn id="67" idx="0"/>
          </p:cNvCxnSpPr>
          <p:nvPr/>
        </p:nvCxnSpPr>
        <p:spPr>
          <a:xfrm>
            <a:off x="7786633" y="5849243"/>
            <a:ext cx="353623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3225C66-6A0A-463C-B465-93320F269B6B}"/>
              </a:ext>
            </a:extLst>
          </p:cNvPr>
          <p:cNvSpPr txBox="1"/>
          <p:nvPr/>
        </p:nvSpPr>
        <p:spPr>
          <a:xfrm>
            <a:off x="8459462" y="6364930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cherry</a:t>
            </a:r>
            <a:endParaRPr lang="ko-KR" altLang="en-US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0799318-4E68-4A3B-A984-C5848A4816DD}"/>
              </a:ext>
            </a:extLst>
          </p:cNvPr>
          <p:cNvCxnSpPr>
            <a:stCxn id="56" idx="4"/>
            <a:endCxn id="69" idx="0"/>
          </p:cNvCxnSpPr>
          <p:nvPr/>
        </p:nvCxnSpPr>
        <p:spPr>
          <a:xfrm flipH="1">
            <a:off x="8852134" y="5849243"/>
            <a:ext cx="164489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FDF7F8F-087B-4840-B5B2-51EFBAF39477}"/>
              </a:ext>
            </a:extLst>
          </p:cNvPr>
          <p:cNvCxnSpPr>
            <a:cxnSpLocks/>
            <a:stCxn id="56" idx="4"/>
            <a:endCxn id="72" idx="0"/>
          </p:cNvCxnSpPr>
          <p:nvPr/>
        </p:nvCxnSpPr>
        <p:spPr>
          <a:xfrm>
            <a:off x="9016623" y="5849243"/>
            <a:ext cx="524265" cy="51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06A850-4DE0-4BC2-A34B-F34BB83359CD}"/>
              </a:ext>
            </a:extLst>
          </p:cNvPr>
          <p:cNvSpPr txBox="1"/>
          <p:nvPr/>
        </p:nvSpPr>
        <p:spPr>
          <a:xfrm>
            <a:off x="9369206" y="63682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9396" y="4764299"/>
                <a:ext cx="2526910" cy="537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96" y="4764299"/>
                <a:ext cx="2526910" cy="537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521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화살표 연결선 35"/>
          <p:cNvCxnSpPr/>
          <p:nvPr/>
        </p:nvCxnSpPr>
        <p:spPr>
          <a:xfrm>
            <a:off x="1984742" y="5869668"/>
            <a:ext cx="4756392" cy="5058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1984742" y="5964347"/>
            <a:ext cx="6117236" cy="3375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984742" y="3714870"/>
            <a:ext cx="4171130" cy="55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1984742" y="4140796"/>
            <a:ext cx="3060862" cy="4512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984742" y="4573014"/>
            <a:ext cx="5335601" cy="1498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984742" y="5005232"/>
            <a:ext cx="2383550" cy="6491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984742" y="5437450"/>
            <a:ext cx="3559339" cy="3477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8026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4. </a:t>
            </a:r>
            <a:r>
              <a:rPr lang="en-US" altLang="ko-KR" sz="2400" dirty="0" smtClean="0"/>
              <a:t>The probability of a word is </a:t>
            </a:r>
            <a:r>
              <a:rPr lang="en-US" altLang="ko-KR" sz="2400" dirty="0" smtClean="0"/>
              <a:t>the </a:t>
            </a:r>
            <a:r>
              <a:rPr lang="en-US" altLang="ko-KR" sz="2400" dirty="0" smtClean="0"/>
              <a:t>product of nodes on the way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477410" y="3354244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614632" y="353251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614632" y="395843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614632" y="439065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614632" y="482287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614632" y="525509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614632" y="568730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614632" y="611952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2862292" y="4760765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6155872" y="3588327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4991403" y="4540507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7320343" y="4540507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4314091" y="5602871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5544081" y="5602871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6686933" y="5607038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7916923" y="5596933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 flipH="1">
            <a:off x="5176458" y="3958437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47" idx="4"/>
            <a:endCxn id="49" idx="0"/>
          </p:cNvCxnSpPr>
          <p:nvPr/>
        </p:nvCxnSpPr>
        <p:spPr>
          <a:xfrm>
            <a:off x="6340927" y="3958437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48" idx="4"/>
            <a:endCxn id="50" idx="0"/>
          </p:cNvCxnSpPr>
          <p:nvPr/>
        </p:nvCxnSpPr>
        <p:spPr>
          <a:xfrm flipH="1">
            <a:off x="4499146" y="4910617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76458" y="4910617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49" idx="4"/>
            <a:endCxn id="52" idx="0"/>
          </p:cNvCxnSpPr>
          <p:nvPr/>
        </p:nvCxnSpPr>
        <p:spPr>
          <a:xfrm flipH="1">
            <a:off x="6871988" y="4910617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49" idx="4"/>
            <a:endCxn id="53" idx="0"/>
          </p:cNvCxnSpPr>
          <p:nvPr/>
        </p:nvCxnSpPr>
        <p:spPr>
          <a:xfrm>
            <a:off x="7505398" y="4910617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stCxn id="50" idx="4"/>
            <a:endCxn id="61" idx="0"/>
          </p:cNvCxnSpPr>
          <p:nvPr/>
        </p:nvCxnSpPr>
        <p:spPr>
          <a:xfrm flipH="1">
            <a:off x="4101842" y="5972981"/>
            <a:ext cx="397304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3748219" y="64886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/>
              <p:nvPr/>
            </p:nvSpPr>
            <p:spPr>
              <a:xfrm>
                <a:off x="5252029" y="3939954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029" y="3939954"/>
                <a:ext cx="615745" cy="276999"/>
              </a:xfrm>
              <a:prstGeom prst="rect">
                <a:avLst/>
              </a:prstGeom>
              <a:blipFill>
                <a:blip r:embed="rId2"/>
                <a:stretch>
                  <a:fillRect l="-4950" t="-2174" r="-1386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/>
              <p:nvPr/>
            </p:nvSpPr>
            <p:spPr>
              <a:xfrm>
                <a:off x="6958848" y="3939954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848" y="3939954"/>
                <a:ext cx="1019703" cy="276999"/>
              </a:xfrm>
              <a:prstGeom prst="rect">
                <a:avLst/>
              </a:prstGeom>
              <a:blipFill>
                <a:blip r:embed="rId3"/>
                <a:stretch>
                  <a:fillRect l="-5389" t="-2174" r="-838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/>
              <p:nvPr/>
            </p:nvSpPr>
            <p:spPr>
              <a:xfrm>
                <a:off x="4126536" y="5020553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36" y="5020553"/>
                <a:ext cx="615745" cy="276999"/>
              </a:xfrm>
              <a:prstGeom prst="rect">
                <a:avLst/>
              </a:prstGeom>
              <a:blipFill>
                <a:blip r:embed="rId4"/>
                <a:stretch>
                  <a:fillRect l="-4950" t="-4444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/>
              <p:nvPr/>
            </p:nvSpPr>
            <p:spPr>
              <a:xfrm>
                <a:off x="5559901" y="5020553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901" y="5020553"/>
                <a:ext cx="1019703" cy="276999"/>
              </a:xfrm>
              <a:prstGeom prst="rect">
                <a:avLst/>
              </a:prstGeom>
              <a:blipFill>
                <a:blip r:embed="rId5"/>
                <a:stretch>
                  <a:fillRect l="-4790" t="-4444" r="-8383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/>
              <p:nvPr/>
            </p:nvSpPr>
            <p:spPr>
              <a:xfrm>
                <a:off x="3608914" y="6027583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914" y="6027583"/>
                <a:ext cx="615745" cy="276999"/>
              </a:xfrm>
              <a:prstGeom prst="rect">
                <a:avLst/>
              </a:prstGeom>
              <a:blipFill>
                <a:blip r:embed="rId6"/>
                <a:stretch>
                  <a:fillRect l="-4950" t="-2222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621328" y="4453541"/>
                <a:ext cx="3224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𝑎𝑝𝑝𝑙𝑒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328" y="4453541"/>
                <a:ext cx="322472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그림 66">
            <a:extLst>
              <a:ext uri="{FF2B5EF4-FFF2-40B4-BE49-F238E27FC236}">
                <a16:creationId xmlns:a16="http://schemas.microsoft.com/office/drawing/2014/main" id="{9F0895B0-4FF3-4089-A9F5-F35539019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7871" y="1869807"/>
            <a:ext cx="5452821" cy="6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99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화살표 연결선 44"/>
          <p:cNvCxnSpPr/>
          <p:nvPr/>
        </p:nvCxnSpPr>
        <p:spPr>
          <a:xfrm>
            <a:off x="1739815" y="5788926"/>
            <a:ext cx="4756392" cy="5058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1739815" y="5883605"/>
            <a:ext cx="6117236" cy="3375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739815" y="3634128"/>
            <a:ext cx="4171130" cy="55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739815" y="4060054"/>
            <a:ext cx="3060862" cy="4512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739815" y="4492272"/>
            <a:ext cx="5335601" cy="1498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739815" y="4924490"/>
            <a:ext cx="2383550" cy="6491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739815" y="5356708"/>
            <a:ext cx="3559339" cy="3477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8026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4. </a:t>
            </a:r>
            <a:r>
              <a:rPr lang="en-US" altLang="ko-KR" sz="2400" dirty="0" smtClean="0"/>
              <a:t>The probability of a word is </a:t>
            </a:r>
            <a:r>
              <a:rPr lang="en-US" altLang="ko-KR" sz="2400" dirty="0" smtClean="0"/>
              <a:t>the </a:t>
            </a:r>
            <a:r>
              <a:rPr lang="en-US" altLang="ko-KR" sz="2400" dirty="0" smtClean="0"/>
              <a:t>product of nodes on the 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8164816" y="4575502"/>
                <a:ext cx="3944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𝑐h𝑒𝑟𝑟𝑦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816" y="4575502"/>
                <a:ext cx="394422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3270408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344867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8746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43068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73903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517125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60347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603569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2617365" y="4676929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5910945" y="3504491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4746476" y="4456671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7075416" y="4456671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4069164" y="5519035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5299154" y="5519035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6442006" y="5523202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7671996" y="5513097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4931531" y="3874601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74" idx="4"/>
            <a:endCxn id="76" idx="0"/>
          </p:cNvCxnSpPr>
          <p:nvPr/>
        </p:nvCxnSpPr>
        <p:spPr>
          <a:xfrm>
            <a:off x="6096000" y="3874601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75" idx="4"/>
            <a:endCxn id="77" idx="0"/>
          </p:cNvCxnSpPr>
          <p:nvPr/>
        </p:nvCxnSpPr>
        <p:spPr>
          <a:xfrm flipH="1">
            <a:off x="4254219" y="4826781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>
            <a:off x="4931531" y="4826781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76" idx="4"/>
            <a:endCxn id="79" idx="0"/>
          </p:cNvCxnSpPr>
          <p:nvPr/>
        </p:nvCxnSpPr>
        <p:spPr>
          <a:xfrm flipH="1">
            <a:off x="6627061" y="4826781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76" idx="4"/>
            <a:endCxn id="80" idx="0"/>
          </p:cNvCxnSpPr>
          <p:nvPr/>
        </p:nvCxnSpPr>
        <p:spPr>
          <a:xfrm>
            <a:off x="7260471" y="4826781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/>
              <p:nvPr/>
            </p:nvSpPr>
            <p:spPr>
              <a:xfrm>
                <a:off x="5007102" y="3856118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02" y="3856118"/>
                <a:ext cx="615745" cy="276999"/>
              </a:xfrm>
              <a:prstGeom prst="rect">
                <a:avLst/>
              </a:prstGeom>
              <a:blipFill>
                <a:blip r:embed="rId3"/>
                <a:stretch>
                  <a:fillRect l="-4950" t="-4444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/>
              <p:nvPr/>
            </p:nvSpPr>
            <p:spPr>
              <a:xfrm>
                <a:off x="6713921" y="3856118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21" y="3856118"/>
                <a:ext cx="1019703" cy="276999"/>
              </a:xfrm>
              <a:prstGeom prst="rect">
                <a:avLst/>
              </a:prstGeom>
              <a:blipFill>
                <a:blip r:embed="rId4"/>
                <a:stretch>
                  <a:fillRect l="-4762" t="-4444" r="-773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/>
              <p:nvPr/>
            </p:nvSpPr>
            <p:spPr>
              <a:xfrm>
                <a:off x="3881609" y="4936717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09" y="4936717"/>
                <a:ext cx="615745" cy="276999"/>
              </a:xfrm>
              <a:prstGeom prst="rect">
                <a:avLst/>
              </a:prstGeom>
              <a:blipFill>
                <a:blip r:embed="rId5"/>
                <a:stretch>
                  <a:fillRect l="-4950" t="-2222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/>
              <p:nvPr/>
            </p:nvSpPr>
            <p:spPr>
              <a:xfrm>
                <a:off x="5314974" y="4936717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74" y="4936717"/>
                <a:ext cx="1019703" cy="276999"/>
              </a:xfrm>
              <a:prstGeom prst="rect">
                <a:avLst/>
              </a:prstGeom>
              <a:blipFill>
                <a:blip r:embed="rId6"/>
                <a:stretch>
                  <a:fillRect l="-5389" t="-2222" r="-8383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5024761" y="5882350"/>
            <a:ext cx="358261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4632089" y="6398037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cherry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/>
              <p:nvPr/>
            </p:nvSpPr>
            <p:spPr>
              <a:xfrm>
                <a:off x="4492784" y="5936952"/>
                <a:ext cx="605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84" y="5936952"/>
                <a:ext cx="605871" cy="276999"/>
              </a:xfrm>
              <a:prstGeom prst="rect">
                <a:avLst/>
              </a:prstGeom>
              <a:blipFill>
                <a:blip r:embed="rId7"/>
                <a:stretch>
                  <a:fillRect l="-5051" t="-2222" r="-1414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그림 96">
            <a:extLst>
              <a:ext uri="{FF2B5EF4-FFF2-40B4-BE49-F238E27FC236}">
                <a16:creationId xmlns:a16="http://schemas.microsoft.com/office/drawing/2014/main" id="{9F0895B0-4FF3-4089-A9F5-F35539019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7871" y="1869807"/>
            <a:ext cx="5452821" cy="6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0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화살표 연결선 37"/>
          <p:cNvCxnSpPr/>
          <p:nvPr/>
        </p:nvCxnSpPr>
        <p:spPr>
          <a:xfrm>
            <a:off x="1739815" y="5788926"/>
            <a:ext cx="4756392" cy="5058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1739815" y="5883605"/>
            <a:ext cx="6117236" cy="3375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739815" y="3634128"/>
            <a:ext cx="4171130" cy="55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739815" y="4060054"/>
            <a:ext cx="3060862" cy="4512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739815" y="4492272"/>
            <a:ext cx="5335601" cy="1498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739815" y="4924490"/>
            <a:ext cx="2383550" cy="6491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1739815" y="5356708"/>
            <a:ext cx="3559339" cy="3477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936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en-US" altLang="ko-KR" sz="2400" dirty="0" smtClean="0"/>
              <a:t>Maximize the probability by gradient descent on negative log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8164816" y="4575502"/>
                <a:ext cx="39434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𝑐h𝑒𝑟𝑟𝑦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Minimize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𝑐h𝑒𝑟𝑟𝑦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816" y="4575502"/>
                <a:ext cx="3943452" cy="923330"/>
              </a:xfrm>
              <a:prstGeom prst="rect">
                <a:avLst/>
              </a:prstGeom>
              <a:blipFill>
                <a:blip r:embed="rId2"/>
                <a:stretch>
                  <a:fillRect l="-1236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3270408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344867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8746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43068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73903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517125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60347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603569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2617365" y="4676929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5910945" y="3504491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4746476" y="4456671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7075416" y="4456671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4069164" y="5519035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5299154" y="5519035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6442006" y="5523202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7671996" y="5513097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4931531" y="3874601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74" idx="4"/>
            <a:endCxn id="76" idx="0"/>
          </p:cNvCxnSpPr>
          <p:nvPr/>
        </p:nvCxnSpPr>
        <p:spPr>
          <a:xfrm>
            <a:off x="6096000" y="3874601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75" idx="4"/>
            <a:endCxn id="77" idx="0"/>
          </p:cNvCxnSpPr>
          <p:nvPr/>
        </p:nvCxnSpPr>
        <p:spPr>
          <a:xfrm flipH="1">
            <a:off x="4254219" y="4826781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>
            <a:off x="4931531" y="4826781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76" idx="4"/>
            <a:endCxn id="79" idx="0"/>
          </p:cNvCxnSpPr>
          <p:nvPr/>
        </p:nvCxnSpPr>
        <p:spPr>
          <a:xfrm flipH="1">
            <a:off x="6627061" y="4826781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76" idx="4"/>
            <a:endCxn id="80" idx="0"/>
          </p:cNvCxnSpPr>
          <p:nvPr/>
        </p:nvCxnSpPr>
        <p:spPr>
          <a:xfrm>
            <a:off x="7260471" y="4826781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/>
              <p:nvPr/>
            </p:nvSpPr>
            <p:spPr>
              <a:xfrm>
                <a:off x="5007102" y="3856118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02" y="3856118"/>
                <a:ext cx="615745" cy="276999"/>
              </a:xfrm>
              <a:prstGeom prst="rect">
                <a:avLst/>
              </a:prstGeom>
              <a:blipFill>
                <a:blip r:embed="rId3"/>
                <a:stretch>
                  <a:fillRect l="-4950" t="-4444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/>
              <p:nvPr/>
            </p:nvSpPr>
            <p:spPr>
              <a:xfrm>
                <a:off x="6713921" y="3856118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21" y="3856118"/>
                <a:ext cx="1019703" cy="276999"/>
              </a:xfrm>
              <a:prstGeom prst="rect">
                <a:avLst/>
              </a:prstGeom>
              <a:blipFill>
                <a:blip r:embed="rId4"/>
                <a:stretch>
                  <a:fillRect l="-4762" t="-4444" r="-773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/>
              <p:nvPr/>
            </p:nvSpPr>
            <p:spPr>
              <a:xfrm>
                <a:off x="3881609" y="4936717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09" y="4936717"/>
                <a:ext cx="615745" cy="276999"/>
              </a:xfrm>
              <a:prstGeom prst="rect">
                <a:avLst/>
              </a:prstGeom>
              <a:blipFill>
                <a:blip r:embed="rId5"/>
                <a:stretch>
                  <a:fillRect l="-4950" t="-2222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/>
              <p:nvPr/>
            </p:nvSpPr>
            <p:spPr>
              <a:xfrm>
                <a:off x="5314974" y="4936717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74" y="4936717"/>
                <a:ext cx="1019703" cy="276999"/>
              </a:xfrm>
              <a:prstGeom prst="rect">
                <a:avLst/>
              </a:prstGeom>
              <a:blipFill>
                <a:blip r:embed="rId6"/>
                <a:stretch>
                  <a:fillRect l="-5389" t="-2222" r="-8383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5024761" y="5882350"/>
            <a:ext cx="358261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4632089" y="6398037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cherry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/>
              <p:nvPr/>
            </p:nvSpPr>
            <p:spPr>
              <a:xfrm>
                <a:off x="4492784" y="5936952"/>
                <a:ext cx="605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84" y="5936952"/>
                <a:ext cx="605871" cy="276999"/>
              </a:xfrm>
              <a:prstGeom prst="rect">
                <a:avLst/>
              </a:prstGeom>
              <a:blipFill>
                <a:blip r:embed="rId7"/>
                <a:stretch>
                  <a:fillRect l="-5051" t="-2222" r="-1414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9F0895B0-4FF3-4089-A9F5-F35539019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7871" y="1869807"/>
            <a:ext cx="5452821" cy="6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44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6087120" y="2999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6224342" y="317770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6224342" y="360362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6224342" y="403584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6224342" y="446806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6224342" y="490028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6224342" y="53325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6224342" y="57647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6865176" y="4405957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9709865" y="3233519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8545396" y="4185699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10874336" y="418569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7868084" y="5248063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9098074" y="524806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10240926" y="5252230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11470916" y="524212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8730451" y="3603629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74" idx="4"/>
            <a:endCxn id="76" idx="0"/>
          </p:cNvCxnSpPr>
          <p:nvPr/>
        </p:nvCxnSpPr>
        <p:spPr>
          <a:xfrm>
            <a:off x="9894920" y="3603629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75" idx="4"/>
            <a:endCxn id="77" idx="0"/>
          </p:cNvCxnSpPr>
          <p:nvPr/>
        </p:nvCxnSpPr>
        <p:spPr>
          <a:xfrm flipH="1">
            <a:off x="8053139" y="4555809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>
            <a:off x="8730451" y="4555809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76" idx="4"/>
            <a:endCxn id="79" idx="0"/>
          </p:cNvCxnSpPr>
          <p:nvPr/>
        </p:nvCxnSpPr>
        <p:spPr>
          <a:xfrm flipH="1">
            <a:off x="10425981" y="4555809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76" idx="4"/>
            <a:endCxn id="80" idx="0"/>
          </p:cNvCxnSpPr>
          <p:nvPr/>
        </p:nvCxnSpPr>
        <p:spPr>
          <a:xfrm>
            <a:off x="11059391" y="4555809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/>
              <p:nvPr/>
            </p:nvSpPr>
            <p:spPr>
              <a:xfrm>
                <a:off x="8806022" y="3585146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022" y="3585146"/>
                <a:ext cx="615745" cy="276999"/>
              </a:xfrm>
              <a:prstGeom prst="rect">
                <a:avLst/>
              </a:prstGeom>
              <a:blipFill>
                <a:blip r:embed="rId2"/>
                <a:stretch>
                  <a:fillRect l="-4950" t="-2174" r="-1386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/>
              <p:nvPr/>
            </p:nvSpPr>
            <p:spPr>
              <a:xfrm>
                <a:off x="10512841" y="3585146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841" y="3585146"/>
                <a:ext cx="1019703" cy="276999"/>
              </a:xfrm>
              <a:prstGeom prst="rect">
                <a:avLst/>
              </a:prstGeom>
              <a:blipFill>
                <a:blip r:embed="rId3"/>
                <a:stretch>
                  <a:fillRect l="-5389" t="-2174" r="-838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/>
              <p:nvPr/>
            </p:nvSpPr>
            <p:spPr>
              <a:xfrm>
                <a:off x="7680529" y="4665745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529" y="4665745"/>
                <a:ext cx="615745" cy="276999"/>
              </a:xfrm>
              <a:prstGeom prst="rect">
                <a:avLst/>
              </a:prstGeom>
              <a:blipFill>
                <a:blip r:embed="rId4"/>
                <a:stretch>
                  <a:fillRect l="-4950" t="-2174" r="-1386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/>
              <p:nvPr/>
            </p:nvSpPr>
            <p:spPr>
              <a:xfrm>
                <a:off x="9113894" y="4665745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894" y="4665745"/>
                <a:ext cx="1019703" cy="276999"/>
              </a:xfrm>
              <a:prstGeom prst="rect">
                <a:avLst/>
              </a:prstGeom>
              <a:blipFill>
                <a:blip r:embed="rId5"/>
                <a:stretch>
                  <a:fillRect l="-4790" t="-2174" r="-838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8823681" y="5611378"/>
            <a:ext cx="358261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8431009" y="6127065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cherry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/>
              <p:nvPr/>
            </p:nvSpPr>
            <p:spPr>
              <a:xfrm>
                <a:off x="8291704" y="5665980"/>
                <a:ext cx="605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704" y="5665980"/>
                <a:ext cx="605871" cy="276999"/>
              </a:xfrm>
              <a:prstGeom prst="rect">
                <a:avLst/>
              </a:prstGeom>
              <a:blipFill>
                <a:blip r:embed="rId6"/>
                <a:stretch>
                  <a:fillRect l="-5000" t="-2174" r="-13000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540354" y="2999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677576" y="317770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677576" y="360362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677576" y="403584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677576" y="446806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677576" y="490028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677576" y="53325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677576" y="57647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1095209" y="6350467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Naïve </a:t>
            </a:r>
            <a:r>
              <a:rPr lang="en-US" altLang="ko-KR" dirty="0" err="1" smtClean="0"/>
              <a:t>Softmax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837884" y="2385753"/>
            <a:ext cx="0" cy="42478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2605578" y="4414986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3751315" y="2921164"/>
            <a:ext cx="135665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Apple</a:t>
            </a:r>
          </a:p>
          <a:p>
            <a:pPr algn="ctr"/>
            <a:r>
              <a:rPr lang="en-US" altLang="ko-KR" dirty="0" smtClean="0"/>
              <a:t>Banana</a:t>
            </a:r>
          </a:p>
          <a:p>
            <a:pPr algn="ctr"/>
            <a:r>
              <a:rPr lang="en-US" altLang="ko-KR" dirty="0" smtClean="0"/>
              <a:t>Cherry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Watermelon</a:t>
            </a:r>
          </a:p>
          <a:p>
            <a:pPr algn="ctr"/>
            <a:endParaRPr lang="en-US" altLang="ko-K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3815947" y="6350467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Vocabulary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9355547" y="6351554"/>
            <a:ext cx="175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Hierarchical Tree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5922085" y="6350467"/>
            <a:ext cx="211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Hierarchical </a:t>
            </a:r>
            <a:r>
              <a:rPr lang="en-US" altLang="ko-KR" dirty="0" err="1" smtClean="0"/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418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732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6. </a:t>
            </a:r>
            <a:r>
              <a:rPr lang="en-US" altLang="ko-KR" sz="2400" dirty="0" smtClean="0"/>
              <a:t>Weights connected to the activated nodes are updated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444172" y="3186531"/>
          <a:ext cx="2774044" cy="2894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511">
                  <a:extLst>
                    <a:ext uri="{9D8B030D-6E8A-4147-A177-3AD203B41FA5}">
                      <a16:colId xmlns:a16="http://schemas.microsoft.com/office/drawing/2014/main" val="2033469534"/>
                    </a:ext>
                  </a:extLst>
                </a:gridCol>
                <a:gridCol w="693511">
                  <a:extLst>
                    <a:ext uri="{9D8B030D-6E8A-4147-A177-3AD203B41FA5}">
                      <a16:colId xmlns:a16="http://schemas.microsoft.com/office/drawing/2014/main" val="783082999"/>
                    </a:ext>
                  </a:extLst>
                </a:gridCol>
                <a:gridCol w="693511">
                  <a:extLst>
                    <a:ext uri="{9D8B030D-6E8A-4147-A177-3AD203B41FA5}">
                      <a16:colId xmlns:a16="http://schemas.microsoft.com/office/drawing/2014/main" val="1301204499"/>
                    </a:ext>
                  </a:extLst>
                </a:gridCol>
                <a:gridCol w="693511">
                  <a:extLst>
                    <a:ext uri="{9D8B030D-6E8A-4147-A177-3AD203B41FA5}">
                      <a16:colId xmlns:a16="http://schemas.microsoft.com/office/drawing/2014/main" val="2337413777"/>
                    </a:ext>
                  </a:extLst>
                </a:gridCol>
              </a:tblGrid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3719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1874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90594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89643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45215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13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03123" y="6251337"/>
                <a:ext cx="9424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𝑒𝑚𝑏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23" y="6251337"/>
                <a:ext cx="9424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5863772" y="3186531"/>
          <a:ext cx="2774044" cy="2894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511">
                  <a:extLst>
                    <a:ext uri="{9D8B030D-6E8A-4147-A177-3AD203B41FA5}">
                      <a16:colId xmlns:a16="http://schemas.microsoft.com/office/drawing/2014/main" val="2033469534"/>
                    </a:ext>
                  </a:extLst>
                </a:gridCol>
                <a:gridCol w="693511">
                  <a:extLst>
                    <a:ext uri="{9D8B030D-6E8A-4147-A177-3AD203B41FA5}">
                      <a16:colId xmlns:a16="http://schemas.microsoft.com/office/drawing/2014/main" val="783082999"/>
                    </a:ext>
                  </a:extLst>
                </a:gridCol>
                <a:gridCol w="693511">
                  <a:extLst>
                    <a:ext uri="{9D8B030D-6E8A-4147-A177-3AD203B41FA5}">
                      <a16:colId xmlns:a16="http://schemas.microsoft.com/office/drawing/2014/main" val="1301204499"/>
                    </a:ext>
                  </a:extLst>
                </a:gridCol>
                <a:gridCol w="693511">
                  <a:extLst>
                    <a:ext uri="{9D8B030D-6E8A-4147-A177-3AD203B41FA5}">
                      <a16:colId xmlns:a16="http://schemas.microsoft.com/office/drawing/2014/main" val="2337413777"/>
                    </a:ext>
                  </a:extLst>
                </a:gridCol>
              </a:tblGrid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3719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51874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90594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89643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45215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13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22723" y="6263474"/>
                <a:ext cx="8366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23" y="6263474"/>
                <a:ext cx="83663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09458" y="44490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263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732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6. </a:t>
            </a:r>
            <a:r>
              <a:rPr lang="en-US" altLang="ko-KR" sz="2400" dirty="0" smtClean="0"/>
              <a:t>Weights connected to the activated nodes are updated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2894546" y="3281177"/>
                <a:ext cx="4688784" cy="338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𝑐h𝑒𝑟𝑟𝑦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𝑐h𝑒𝑟𝑟𝑦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46" y="3281177"/>
                <a:ext cx="4688784" cy="338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82360" y="3281177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419582" y="3459444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419582" y="3885370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419582" y="4317588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419582" y="4749806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419582" y="5182024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419582" y="5614242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419582" y="6046460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endCxn id="12" idx="6"/>
          </p:cNvCxnSpPr>
          <p:nvPr/>
        </p:nvCxnSpPr>
        <p:spPr>
          <a:xfrm flipH="1" flipV="1">
            <a:off x="1789692" y="3644499"/>
            <a:ext cx="1177952" cy="159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3" idx="6"/>
          </p:cNvCxnSpPr>
          <p:nvPr/>
        </p:nvCxnSpPr>
        <p:spPr>
          <a:xfrm flipH="1" flipV="1">
            <a:off x="1789692" y="4070425"/>
            <a:ext cx="1177952" cy="159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7" idx="6"/>
          </p:cNvCxnSpPr>
          <p:nvPr/>
        </p:nvCxnSpPr>
        <p:spPr>
          <a:xfrm flipH="1" flipV="1">
            <a:off x="1789692" y="5367079"/>
            <a:ext cx="1177952" cy="72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37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2617365" y="4197957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5910945" y="3025519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4746476" y="3977699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7075416" y="397769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4069164" y="5040063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5299154" y="504006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6442006" y="5044230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7671996" y="503412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4931531" y="3395629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21" idx="4"/>
            <a:endCxn id="23" idx="0"/>
          </p:cNvCxnSpPr>
          <p:nvPr/>
        </p:nvCxnSpPr>
        <p:spPr>
          <a:xfrm>
            <a:off x="6096000" y="3395629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 flipH="1">
            <a:off x="4254219" y="4347809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22" idx="4"/>
            <a:endCxn id="25" idx="0"/>
          </p:cNvCxnSpPr>
          <p:nvPr/>
        </p:nvCxnSpPr>
        <p:spPr>
          <a:xfrm>
            <a:off x="4931531" y="4347809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23" idx="4"/>
            <a:endCxn id="26" idx="0"/>
          </p:cNvCxnSpPr>
          <p:nvPr/>
        </p:nvCxnSpPr>
        <p:spPr>
          <a:xfrm flipH="1">
            <a:off x="6627061" y="4347809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23" idx="4"/>
            <a:endCxn id="27" idx="0"/>
          </p:cNvCxnSpPr>
          <p:nvPr/>
        </p:nvCxnSpPr>
        <p:spPr>
          <a:xfrm>
            <a:off x="7260471" y="4347809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87DE6F-9584-46DA-A9B5-EEADA4324D82}"/>
                  </a:ext>
                </a:extLst>
              </p:cNvPr>
              <p:cNvSpPr txBox="1"/>
              <p:nvPr/>
            </p:nvSpPr>
            <p:spPr>
              <a:xfrm>
                <a:off x="7918678" y="2945767"/>
                <a:ext cx="43085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On average, only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nodes are activated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87DE6F-9584-46DA-A9B5-EEADA4324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678" y="2945767"/>
                <a:ext cx="4308577" cy="1200329"/>
              </a:xfrm>
              <a:prstGeom prst="rect">
                <a:avLst/>
              </a:prstGeom>
              <a:blipFill>
                <a:blip r:embed="rId2"/>
                <a:stretch>
                  <a:fillRect l="-1273" t="-2538" r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/>
              <p:nvPr/>
            </p:nvSpPr>
            <p:spPr>
              <a:xfrm>
                <a:off x="5007102" y="3377146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02" y="3377146"/>
                <a:ext cx="615745" cy="276999"/>
              </a:xfrm>
              <a:prstGeom prst="rect">
                <a:avLst/>
              </a:prstGeom>
              <a:blipFill>
                <a:blip r:embed="rId3"/>
                <a:stretch>
                  <a:fillRect l="-4950" t="-2222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/>
              <p:nvPr/>
            </p:nvSpPr>
            <p:spPr>
              <a:xfrm>
                <a:off x="6713921" y="3377146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21" y="3377146"/>
                <a:ext cx="1019703" cy="276999"/>
              </a:xfrm>
              <a:prstGeom prst="rect">
                <a:avLst/>
              </a:prstGeom>
              <a:blipFill>
                <a:blip r:embed="rId4"/>
                <a:stretch>
                  <a:fillRect l="-4762" t="-2222" r="-773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/>
              <p:nvPr/>
            </p:nvSpPr>
            <p:spPr>
              <a:xfrm>
                <a:off x="3881609" y="4457745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09" y="4457745"/>
                <a:ext cx="615745" cy="276999"/>
              </a:xfrm>
              <a:prstGeom prst="rect">
                <a:avLst/>
              </a:prstGeom>
              <a:blipFill>
                <a:blip r:embed="rId5"/>
                <a:stretch>
                  <a:fillRect l="-4950" t="-2174" r="-1386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/>
              <p:nvPr/>
            </p:nvSpPr>
            <p:spPr>
              <a:xfrm>
                <a:off x="5314974" y="4457745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74" y="4457745"/>
                <a:ext cx="1019703" cy="276999"/>
              </a:xfrm>
              <a:prstGeom prst="rect">
                <a:avLst/>
              </a:prstGeom>
              <a:blipFill>
                <a:blip r:embed="rId6"/>
                <a:stretch>
                  <a:fillRect l="-5389" t="-2174" r="-838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/>
              <p:nvPr/>
            </p:nvSpPr>
            <p:spPr>
              <a:xfrm>
                <a:off x="4488267" y="5492336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67" y="5492336"/>
                <a:ext cx="1019703" cy="276999"/>
              </a:xfrm>
              <a:prstGeom prst="rect">
                <a:avLst/>
              </a:prstGeom>
              <a:blipFill>
                <a:blip r:embed="rId7"/>
                <a:stretch>
                  <a:fillRect l="-4762" t="-2222" r="-773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BF70431-D05C-4DF9-BA84-B9616B12174B}"/>
              </a:ext>
            </a:extLst>
          </p:cNvPr>
          <p:cNvSpPr txBox="1"/>
          <p:nvPr/>
        </p:nvSpPr>
        <p:spPr>
          <a:xfrm>
            <a:off x="4166855" y="592586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F91E164-22B6-44A4-BBFA-F91FB21327F0}"/>
              </a:ext>
            </a:extLst>
          </p:cNvPr>
          <p:cNvCxnSpPr>
            <a:endCxn id="36" idx="0"/>
          </p:cNvCxnSpPr>
          <p:nvPr/>
        </p:nvCxnSpPr>
        <p:spPr>
          <a:xfrm>
            <a:off x="4254219" y="5410173"/>
            <a:ext cx="353623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/>
              <p:nvPr/>
            </p:nvSpPr>
            <p:spPr>
              <a:xfrm>
                <a:off x="8614274" y="3536800"/>
                <a:ext cx="3313651" cy="317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With 840B </a:t>
                </a:r>
                <a:r>
                  <a:rPr lang="en-US" altLang="ko-KR" dirty="0"/>
                  <a:t>dataset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Output dimension : </a:t>
                </a:r>
                <a:r>
                  <a:rPr lang="en-US" altLang="ko-KR" dirty="0" smtClean="0"/>
                  <a:t>2.2M</a:t>
                </a:r>
                <a:endParaRPr lang="en-US" altLang="ko-KR" dirty="0"/>
              </a:p>
              <a:p>
                <a:r>
                  <a:rPr lang="en-US" altLang="ko-KR" dirty="0"/>
                  <a:t>Feature dimension : </a:t>
                </a:r>
                <a:r>
                  <a:rPr lang="en-US" altLang="ko-KR" dirty="0" smtClean="0"/>
                  <a:t>300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Average activated nodes : 21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6.3k</a:t>
                </a:r>
                <a:r>
                  <a:rPr lang="en-US" altLang="ko-KR" dirty="0" smtClean="0"/>
                  <a:t> operation to calculate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𝑒𝑚𝑏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Basic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: 660M</a:t>
                </a:r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74" y="3536800"/>
                <a:ext cx="3313651" cy="3172472"/>
              </a:xfrm>
              <a:prstGeom prst="rect">
                <a:avLst/>
              </a:prstGeom>
              <a:blipFill>
                <a:blip r:embed="rId8"/>
                <a:stretch>
                  <a:fillRect l="-1471" t="-960" b="-1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894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731833D-F40C-43BB-9A3B-EA5DDCEE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Word2vec is </a:t>
            </a:r>
            <a:r>
              <a:rPr lang="en-US" altLang="ko-KR" dirty="0" smtClean="0"/>
              <a:t>still slow…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2DAE64-4A29-437D-A101-E2F8A24F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4" y="2560783"/>
            <a:ext cx="10196946" cy="39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Determine forms of input and output</a:t>
            </a:r>
          </a:p>
          <a:p>
            <a:pPr marL="400050" lvl="1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Define loss function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299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2420644" y="3983455"/>
            <a:ext cx="2417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of positive sample</a:t>
            </a:r>
          </a:p>
          <a:p>
            <a:endParaRPr lang="en-US" altLang="ko-KR" dirty="0"/>
          </a:p>
          <a:p>
            <a:r>
              <a:rPr lang="en-US" altLang="ko-KR" dirty="0"/>
              <a:t>V-1 of negative samples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86D6356-18A7-47D8-B2A9-D9C110A3355C}"/>
              </a:ext>
            </a:extLst>
          </p:cNvPr>
          <p:cNvSpPr/>
          <p:nvPr/>
        </p:nvSpPr>
        <p:spPr>
          <a:xfrm>
            <a:off x="5553512" y="4260065"/>
            <a:ext cx="805343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247ED-DDF1-4411-B5D8-9478DF9DC642}"/>
              </a:ext>
            </a:extLst>
          </p:cNvPr>
          <p:cNvSpPr txBox="1"/>
          <p:nvPr/>
        </p:nvSpPr>
        <p:spPr>
          <a:xfrm>
            <a:off x="7074715" y="4121954"/>
            <a:ext cx="33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Approximate the </a:t>
            </a:r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only using k negative samples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289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2201471" y="382784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Sigmoid output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86D6356-18A7-47D8-B2A9-D9C110A3355C}"/>
              </a:ext>
            </a:extLst>
          </p:cNvPr>
          <p:cNvSpPr/>
          <p:nvPr/>
        </p:nvSpPr>
        <p:spPr>
          <a:xfrm>
            <a:off x="5176637" y="4122483"/>
            <a:ext cx="805343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616AF-EAC7-4DC5-8A60-6882AFB35DB1}"/>
              </a:ext>
            </a:extLst>
          </p:cNvPr>
          <p:cNvSpPr txBox="1"/>
          <p:nvPr/>
        </p:nvSpPr>
        <p:spPr>
          <a:xfrm>
            <a:off x="6241523" y="3811865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negative samples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6399482" y="4397781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6893166" y="439322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7386850" y="4401860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6A638-A13A-4D19-B70E-95902D709C42}"/>
              </a:ext>
            </a:extLst>
          </p:cNvPr>
          <p:cNvSpPr txBox="1"/>
          <p:nvPr/>
        </p:nvSpPr>
        <p:spPr>
          <a:xfrm>
            <a:off x="8635452" y="4401860"/>
            <a:ext cx="29937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to sample</a:t>
            </a:r>
          </a:p>
          <a:p>
            <a:endParaRPr lang="en-US" altLang="ko-KR" dirty="0"/>
          </a:p>
          <a:p>
            <a:r>
              <a:rPr lang="en-US" altLang="ko-KR" dirty="0" smtClean="0"/>
              <a:t>Uniformly?</a:t>
            </a:r>
          </a:p>
          <a:p>
            <a:r>
              <a:rPr lang="en-US" altLang="ko-KR" dirty="0" smtClean="0"/>
              <a:t>Linearly?</a:t>
            </a:r>
          </a:p>
          <a:p>
            <a:r>
              <a:rPr lang="en-US" altLang="ko-KR" dirty="0" smtClean="0"/>
              <a:t>With some heuristic function?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AC9934-F3F8-4BD6-843C-045BA2A95B58}"/>
              </a:ext>
            </a:extLst>
          </p:cNvPr>
          <p:cNvSpPr txBox="1"/>
          <p:nvPr/>
        </p:nvSpPr>
        <p:spPr>
          <a:xfrm>
            <a:off x="8619575" y="2416094"/>
            <a:ext cx="222304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many samples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1?</a:t>
            </a:r>
          </a:p>
          <a:p>
            <a:r>
              <a:rPr lang="en-US" altLang="ko-KR" dirty="0" smtClean="0"/>
              <a:t>5-10?</a:t>
            </a:r>
          </a:p>
          <a:p>
            <a:r>
              <a:rPr lang="en-US" altLang="ko-KR" dirty="0" smtClean="0"/>
              <a:t>Half of the negatives?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271320" y="4234130"/>
                <a:ext cx="2526910" cy="537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320" y="4234130"/>
                <a:ext cx="2526910" cy="537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960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2201471" y="382784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Sigmoid output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86D6356-18A7-47D8-B2A9-D9C110A3355C}"/>
              </a:ext>
            </a:extLst>
          </p:cNvPr>
          <p:cNvSpPr/>
          <p:nvPr/>
        </p:nvSpPr>
        <p:spPr>
          <a:xfrm>
            <a:off x="5176637" y="4122483"/>
            <a:ext cx="805343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616AF-EAC7-4DC5-8A60-6882AFB35DB1}"/>
              </a:ext>
            </a:extLst>
          </p:cNvPr>
          <p:cNvSpPr txBox="1"/>
          <p:nvPr/>
        </p:nvSpPr>
        <p:spPr>
          <a:xfrm>
            <a:off x="6241523" y="3811865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negative samples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6399482" y="4397781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6893166" y="439322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7386850" y="4401860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6A638-A13A-4D19-B70E-95902D709C42}"/>
              </a:ext>
            </a:extLst>
          </p:cNvPr>
          <p:cNvSpPr txBox="1"/>
          <p:nvPr/>
        </p:nvSpPr>
        <p:spPr>
          <a:xfrm>
            <a:off x="8635452" y="4401860"/>
            <a:ext cx="17461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to sample</a:t>
            </a:r>
          </a:p>
          <a:p>
            <a:endParaRPr lang="en-US" altLang="ko-KR" dirty="0"/>
          </a:p>
          <a:p>
            <a:r>
              <a:rPr lang="en-US" altLang="ko-KR" dirty="0" smtClean="0"/>
              <a:t>Frequency^(3/4)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AC9934-F3F8-4BD6-843C-045BA2A95B58}"/>
              </a:ext>
            </a:extLst>
          </p:cNvPr>
          <p:cNvSpPr txBox="1"/>
          <p:nvPr/>
        </p:nvSpPr>
        <p:spPr>
          <a:xfrm>
            <a:off x="8619575" y="2416094"/>
            <a:ext cx="343363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many samples</a:t>
            </a:r>
          </a:p>
          <a:p>
            <a:endParaRPr lang="en-US" altLang="ko-KR" dirty="0" smtClean="0"/>
          </a:p>
          <a:p>
            <a:r>
              <a:rPr lang="en-US" altLang="ko-KR" dirty="0"/>
              <a:t>5~15 samples </a:t>
            </a:r>
            <a:r>
              <a:rPr lang="en-US" altLang="ko-KR" dirty="0" smtClean="0"/>
              <a:t>recommended</a:t>
            </a:r>
          </a:p>
          <a:p>
            <a:r>
              <a:rPr lang="en-US" altLang="ko-KR" dirty="0" smtClean="0"/>
              <a:t>3~5 samples enough on big corpus</a:t>
            </a:r>
            <a:endParaRPr lang="en-US" altLang="ko-KR" dirty="0"/>
          </a:p>
          <a:p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271320" y="4234130"/>
                <a:ext cx="2526910" cy="537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320" y="4234130"/>
                <a:ext cx="2526910" cy="537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664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14" name="직선 화살표 연결선 13"/>
          <p:cNvCxnSpPr>
            <a:endCxn id="10" idx="6"/>
          </p:cNvCxnSpPr>
          <p:nvPr/>
        </p:nvCxnSpPr>
        <p:spPr>
          <a:xfrm flipH="1">
            <a:off x="3692929" y="5019861"/>
            <a:ext cx="1275143" cy="890936"/>
          </a:xfrm>
          <a:prstGeom prst="straightConnector1">
            <a:avLst/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3185597" y="3392677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3322819" y="357094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3322819" y="3996870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3322819" y="4429088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3322819" y="4861306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3322819" y="529352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3322819" y="5725742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3322819" y="6157960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7184473" y="2922941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7960458" y="2914562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8736443" y="2922941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6A638-A13A-4D19-B70E-95902D709C42}"/>
              </a:ext>
            </a:extLst>
          </p:cNvPr>
          <p:cNvSpPr txBox="1"/>
          <p:nvPr/>
        </p:nvSpPr>
        <p:spPr>
          <a:xfrm>
            <a:off x="4593625" y="2422104"/>
            <a:ext cx="726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Design loss function to maximize the positive and to minimize the negatives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599CFB7-5522-4C24-B3AC-977E860749B5}"/>
              </a:ext>
            </a:extLst>
          </p:cNvPr>
          <p:cNvSpPr/>
          <p:nvPr/>
        </p:nvSpPr>
        <p:spPr>
          <a:xfrm>
            <a:off x="5841563" y="2914562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FDC69C-B772-421C-851C-0D279508C638}"/>
              </a:ext>
            </a:extLst>
          </p:cNvPr>
          <p:cNvSpPr txBox="1"/>
          <p:nvPr/>
        </p:nvSpPr>
        <p:spPr>
          <a:xfrm>
            <a:off x="4968072" y="2907551"/>
            <a:ext cx="546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 = -log(         ) - log((1-         )(1-         )(1-        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47FD3-784C-491A-A57E-F0A5497A8056}"/>
              </a:ext>
            </a:extLst>
          </p:cNvPr>
          <p:cNvSpPr txBox="1"/>
          <p:nvPr/>
        </p:nvSpPr>
        <p:spPr>
          <a:xfrm>
            <a:off x="4593625" y="3431394"/>
            <a:ext cx="571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Then the gradient descent algorithm optimizes the network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A616AF-EAC7-4DC5-8A60-6882AFB35DB1}"/>
              </a:ext>
            </a:extLst>
          </p:cNvPr>
          <p:cNvSpPr txBox="1"/>
          <p:nvPr/>
        </p:nvSpPr>
        <p:spPr>
          <a:xfrm>
            <a:off x="899786" y="4510029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negative samples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1057745" y="509594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1551429" y="5091388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2045113" y="510002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A616AF-EAC7-4DC5-8A60-6882AFB35DB1}"/>
              </a:ext>
            </a:extLst>
          </p:cNvPr>
          <p:cNvSpPr txBox="1"/>
          <p:nvPr/>
        </p:nvSpPr>
        <p:spPr>
          <a:xfrm>
            <a:off x="899786" y="3131644"/>
            <a:ext cx="18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positive sample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057745" y="3690990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4912457" y="3896979"/>
                <a:ext cx="7149309" cy="2720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57" y="3896979"/>
                <a:ext cx="7149309" cy="2720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>
            <a:endCxn id="6" idx="6"/>
          </p:cNvCxnSpPr>
          <p:nvPr/>
        </p:nvCxnSpPr>
        <p:spPr>
          <a:xfrm flipH="1" flipV="1">
            <a:off x="3692929" y="4181925"/>
            <a:ext cx="1275143" cy="1256073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7" idx="6"/>
          </p:cNvCxnSpPr>
          <p:nvPr/>
        </p:nvCxnSpPr>
        <p:spPr>
          <a:xfrm flipH="1" flipV="1">
            <a:off x="3692929" y="4614143"/>
            <a:ext cx="1275143" cy="1270154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9" idx="6"/>
          </p:cNvCxnSpPr>
          <p:nvPr/>
        </p:nvCxnSpPr>
        <p:spPr>
          <a:xfrm flipH="1" flipV="1">
            <a:off x="3692929" y="5478579"/>
            <a:ext cx="1275143" cy="848132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905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89E56E-36F4-4B41-AEBB-D96DC5C05161}"/>
              </a:ext>
            </a:extLst>
          </p:cNvPr>
          <p:cNvSpPr txBox="1"/>
          <p:nvPr/>
        </p:nvSpPr>
        <p:spPr>
          <a:xfrm>
            <a:off x="2582830" y="4092118"/>
            <a:ext cx="4308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Only k nodes are activated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/>
              <p:nvPr/>
            </p:nvSpPr>
            <p:spPr>
              <a:xfrm>
                <a:off x="6780031" y="2673829"/>
                <a:ext cx="3313651" cy="3449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With 840B </a:t>
                </a:r>
                <a:r>
                  <a:rPr lang="en-US" altLang="ko-KR" dirty="0"/>
                  <a:t>dataset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Output dimension : </a:t>
                </a:r>
                <a:r>
                  <a:rPr lang="en-US" altLang="ko-KR" dirty="0" smtClean="0"/>
                  <a:t>2.2M</a:t>
                </a:r>
                <a:endParaRPr lang="en-US" altLang="ko-KR" dirty="0"/>
              </a:p>
              <a:p>
                <a:r>
                  <a:rPr lang="en-US" altLang="ko-KR" dirty="0"/>
                  <a:t>Feature dimension : </a:t>
                </a:r>
                <a:r>
                  <a:rPr lang="en-US" altLang="ko-KR" dirty="0" smtClean="0"/>
                  <a:t>300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Average activated nodes : 1 + 5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1.8k</a:t>
                </a:r>
                <a:r>
                  <a:rPr lang="en-US" altLang="ko-KR" dirty="0" smtClean="0"/>
                  <a:t> operation to calculate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𝑒𝑚𝑏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Basic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: 660M</a:t>
                </a:r>
              </a:p>
              <a:p>
                <a:r>
                  <a:rPr lang="en-US" altLang="ko-KR" dirty="0" smtClean="0"/>
                  <a:t>Hierarchical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: 6.3k</a:t>
                </a:r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31" y="2673829"/>
                <a:ext cx="3313651" cy="3449470"/>
              </a:xfrm>
              <a:prstGeom prst="rect">
                <a:avLst/>
              </a:prstGeom>
              <a:blipFill>
                <a:blip r:embed="rId2"/>
                <a:stretch>
                  <a:fillRect l="-1471" t="-1062"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523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Even </a:t>
            </a:r>
            <a:r>
              <a:rPr lang="en-US" altLang="ko-KR" dirty="0" smtClean="0"/>
              <a:t>faster but..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CBD0F3-8037-455A-969C-02ACF41B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653506"/>
            <a:ext cx="8067675" cy="1343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4156574" y="4402133"/>
            <a:ext cx="3313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 840B </a:t>
            </a:r>
            <a:r>
              <a:rPr lang="en-US" altLang="ko-KR" dirty="0"/>
              <a:t>dataset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Window size : 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Basic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: 660M x </a:t>
            </a:r>
            <a:r>
              <a:rPr lang="en-US" altLang="ko-KR" dirty="0" smtClean="0">
                <a:solidFill>
                  <a:srgbClr val="FF0000"/>
                </a:solidFill>
              </a:rPr>
              <a:t>8.4T</a:t>
            </a:r>
          </a:p>
          <a:p>
            <a:r>
              <a:rPr lang="en-US" altLang="ko-KR" dirty="0" smtClean="0"/>
              <a:t>Hierarchical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: 6.3k </a:t>
            </a:r>
            <a:r>
              <a:rPr lang="en-US" altLang="ko-KR" dirty="0"/>
              <a:t>x </a:t>
            </a:r>
            <a:r>
              <a:rPr lang="en-US" altLang="ko-KR" dirty="0">
                <a:solidFill>
                  <a:srgbClr val="FF0000"/>
                </a:solidFill>
              </a:rPr>
              <a:t>8.4T</a:t>
            </a:r>
            <a:endParaRPr lang="en-US" altLang="ko-KR" dirty="0" smtClean="0"/>
          </a:p>
          <a:p>
            <a:r>
              <a:rPr lang="en-US" altLang="ko-KR" dirty="0" smtClean="0"/>
              <a:t>Negative Sampling : 1.8k </a:t>
            </a:r>
            <a:r>
              <a:rPr lang="en-US" altLang="ko-KR" dirty="0"/>
              <a:t>x </a:t>
            </a:r>
            <a:r>
              <a:rPr lang="en-US" altLang="ko-KR" dirty="0">
                <a:solidFill>
                  <a:srgbClr val="FF0000"/>
                </a:solidFill>
              </a:rPr>
              <a:t>8.4T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2084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Another idea is…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8DBCF0-1631-4073-9466-59B1DB0317FF}"/>
              </a:ext>
            </a:extLst>
          </p:cNvPr>
          <p:cNvSpPr/>
          <p:nvPr/>
        </p:nvSpPr>
        <p:spPr>
          <a:xfrm>
            <a:off x="1179352" y="3256513"/>
            <a:ext cx="4916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orange is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fruit of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citrus species Citrus × </a:t>
            </a:r>
            <a:r>
              <a:rPr lang="en-US" altLang="ko-KR" dirty="0" err="1"/>
              <a:t>sinensis</a:t>
            </a:r>
            <a:r>
              <a:rPr lang="en-US" altLang="ko-KR" dirty="0"/>
              <a:t> in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family </a:t>
            </a:r>
            <a:r>
              <a:rPr lang="en-US" altLang="ko-KR" dirty="0" err="1"/>
              <a:t>Rutaceae</a:t>
            </a:r>
            <a:r>
              <a:rPr lang="en-US" altLang="ko-KR" dirty="0"/>
              <a:t>. It is also called sweet orange, to distinguish it from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related Citrus × </a:t>
            </a:r>
            <a:r>
              <a:rPr lang="en-US" altLang="ko-KR" dirty="0" err="1"/>
              <a:t>aurantium</a:t>
            </a:r>
            <a:r>
              <a:rPr lang="en-US" altLang="ko-KR" dirty="0"/>
              <a:t>, referred to as bitter orange.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sweet orange reproduces asexually varieties of sweet orange arise through mutations.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B3E6C-3705-42AA-98A7-914BE85989D9}"/>
              </a:ext>
            </a:extLst>
          </p:cNvPr>
          <p:cNvSpPr txBox="1"/>
          <p:nvPr/>
        </p:nvSpPr>
        <p:spPr>
          <a:xfrm>
            <a:off x="6878972" y="3811865"/>
            <a:ext cx="46789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Highly frequent words are actually meaningful?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698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Subsampling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8DBCF0-1631-4073-9466-59B1DB0317FF}"/>
              </a:ext>
            </a:extLst>
          </p:cNvPr>
          <p:cNvSpPr/>
          <p:nvPr/>
        </p:nvSpPr>
        <p:spPr>
          <a:xfrm>
            <a:off x="1179352" y="3256513"/>
            <a:ext cx="4916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trike="sngStrike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orange is </a:t>
            </a:r>
            <a:r>
              <a:rPr lang="en-US" altLang="ko-KR" strike="sngStrike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fruit of </a:t>
            </a:r>
            <a:r>
              <a:rPr lang="en-US" altLang="ko-KR" strike="sngStrike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citrus species Citrus × </a:t>
            </a:r>
            <a:r>
              <a:rPr lang="en-US" altLang="ko-KR" dirty="0" err="1"/>
              <a:t>sinensis</a:t>
            </a:r>
            <a:r>
              <a:rPr lang="en-US" altLang="ko-KR" dirty="0"/>
              <a:t> in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family </a:t>
            </a:r>
            <a:r>
              <a:rPr lang="en-US" altLang="ko-KR" dirty="0" err="1"/>
              <a:t>Rutaceae</a:t>
            </a:r>
            <a:r>
              <a:rPr lang="en-US" altLang="ko-KR" dirty="0"/>
              <a:t>. It is also called sweet orange, to distinguish it from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related Citrus × </a:t>
            </a:r>
            <a:r>
              <a:rPr lang="en-US" altLang="ko-KR" dirty="0" err="1"/>
              <a:t>aurantium</a:t>
            </a:r>
            <a:r>
              <a:rPr lang="en-US" altLang="ko-KR" dirty="0"/>
              <a:t>, referred to as bitter orange. </a:t>
            </a:r>
            <a:r>
              <a:rPr lang="en-US" altLang="ko-KR" strike="sngStrike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sweet orange reproduces asexually varieties of sweet orange arise through mutations.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B3E6C-3705-42AA-98A7-914BE85989D9}"/>
              </a:ext>
            </a:extLst>
          </p:cNvPr>
          <p:cNvSpPr txBox="1"/>
          <p:nvPr/>
        </p:nvSpPr>
        <p:spPr>
          <a:xfrm>
            <a:off x="7063530" y="3811865"/>
            <a:ext cx="39101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Discard frequent words with probability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998827-B32A-4999-A4E2-5872EC5B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463" y="4133676"/>
            <a:ext cx="1974241" cy="75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42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Subsampling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28981-60D1-4914-BB9F-05698637B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91" y="4234077"/>
            <a:ext cx="8135909" cy="11200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6265E3-0D90-4C95-8C82-9D5A9471E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91" y="2866542"/>
            <a:ext cx="8067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506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Word2Vec </a:t>
            </a:r>
            <a:r>
              <a:rPr lang="en-US" altLang="ko-KR" dirty="0"/>
              <a:t>Implementation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Assign binary code(Huffman coding)</a:t>
            </a:r>
          </a:p>
          <a:p>
            <a:pPr lvl="2"/>
            <a:r>
              <a:rPr lang="en-US" altLang="ko-KR" dirty="0" smtClean="0"/>
              <a:t>Train with only weights connected to the activated nodes</a:t>
            </a:r>
          </a:p>
          <a:p>
            <a:pPr lvl="2"/>
            <a:r>
              <a:rPr lang="en-US" altLang="ko-KR" dirty="0" smtClean="0"/>
              <a:t>Return : cost value and gradient of two word vectors</a:t>
            </a:r>
          </a:p>
          <a:p>
            <a:pPr lvl="1"/>
            <a:r>
              <a:rPr lang="en-US" altLang="ko-KR" dirty="0" smtClean="0"/>
              <a:t>Negative Sampling</a:t>
            </a:r>
          </a:p>
          <a:p>
            <a:pPr lvl="2"/>
            <a:r>
              <a:rPr lang="en-US" altLang="ko-KR" dirty="0" smtClean="0"/>
              <a:t>Frequency table</a:t>
            </a:r>
          </a:p>
          <a:p>
            <a:pPr lvl="2"/>
            <a:r>
              <a:rPr lang="en-US" altLang="ko-KR" dirty="0" smtClean="0"/>
              <a:t>Random sampling during training</a:t>
            </a:r>
          </a:p>
          <a:p>
            <a:pPr lvl="2"/>
            <a:r>
              <a:rPr lang="en-US" altLang="ko-KR" dirty="0"/>
              <a:t>Return : cost value and gradient of two word </a:t>
            </a:r>
            <a:r>
              <a:rPr lang="en-US" altLang="ko-KR" dirty="0" smtClean="0"/>
              <a:t>vectors</a:t>
            </a:r>
          </a:p>
          <a:p>
            <a:pPr lvl="1"/>
            <a:r>
              <a:rPr lang="en-US" altLang="ko-KR" dirty="0" smtClean="0"/>
              <a:t>Subsampling</a:t>
            </a:r>
          </a:p>
          <a:p>
            <a:pPr lvl="2"/>
            <a:r>
              <a:rPr lang="en-US" altLang="ko-KR" dirty="0" smtClean="0"/>
              <a:t>Read(preprocess</a:t>
            </a:r>
            <a:r>
              <a:rPr lang="en-US" altLang="ko-KR" dirty="0"/>
              <a:t>)</a:t>
            </a:r>
            <a:r>
              <a:rPr lang="en-US" altLang="ko-KR" dirty="0" smtClean="0"/>
              <a:t> corpus and make dictionary</a:t>
            </a:r>
          </a:p>
          <a:p>
            <a:pPr lvl="2"/>
            <a:r>
              <a:rPr lang="en-US" altLang="ko-KR" dirty="0" smtClean="0"/>
              <a:t>Subsample corpus in every epoch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14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DC0C82-C243-4315-A66A-B4EBDFC5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97" y="1856509"/>
            <a:ext cx="6628485" cy="39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50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Activated Weight Matrix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267485" y="4986760"/>
            <a:ext cx="831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Recommend to </a:t>
            </a:r>
            <a:r>
              <a:rPr lang="en-US" altLang="ko-KR" sz="2000" dirty="0" smtClean="0"/>
              <a:t>use </a:t>
            </a:r>
            <a:r>
              <a:rPr lang="en-US" altLang="ko-KR" sz="2000" dirty="0" smtClean="0"/>
              <a:t>a portion of </a:t>
            </a:r>
            <a:r>
              <a:rPr lang="en-US" altLang="ko-KR" sz="2000" dirty="0" err="1" smtClean="0"/>
              <a:t>W_out</a:t>
            </a:r>
            <a:r>
              <a:rPr lang="en-US" altLang="ko-KR" sz="2000" dirty="0" smtClean="0"/>
              <a:t> for the computational </a:t>
            </a:r>
            <a:r>
              <a:rPr lang="en-US" altLang="ko-KR" sz="2000" dirty="0" smtClean="0"/>
              <a:t>efficiency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69685"/>
          <a:stretch/>
        </p:blipFill>
        <p:spPr>
          <a:xfrm>
            <a:off x="1141177" y="2714616"/>
            <a:ext cx="10228333" cy="204026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074131" y="3756163"/>
            <a:ext cx="1562792" cy="258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3613" y="4163485"/>
            <a:ext cx="3823855" cy="258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941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 given “huffman.py”</a:t>
            </a:r>
          </a:p>
          <a:p>
            <a:pPr lvl="2"/>
            <a:r>
              <a:rPr lang="en-US" altLang="ko-KR" dirty="0" smtClean="0"/>
              <a:t>How to use</a:t>
            </a:r>
            <a:endParaRPr lang="en-US" altLang="ko-KR" dirty="0"/>
          </a:p>
          <a:p>
            <a:pPr lvl="3"/>
            <a:r>
              <a:rPr lang="en-US" altLang="ko-KR" dirty="0" err="1" smtClean="0"/>
              <a:t>HuffmanCode</a:t>
            </a:r>
            <a:r>
              <a:rPr lang="en-US" altLang="ko-KR" dirty="0" smtClean="0"/>
              <a:t>().build(frequency)</a:t>
            </a:r>
          </a:p>
          <a:p>
            <a:pPr lvl="3"/>
            <a:r>
              <a:rPr lang="en-US" altLang="ko-KR" dirty="0" smtClean="0"/>
              <a:t>Input: Dictionary(key: word, value: frequency)</a:t>
            </a:r>
          </a:p>
          <a:p>
            <a:pPr lvl="3"/>
            <a:r>
              <a:rPr lang="en-US" altLang="ko-KR" dirty="0" smtClean="0"/>
              <a:t>Output: Dictionary(key: word, value: code), Dictionary(key: code, value: ID number)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4153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Negative Sampling</a:t>
            </a:r>
          </a:p>
          <a:p>
            <a:pPr lvl="1"/>
            <a:r>
              <a:rPr lang="en-US" altLang="ko-KR" dirty="0" smtClean="0"/>
              <a:t>Use a table instead of random sampling functions</a:t>
            </a:r>
          </a:p>
          <a:p>
            <a:pPr lvl="1"/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2431"/>
              </p:ext>
            </p:extLst>
          </p:nvPr>
        </p:nvGraphicFramePr>
        <p:xfrm>
          <a:off x="1092652" y="3848539"/>
          <a:ext cx="10168620" cy="477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431">
                  <a:extLst>
                    <a:ext uri="{9D8B030D-6E8A-4147-A177-3AD203B41FA5}">
                      <a16:colId xmlns:a16="http://schemas.microsoft.com/office/drawing/2014/main" val="2536791186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1161331933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3974408312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3686774469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487078383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2590911147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1804136442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1627494433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3226451398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937390933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748440851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3886821961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2830363581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2222264173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1490674306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3850428054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3329149241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200096497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204671675"/>
                    </a:ext>
                  </a:extLst>
                </a:gridCol>
                <a:gridCol w="508431">
                  <a:extLst>
                    <a:ext uri="{9D8B030D-6E8A-4147-A177-3AD203B41FA5}">
                      <a16:colId xmlns:a16="http://schemas.microsoft.com/office/drawing/2014/main" val="2806906804"/>
                    </a:ext>
                  </a:extLst>
                </a:gridCol>
              </a:tblGrid>
              <a:tr h="477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5175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92652" y="4611908"/>
            <a:ext cx="13824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Probabilities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word0: 0.05</a:t>
            </a:r>
          </a:p>
          <a:p>
            <a:r>
              <a:rPr lang="en-US" altLang="ko-KR" b="1" dirty="0"/>
              <a:t>w</a:t>
            </a:r>
            <a:r>
              <a:rPr lang="en-US" altLang="ko-KR" b="1" dirty="0" smtClean="0"/>
              <a:t>ord1</a:t>
            </a:r>
            <a:r>
              <a:rPr lang="en-US" altLang="ko-KR" b="1" dirty="0"/>
              <a:t>: </a:t>
            </a:r>
            <a:r>
              <a:rPr lang="en-US" altLang="ko-KR" b="1" dirty="0" smtClean="0"/>
              <a:t>0.15</a:t>
            </a:r>
            <a:endParaRPr lang="en-US" altLang="ko-KR" b="1" dirty="0"/>
          </a:p>
          <a:p>
            <a:r>
              <a:rPr lang="en-US" altLang="ko-KR" b="1" dirty="0" smtClean="0"/>
              <a:t>word2: 0.3</a:t>
            </a:r>
            <a:endParaRPr lang="en-US" altLang="ko-KR" b="1" dirty="0"/>
          </a:p>
          <a:p>
            <a:r>
              <a:rPr lang="en-US" altLang="ko-KR" b="1" dirty="0" smtClean="0"/>
              <a:t>word3: 0.35</a:t>
            </a:r>
            <a:endParaRPr lang="en-US" altLang="ko-KR" b="1" dirty="0"/>
          </a:p>
          <a:p>
            <a:r>
              <a:rPr lang="en-US" altLang="ko-KR" b="1" dirty="0" smtClean="0"/>
              <a:t>word4: 0.15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46052" y="3241081"/>
            <a:ext cx="1261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size: 20</a:t>
            </a:r>
            <a:endParaRPr lang="en-US" alt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612554" y="4712685"/>
            <a:ext cx="57663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Generate a random integer x [0,19]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Pick the </a:t>
            </a:r>
            <a:r>
              <a:rPr lang="en-US" altLang="ko-KR" sz="2800" dirty="0" err="1" smtClean="0"/>
              <a:t>xth</a:t>
            </a:r>
            <a:r>
              <a:rPr lang="en-US" altLang="ko-KR" sz="2800" dirty="0" smtClean="0"/>
              <a:t> element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489682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Word2Vec </a:t>
            </a:r>
            <a:r>
              <a:rPr lang="en-US" altLang="ko-KR" dirty="0" smtClean="0"/>
              <a:t>Experiment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Analogical reasoning task[1][2]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FB17-F066-4453-9836-D6BB7A59CF5B}"/>
              </a:ext>
            </a:extLst>
          </p:cNvPr>
          <p:cNvSpPr txBox="1"/>
          <p:nvPr/>
        </p:nvSpPr>
        <p:spPr>
          <a:xfrm>
            <a:off x="838200" y="6185114"/>
            <a:ext cx="6380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http://code.google.com/p/word2vec/source/browse/trunk/questions-words.txt </a:t>
            </a:r>
          </a:p>
          <a:p>
            <a:r>
              <a:rPr lang="en-US" altLang="ko-KR" sz="1100" dirty="0"/>
              <a:t>[2] Tomas </a:t>
            </a:r>
            <a:r>
              <a:rPr lang="en-US" altLang="ko-KR" sz="1100" dirty="0" err="1"/>
              <a:t>Mikolov</a:t>
            </a:r>
            <a:r>
              <a:rPr lang="en-US" altLang="ko-KR" sz="1100" dirty="0"/>
              <a:t> et al. Distributed Representations of Words and Phrases and their Compositionality, 2013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6D050-0DDC-424B-8D84-BE70604BA44C}"/>
              </a:ext>
            </a:extLst>
          </p:cNvPr>
          <p:cNvSpPr/>
          <p:nvPr/>
        </p:nvSpPr>
        <p:spPr>
          <a:xfrm>
            <a:off x="2609757" y="4233208"/>
            <a:ext cx="697248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/>
              <a:t>vec</a:t>
            </a:r>
            <a:r>
              <a:rPr lang="en-US" altLang="ko-KR" sz="2400" dirty="0"/>
              <a:t>(x) =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(“Berlin”) -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(“Germany”) +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(“France</a:t>
            </a:r>
            <a:r>
              <a:rPr lang="en-US" altLang="ko-KR" sz="2400" dirty="0" smtClean="0"/>
              <a:t>”)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Find the word x using cosine </a:t>
            </a:r>
            <a:r>
              <a:rPr lang="en-US" altLang="ko-KR" sz="2400" dirty="0" smtClean="0"/>
              <a:t>similarity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Note: text8 only includes lower cases</a:t>
            </a:r>
            <a:endParaRPr lang="en-US" altLang="ko-KR" sz="2400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8DC57-CADD-45D1-96ED-8323E5150F52}"/>
              </a:ext>
            </a:extLst>
          </p:cNvPr>
          <p:cNvSpPr/>
          <p:nvPr/>
        </p:nvSpPr>
        <p:spPr>
          <a:xfrm>
            <a:off x="3820409" y="3583601"/>
            <a:ext cx="455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“Germany</a:t>
            </a:r>
            <a:r>
              <a:rPr lang="en-US" altLang="ko-KR" sz="2400" dirty="0"/>
              <a:t>” : “Berlin” :: “France” : 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37636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Word2Vec </a:t>
            </a:r>
            <a:r>
              <a:rPr lang="en-US" altLang="ko-KR" dirty="0" smtClean="0"/>
              <a:t>Experiment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Analogical reasoning task[1]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FB17-F066-4453-9836-D6BB7A59CF5B}"/>
              </a:ext>
            </a:extLst>
          </p:cNvPr>
          <p:cNvSpPr txBox="1"/>
          <p:nvPr/>
        </p:nvSpPr>
        <p:spPr>
          <a:xfrm>
            <a:off x="838200" y="6185114"/>
            <a:ext cx="6380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http://code.google.com/p/word2vec/source/browse/trunk/questions-words.txt </a:t>
            </a:r>
          </a:p>
          <a:p>
            <a:r>
              <a:rPr lang="en-US" altLang="ko-KR" sz="1100" dirty="0"/>
              <a:t>[2] Tomas </a:t>
            </a:r>
            <a:r>
              <a:rPr lang="en-US" altLang="ko-KR" sz="1100" dirty="0" err="1"/>
              <a:t>Mikolov</a:t>
            </a:r>
            <a:r>
              <a:rPr lang="en-US" altLang="ko-KR" sz="1100" dirty="0"/>
              <a:t> et al. Distributed Representations of Words and Phrases and their Compositionality, 2013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6D050-0DDC-424B-8D84-BE70604BA44C}"/>
              </a:ext>
            </a:extLst>
          </p:cNvPr>
          <p:cNvSpPr/>
          <p:nvPr/>
        </p:nvSpPr>
        <p:spPr>
          <a:xfrm>
            <a:off x="2609757" y="4265929"/>
            <a:ext cx="697248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/>
              <a:t>vec</a:t>
            </a:r>
            <a:r>
              <a:rPr lang="en-US" altLang="ko-KR" sz="2400" dirty="0"/>
              <a:t>(x) =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(“Berlin”) -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(“Germany”) +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(“France</a:t>
            </a:r>
            <a:r>
              <a:rPr lang="en-US" altLang="ko-KR" sz="2400" dirty="0" smtClean="0"/>
              <a:t>”)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Find the word x using cosine </a:t>
            </a:r>
            <a:r>
              <a:rPr lang="en-US" altLang="ko-KR" sz="2400" dirty="0" smtClean="0"/>
              <a:t>similarity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Note: text8 only includes lower cases</a:t>
            </a:r>
          </a:p>
          <a:p>
            <a:pPr algn="ctr"/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8DC57-CADD-45D1-96ED-8323E5150F52}"/>
              </a:ext>
            </a:extLst>
          </p:cNvPr>
          <p:cNvSpPr/>
          <p:nvPr/>
        </p:nvSpPr>
        <p:spPr>
          <a:xfrm>
            <a:off x="3820409" y="3583601"/>
            <a:ext cx="455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“Germany” : “Berlin” :: “France” : ?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36" y="491391"/>
            <a:ext cx="4050340" cy="59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8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Word2Vec </a:t>
            </a:r>
            <a:r>
              <a:rPr lang="en-US" altLang="ko-KR" dirty="0"/>
              <a:t>Experiment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Analogical reasoning task[1][2]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CBOW or Skip-gram</a:t>
            </a:r>
          </a:p>
          <a:p>
            <a:r>
              <a:rPr lang="en-US" altLang="ko-KR" sz="2400" dirty="0" smtClean="0"/>
              <a:t>Hierarchical </a:t>
            </a:r>
            <a:r>
              <a:rPr lang="en-US" altLang="ko-KR" sz="2400" dirty="0" err="1" smtClean="0"/>
              <a:t>Softmax</a:t>
            </a:r>
            <a:r>
              <a:rPr lang="en-US" altLang="ko-KR" sz="2400" dirty="0" smtClean="0"/>
              <a:t> or Negative Sampling or Basic </a:t>
            </a:r>
            <a:r>
              <a:rPr lang="en-US" altLang="ko-KR" sz="2400" dirty="0" err="1" smtClean="0"/>
              <a:t>Softmax</a:t>
            </a:r>
            <a:endParaRPr lang="en-US" altLang="ko-KR" sz="2400" dirty="0" smtClean="0"/>
          </a:p>
          <a:p>
            <a:r>
              <a:rPr lang="en-US" altLang="ko-KR" sz="2400" dirty="0" smtClean="0"/>
              <a:t>Subsampling or not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Corpus : text8, 1B tokens </a:t>
            </a:r>
            <a:r>
              <a:rPr lang="en-US" altLang="ko-KR" sz="2400" dirty="0" smtClean="0"/>
              <a:t>corpus(optional)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FB17-F066-4453-9836-D6BB7A59CF5B}"/>
              </a:ext>
            </a:extLst>
          </p:cNvPr>
          <p:cNvSpPr txBox="1"/>
          <p:nvPr/>
        </p:nvSpPr>
        <p:spPr>
          <a:xfrm>
            <a:off x="838200" y="6185114"/>
            <a:ext cx="6380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http://code.google.com/p/word2vec/source/browse/trunk/questions-words.txt </a:t>
            </a:r>
          </a:p>
          <a:p>
            <a:r>
              <a:rPr lang="en-US" altLang="ko-KR" sz="1100" dirty="0"/>
              <a:t>[2] Tomas </a:t>
            </a:r>
            <a:r>
              <a:rPr lang="en-US" altLang="ko-KR" sz="1100" dirty="0" err="1"/>
              <a:t>Mikolov</a:t>
            </a:r>
            <a:r>
              <a:rPr lang="en-US" altLang="ko-KR" sz="1100" dirty="0"/>
              <a:t> et al. Distributed Representations of Words and Phrases and their Compositionality, 2013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32519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Submission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200" y="1867665"/>
            <a:ext cx="10515600" cy="4133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Due Date : </a:t>
            </a:r>
            <a:r>
              <a:rPr lang="en-US" altLang="ko-KR" dirty="0" smtClean="0"/>
              <a:t>~11/13(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 </a:t>
            </a:r>
            <a:r>
              <a:rPr lang="en-US" altLang="ko-KR" dirty="0"/>
              <a:t>23:59</a:t>
            </a:r>
          </a:p>
          <a:p>
            <a:r>
              <a:rPr lang="en-US" altLang="ko-KR" dirty="0" smtClean="0"/>
              <a:t>Submission</a:t>
            </a:r>
            <a:r>
              <a:rPr lang="ko-KR" altLang="en-US" dirty="0" smtClean="0"/>
              <a:t> </a:t>
            </a:r>
            <a:r>
              <a:rPr lang="en-US" altLang="ko-KR" dirty="0"/>
              <a:t>: Submission</a:t>
            </a:r>
            <a:r>
              <a:rPr lang="ko-KR" altLang="en-US" dirty="0"/>
              <a:t> </a:t>
            </a:r>
            <a:r>
              <a:rPr lang="en-US" altLang="ko-KR" dirty="0"/>
              <a:t>: Online submission on </a:t>
            </a:r>
            <a:r>
              <a:rPr lang="en-US" altLang="ko-KR" dirty="0" smtClean="0"/>
              <a:t>blackboard</a:t>
            </a:r>
            <a:endParaRPr lang="en-US" altLang="ko-KR" dirty="0"/>
          </a:p>
          <a:p>
            <a:r>
              <a:rPr lang="en-US" altLang="ko-KR" dirty="0"/>
              <a:t>word2vec.py + </a:t>
            </a:r>
            <a:r>
              <a:rPr lang="en-US" altLang="ko-KR" dirty="0" smtClean="0"/>
              <a:t>Report with analysis of word analogy task(.docx / .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          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You must implement the components yourself!</a:t>
            </a:r>
          </a:p>
          <a:p>
            <a:r>
              <a:rPr lang="en-US" altLang="ko-KR" dirty="0"/>
              <a:t>File name : StudentID_Name.zip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5795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Data intelligence lab.</a:t>
            </a:r>
          </a:p>
          <a:p>
            <a:r>
              <a:rPr lang="en-US" altLang="ko-KR" dirty="0">
                <a:hlinkClick r:id="rId2"/>
              </a:rPr>
              <a:t>irish07@korea.ac.kr</a:t>
            </a:r>
            <a:r>
              <a:rPr lang="en-US" altLang="ko-KR" dirty="0"/>
              <a:t> (</a:t>
            </a:r>
            <a:r>
              <a:rPr lang="ko-KR" altLang="en-US" dirty="0"/>
              <a:t>박준형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3"/>
              </a:rPr>
              <a:t>saga9017@korea.ac.kr</a:t>
            </a:r>
            <a:r>
              <a:rPr lang="en-US" altLang="ko-KR" dirty="0"/>
              <a:t> (</a:t>
            </a:r>
            <a:r>
              <a:rPr lang="ko-KR" altLang="en-US" dirty="0" err="1"/>
              <a:t>이욱진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75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56753-9184-4C56-9234-B46384B8554A}"/>
              </a:ext>
            </a:extLst>
          </p:cNvPr>
          <p:cNvSpPr txBox="1"/>
          <p:nvPr/>
        </p:nvSpPr>
        <p:spPr>
          <a:xfrm flipH="1">
            <a:off x="4902945" y="1978354"/>
            <a:ext cx="54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Predict </a:t>
            </a:r>
            <a:r>
              <a:rPr lang="en-US" altLang="ko-KR" sz="2400" dirty="0" smtClean="0"/>
              <a:t>context </a:t>
            </a:r>
            <a:r>
              <a:rPr lang="en-US" altLang="ko-KR" sz="2400" dirty="0"/>
              <a:t>words using a </a:t>
            </a:r>
            <a:r>
              <a:rPr lang="en-US" altLang="ko-KR" sz="2400" dirty="0" smtClean="0"/>
              <a:t>center </a:t>
            </a:r>
            <a:r>
              <a:rPr lang="en-US" altLang="ko-KR" sz="2400" dirty="0"/>
              <a:t>word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0A6C7-A8E0-44B3-92DD-10F8919F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16" y="1886914"/>
            <a:ext cx="3494942" cy="46510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94961" y="3309241"/>
            <a:ext cx="337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/>
              <a:t>I</a:t>
            </a:r>
            <a:r>
              <a:rPr lang="en-US" altLang="ko-KR" sz="2400" dirty="0"/>
              <a:t> </a:t>
            </a:r>
            <a:r>
              <a:rPr lang="en-US" altLang="ko-KR" sz="2400" u="sng" dirty="0"/>
              <a:t>eat</a:t>
            </a:r>
            <a:r>
              <a:rPr lang="en-US" altLang="ko-KR" sz="2400" dirty="0"/>
              <a:t> </a:t>
            </a:r>
            <a:r>
              <a:rPr lang="en-US" altLang="ko-KR" sz="2400" u="sng" dirty="0"/>
              <a:t>an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</a:t>
            </a:r>
            <a:r>
              <a:rPr lang="en-US" altLang="ko-KR" sz="2400" u="sng" dirty="0"/>
              <a:t>every</a:t>
            </a:r>
            <a:r>
              <a:rPr lang="en-US" altLang="ko-KR" sz="2400" dirty="0"/>
              <a:t> </a:t>
            </a:r>
            <a:r>
              <a:rPr lang="en-US" altLang="ko-KR" sz="2400" u="sng" dirty="0"/>
              <a:t>day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180218" y="3698242"/>
            <a:ext cx="152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context words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7384177" y="5423445"/>
            <a:ext cx="1136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25" name="위쪽 화살표 24"/>
          <p:cNvSpPr/>
          <p:nvPr/>
        </p:nvSpPr>
        <p:spPr>
          <a:xfrm>
            <a:off x="7672646" y="4222040"/>
            <a:ext cx="498764" cy="10058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293039" y="4619862"/>
            <a:ext cx="25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Predict the probability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5638798" y="5475553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250076" y="5475553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853042" y="5475553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392791" y="5475553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004069" y="5475553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17427" y="5436686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???</a:t>
            </a:r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231078" y="5436686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???</a:t>
            </a:r>
            <a:endParaRPr lang="ko-KR" altLang="en-US" sz="2400" dirty="0"/>
          </a:p>
        </p:txBody>
      </p:sp>
      <p:sp>
        <p:nvSpPr>
          <p:cNvPr id="38" name="직사각형 37"/>
          <p:cNvSpPr/>
          <p:nvPr/>
        </p:nvSpPr>
        <p:spPr>
          <a:xfrm>
            <a:off x="6832018" y="5440069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???</a:t>
            </a:r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8383089" y="5436686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???</a:t>
            </a:r>
            <a:endParaRPr lang="ko-KR" altLang="en-US" sz="2400" dirty="0"/>
          </a:p>
        </p:txBody>
      </p:sp>
      <p:sp>
        <p:nvSpPr>
          <p:cNvPr id="40" name="직사각형 39"/>
          <p:cNvSpPr/>
          <p:nvPr/>
        </p:nvSpPr>
        <p:spPr>
          <a:xfrm>
            <a:off x="9004069" y="5444696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???</a:t>
            </a:r>
            <a:endParaRPr lang="ko-KR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8280612" y="3693314"/>
            <a:ext cx="16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 words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1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2386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Word encoding</a:t>
            </a:r>
            <a:endParaRPr lang="ko-KR" altLang="en-US" sz="2400" dirty="0"/>
          </a:p>
        </p:txBody>
      </p:sp>
      <p:sp>
        <p:nvSpPr>
          <p:cNvPr id="44" name="오른쪽 화살표 43"/>
          <p:cNvSpPr/>
          <p:nvPr/>
        </p:nvSpPr>
        <p:spPr>
          <a:xfrm>
            <a:off x="3871618" y="4266271"/>
            <a:ext cx="906088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1974659" y="4187299"/>
            <a:ext cx="1136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53" b="72973"/>
          <a:stretch/>
        </p:blipFill>
        <p:spPr>
          <a:xfrm>
            <a:off x="5378040" y="4311557"/>
            <a:ext cx="1128656" cy="2909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5" t="72011" r="40747" b="959"/>
          <a:stretch/>
        </p:blipFill>
        <p:spPr>
          <a:xfrm>
            <a:off x="6506696" y="4288474"/>
            <a:ext cx="315883" cy="2909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2" t="34565" r="21471" b="32227"/>
          <a:stretch/>
        </p:blipFill>
        <p:spPr>
          <a:xfrm>
            <a:off x="6854443" y="4284235"/>
            <a:ext cx="315884" cy="3574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469479" y="5724720"/>
            <a:ext cx="176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Word vector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09767" y="475895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Parameterize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943997" y="2722216"/>
            <a:ext cx="337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b="1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day.</a:t>
            </a:r>
            <a:endParaRPr lang="ko-KR" altLang="en-US" sz="2400" dirty="0"/>
          </a:p>
        </p:txBody>
      </p:sp>
      <p:cxnSp>
        <p:nvCxnSpPr>
          <p:cNvPr id="4" name="직선 화살표 연결선 3"/>
          <p:cNvCxnSpPr>
            <a:endCxn id="10" idx="0"/>
          </p:cNvCxnSpPr>
          <p:nvPr/>
        </p:nvCxnSpPr>
        <p:spPr>
          <a:xfrm>
            <a:off x="2427316" y="3183881"/>
            <a:ext cx="115544" cy="10034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7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1970883"/>
            <a:ext cx="136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Predict</a:t>
            </a:r>
            <a:endParaRPr lang="ko-KR" altLang="en-US" sz="2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53" b="72973"/>
          <a:stretch/>
        </p:blipFill>
        <p:spPr>
          <a:xfrm>
            <a:off x="1140720" y="3844554"/>
            <a:ext cx="1128656" cy="2909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5" t="72011" r="40747" b="959"/>
          <a:stretch/>
        </p:blipFill>
        <p:spPr>
          <a:xfrm>
            <a:off x="2269376" y="3821471"/>
            <a:ext cx="315883" cy="2909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2" t="34565" r="21471" b="32227"/>
          <a:stretch/>
        </p:blipFill>
        <p:spPr>
          <a:xfrm>
            <a:off x="2617123" y="3817232"/>
            <a:ext cx="315884" cy="3574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1198911" y="5257717"/>
            <a:ext cx="176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Word vector</a:t>
            </a:r>
            <a:endParaRPr lang="ko-KR" altLang="en-US" sz="2400" b="1" dirty="0"/>
          </a:p>
        </p:txBody>
      </p:sp>
      <p:sp>
        <p:nvSpPr>
          <p:cNvPr id="29" name="직사각형 28"/>
          <p:cNvSpPr/>
          <p:nvPr/>
        </p:nvSpPr>
        <p:spPr>
          <a:xfrm>
            <a:off x="4214553" y="2967644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>
            <a:off x="7512581" y="3783980"/>
            <a:ext cx="721913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7280106" y="4193535"/>
            <a:ext cx="118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softmax</a:t>
            </a:r>
            <a:endParaRPr lang="ko-KR" altLang="en-US" sz="2400" dirty="0"/>
          </a:p>
        </p:txBody>
      </p:sp>
      <p:sp>
        <p:nvSpPr>
          <p:cNvPr id="32" name="직사각형 31"/>
          <p:cNvSpPr/>
          <p:nvPr/>
        </p:nvSpPr>
        <p:spPr>
          <a:xfrm>
            <a:off x="9313024" y="2967643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8625250" y="5257717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8625250" y="5719382"/>
            <a:ext cx="29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Each element represent probability of a word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833956" y="2922017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956" y="2922017"/>
                <a:ext cx="1279511" cy="2070247"/>
              </a:xfrm>
              <a:prstGeom prst="rect">
                <a:avLst/>
              </a:prstGeom>
              <a:blipFill>
                <a:blip r:embed="rId3"/>
                <a:stretch>
                  <a:fillRect b="-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10210507" y="1460948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81621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</Template>
  <TotalTime>19713</TotalTime>
  <Words>2119</Words>
  <Application>Microsoft Office PowerPoint</Application>
  <PresentationFormat>와이드스크린</PresentationFormat>
  <Paragraphs>893</Paragraphs>
  <Slides>67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맑은 고딕</vt:lpstr>
      <vt:lpstr>Arial</vt:lpstr>
      <vt:lpstr>Calibri</vt:lpstr>
      <vt:lpstr>Cambria Math</vt:lpstr>
      <vt:lpstr>Times New Roman</vt:lpstr>
      <vt:lpstr>Wingdings 3</vt:lpstr>
      <vt:lpstr>Blank</vt:lpstr>
      <vt:lpstr>Word2vec</vt:lpstr>
      <vt:lpstr>Class Lab - Schedule &amp; Assignment</vt:lpstr>
      <vt:lpstr>Class Lab - Schedule &amp; Assignment</vt:lpstr>
      <vt:lpstr>Class Lab - Schedule &amp; Assignment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Assignment 3</vt:lpstr>
      <vt:lpstr>Assignment 3</vt:lpstr>
      <vt:lpstr>Assignment 3</vt:lpstr>
      <vt:lpstr>Assignment 3</vt:lpstr>
      <vt:lpstr>Assignment 3</vt:lpstr>
      <vt:lpstr>Assignment 3</vt:lpstr>
      <vt:lpstr>Assignment 3</vt:lpstr>
      <vt:lpstr>PowerPoint 프레젠테이션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dilab3</dc:creator>
  <cp:lastModifiedBy>박 준형</cp:lastModifiedBy>
  <cp:revision>149</cp:revision>
  <dcterms:created xsi:type="dcterms:W3CDTF">2018-04-16T06:19:51Z</dcterms:created>
  <dcterms:modified xsi:type="dcterms:W3CDTF">2019-10-29T07:53:26Z</dcterms:modified>
</cp:coreProperties>
</file>