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Public Sans Medium"/>
      <p:regular r:id="rId20"/>
      <p:bold r:id="rId21"/>
      <p:italic r:id="rId22"/>
      <p:boldItalic r:id="rId23"/>
    </p:embeddedFont>
    <p:embeddedFont>
      <p:font typeface="Public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29285D-32A6-4F9C-9B84-168EE55034BD}">
  <a:tblStyle styleId="{4929285D-32A6-4F9C-9B84-168EE55034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ublicSansMedium-regular.fntdata"/><Relationship Id="rId22" Type="http://schemas.openxmlformats.org/officeDocument/2006/relationships/font" Target="fonts/PublicSansMedium-italic.fntdata"/><Relationship Id="rId21" Type="http://schemas.openxmlformats.org/officeDocument/2006/relationships/font" Target="fonts/PublicSansMedium-bold.fntdata"/><Relationship Id="rId24" Type="http://schemas.openxmlformats.org/officeDocument/2006/relationships/font" Target="fonts/PublicSans-regular.fntdata"/><Relationship Id="rId23" Type="http://schemas.openxmlformats.org/officeDocument/2006/relationships/font" Target="fonts/PublicSans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ublicSans-italic.fntdata"/><Relationship Id="rId25" Type="http://schemas.openxmlformats.org/officeDocument/2006/relationships/font" Target="fonts/PublicSans-bold.fntdata"/><Relationship Id="rId27" Type="http://schemas.openxmlformats.org/officeDocument/2006/relationships/font" Target="fonts/Public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22f60a04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2a22f60a04f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22f60a04f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a22f60a04f_0_4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a22f60a04f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a22f60a04f_0_4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a22f60a04f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a22f60a04f_0_5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225e62ded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a225e62ded_1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22f60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2a22f60a04f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22f60a04f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2a22f60a04f_0_2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42b89452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2a42b89452c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42b89452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2a42b89452c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22f60a04f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a22f60a04f_0_3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22f60a04f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a22f60a04f_0_4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22f60a04f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a22f60a04f_0_4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22f60a04f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a22f60a04f_0_4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jpg"/><Relationship Id="rId4" Type="http://schemas.openxmlformats.org/officeDocument/2006/relationships/image" Target="../media/image2.jpg"/><Relationship Id="rId5" Type="http://schemas.openxmlformats.org/officeDocument/2006/relationships/image" Target="../media/image11.jpg"/><Relationship Id="rId6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jp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jp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jp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jp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jp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jp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7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jp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6298" l="0" r="-1829" t="-16298"/>
            </a:stretch>
          </a:blipFill>
          <a:ln>
            <a:noFill/>
          </a:ln>
        </p:spPr>
      </p:sp>
      <p:sp>
        <p:nvSpPr>
          <p:cNvPr id="55" name="Google Shape;55;p13"/>
          <p:cNvSpPr txBox="1"/>
          <p:nvPr/>
        </p:nvSpPr>
        <p:spPr>
          <a:xfrm>
            <a:off x="256200" y="186275"/>
            <a:ext cx="8631600" cy="14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3A855D"/>
                </a:solidFill>
                <a:latin typeface="Public Sans"/>
                <a:ea typeface="Public Sans"/>
                <a:cs typeface="Public Sans"/>
                <a:sym typeface="Public Sans"/>
              </a:rPr>
              <a:t>Academic Performance and Stress Factors</a:t>
            </a:r>
            <a:endParaRPr sz="100"/>
          </a:p>
        </p:txBody>
      </p:sp>
      <p:grpSp>
        <p:nvGrpSpPr>
          <p:cNvPr id="56" name="Google Shape;56;p13"/>
          <p:cNvGrpSpPr/>
          <p:nvPr/>
        </p:nvGrpSpPr>
        <p:grpSpPr>
          <a:xfrm>
            <a:off x="334963" y="2233962"/>
            <a:ext cx="2018973" cy="2605171"/>
            <a:chOff x="0" y="0"/>
            <a:chExt cx="1102601" cy="1396725"/>
          </a:xfrm>
        </p:grpSpPr>
        <p:sp>
          <p:nvSpPr>
            <p:cNvPr id="57" name="Google Shape;57;p13"/>
            <p:cNvSpPr/>
            <p:nvPr/>
          </p:nvSpPr>
          <p:spPr>
            <a:xfrm>
              <a:off x="0" y="0"/>
              <a:ext cx="1102601" cy="1396725"/>
            </a:xfrm>
            <a:custGeom>
              <a:rect b="b" l="l" r="r" t="t"/>
              <a:pathLst>
                <a:path extrusionOk="0" h="1396725" w="1102601">
                  <a:moveTo>
                    <a:pt x="29498" y="0"/>
                  </a:moveTo>
                  <a:lnTo>
                    <a:pt x="1073102" y="0"/>
                  </a:lnTo>
                  <a:cubicBezTo>
                    <a:pt x="1080926" y="0"/>
                    <a:pt x="1088429" y="3108"/>
                    <a:pt x="1093961" y="8640"/>
                  </a:cubicBezTo>
                  <a:cubicBezTo>
                    <a:pt x="1099493" y="14172"/>
                    <a:pt x="1102601" y="21675"/>
                    <a:pt x="1102601" y="29498"/>
                  </a:cubicBezTo>
                  <a:lnTo>
                    <a:pt x="1102601" y="1367226"/>
                  </a:lnTo>
                  <a:cubicBezTo>
                    <a:pt x="1102601" y="1383518"/>
                    <a:pt x="1089394" y="1396725"/>
                    <a:pt x="1073102" y="1396725"/>
                  </a:cubicBezTo>
                  <a:lnTo>
                    <a:pt x="29498" y="1396725"/>
                  </a:lnTo>
                  <a:cubicBezTo>
                    <a:pt x="13207" y="1396725"/>
                    <a:pt x="0" y="1383518"/>
                    <a:pt x="0" y="1367226"/>
                  </a:cubicBezTo>
                  <a:lnTo>
                    <a:pt x="0" y="29498"/>
                  </a:lnTo>
                  <a:cubicBezTo>
                    <a:pt x="0" y="13207"/>
                    <a:pt x="13207" y="0"/>
                    <a:pt x="29498" y="0"/>
                  </a:cubicBezTo>
                  <a:close/>
                </a:path>
              </a:pathLst>
            </a:custGeom>
            <a:solidFill>
              <a:srgbClr val="3A855D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 txBox="1"/>
            <p:nvPr/>
          </p:nvSpPr>
          <p:spPr>
            <a:xfrm>
              <a:off x="0" y="85725"/>
              <a:ext cx="1102500" cy="131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0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" name="Google Shape;59;p13"/>
          <p:cNvSpPr txBox="1"/>
          <p:nvPr/>
        </p:nvSpPr>
        <p:spPr>
          <a:xfrm>
            <a:off x="525001" y="4333837"/>
            <a:ext cx="1599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1F0EC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Fiona Brockner</a:t>
            </a:r>
            <a:endParaRPr sz="1500"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468" y="2404909"/>
            <a:ext cx="1701986" cy="17336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13"/>
          <p:cNvGrpSpPr/>
          <p:nvPr/>
        </p:nvGrpSpPr>
        <p:grpSpPr>
          <a:xfrm>
            <a:off x="3454112" y="2233950"/>
            <a:ext cx="2166942" cy="2605171"/>
            <a:chOff x="0" y="0"/>
            <a:chExt cx="1102601" cy="1396725"/>
          </a:xfrm>
        </p:grpSpPr>
        <p:sp>
          <p:nvSpPr>
            <p:cNvPr id="62" name="Google Shape;62;p13"/>
            <p:cNvSpPr/>
            <p:nvPr/>
          </p:nvSpPr>
          <p:spPr>
            <a:xfrm>
              <a:off x="0" y="0"/>
              <a:ext cx="1102601" cy="1396725"/>
            </a:xfrm>
            <a:custGeom>
              <a:rect b="b" l="l" r="r" t="t"/>
              <a:pathLst>
                <a:path extrusionOk="0" h="1396725" w="1102601">
                  <a:moveTo>
                    <a:pt x="29498" y="0"/>
                  </a:moveTo>
                  <a:lnTo>
                    <a:pt x="1073102" y="0"/>
                  </a:lnTo>
                  <a:cubicBezTo>
                    <a:pt x="1080926" y="0"/>
                    <a:pt x="1088429" y="3108"/>
                    <a:pt x="1093961" y="8640"/>
                  </a:cubicBezTo>
                  <a:cubicBezTo>
                    <a:pt x="1099493" y="14172"/>
                    <a:pt x="1102601" y="21675"/>
                    <a:pt x="1102601" y="29498"/>
                  </a:cubicBezTo>
                  <a:lnTo>
                    <a:pt x="1102601" y="1367226"/>
                  </a:lnTo>
                  <a:cubicBezTo>
                    <a:pt x="1102601" y="1383518"/>
                    <a:pt x="1089394" y="1396725"/>
                    <a:pt x="1073102" y="1396725"/>
                  </a:cubicBezTo>
                  <a:lnTo>
                    <a:pt x="29498" y="1396725"/>
                  </a:lnTo>
                  <a:cubicBezTo>
                    <a:pt x="13207" y="1396725"/>
                    <a:pt x="0" y="1383518"/>
                    <a:pt x="0" y="1367226"/>
                  </a:cubicBezTo>
                  <a:lnTo>
                    <a:pt x="0" y="29498"/>
                  </a:lnTo>
                  <a:cubicBezTo>
                    <a:pt x="0" y="13207"/>
                    <a:pt x="13207" y="0"/>
                    <a:pt x="29498" y="0"/>
                  </a:cubicBezTo>
                  <a:close/>
                </a:path>
              </a:pathLst>
            </a:custGeom>
            <a:solidFill>
              <a:srgbClr val="3A855D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 txBox="1"/>
            <p:nvPr/>
          </p:nvSpPr>
          <p:spPr>
            <a:xfrm>
              <a:off x="0" y="85725"/>
              <a:ext cx="1102500" cy="131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0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" name="Google Shape;64;p13"/>
          <p:cNvSpPr txBox="1"/>
          <p:nvPr/>
        </p:nvSpPr>
        <p:spPr>
          <a:xfrm>
            <a:off x="3623124" y="4333833"/>
            <a:ext cx="1829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1F0EC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Fenella Lachica</a:t>
            </a:r>
            <a:endParaRPr sz="1500"/>
          </a:p>
        </p:txBody>
      </p:sp>
      <p:grpSp>
        <p:nvGrpSpPr>
          <p:cNvPr id="65" name="Google Shape;65;p13"/>
          <p:cNvGrpSpPr/>
          <p:nvPr/>
        </p:nvGrpSpPr>
        <p:grpSpPr>
          <a:xfrm>
            <a:off x="6721254" y="2233950"/>
            <a:ext cx="2087775" cy="2605171"/>
            <a:chOff x="0" y="0"/>
            <a:chExt cx="1102601" cy="1396725"/>
          </a:xfrm>
        </p:grpSpPr>
        <p:sp>
          <p:nvSpPr>
            <p:cNvPr id="66" name="Google Shape;66;p13"/>
            <p:cNvSpPr/>
            <p:nvPr/>
          </p:nvSpPr>
          <p:spPr>
            <a:xfrm>
              <a:off x="0" y="0"/>
              <a:ext cx="1102601" cy="1396725"/>
            </a:xfrm>
            <a:custGeom>
              <a:rect b="b" l="l" r="r" t="t"/>
              <a:pathLst>
                <a:path extrusionOk="0" h="1396725" w="1102601">
                  <a:moveTo>
                    <a:pt x="29498" y="0"/>
                  </a:moveTo>
                  <a:lnTo>
                    <a:pt x="1073102" y="0"/>
                  </a:lnTo>
                  <a:cubicBezTo>
                    <a:pt x="1080926" y="0"/>
                    <a:pt x="1088429" y="3108"/>
                    <a:pt x="1093961" y="8640"/>
                  </a:cubicBezTo>
                  <a:cubicBezTo>
                    <a:pt x="1099493" y="14172"/>
                    <a:pt x="1102601" y="21675"/>
                    <a:pt x="1102601" y="29498"/>
                  </a:cubicBezTo>
                  <a:lnTo>
                    <a:pt x="1102601" y="1367226"/>
                  </a:lnTo>
                  <a:cubicBezTo>
                    <a:pt x="1102601" y="1383518"/>
                    <a:pt x="1089394" y="1396725"/>
                    <a:pt x="1073102" y="1396725"/>
                  </a:cubicBezTo>
                  <a:lnTo>
                    <a:pt x="29498" y="1396725"/>
                  </a:lnTo>
                  <a:cubicBezTo>
                    <a:pt x="13207" y="1396725"/>
                    <a:pt x="0" y="1383518"/>
                    <a:pt x="0" y="1367226"/>
                  </a:cubicBezTo>
                  <a:lnTo>
                    <a:pt x="0" y="29498"/>
                  </a:lnTo>
                  <a:cubicBezTo>
                    <a:pt x="0" y="13207"/>
                    <a:pt x="13207" y="0"/>
                    <a:pt x="29498" y="0"/>
                  </a:cubicBezTo>
                  <a:close/>
                </a:path>
              </a:pathLst>
            </a:custGeom>
            <a:solidFill>
              <a:srgbClr val="3A855D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 txBox="1"/>
            <p:nvPr/>
          </p:nvSpPr>
          <p:spPr>
            <a:xfrm>
              <a:off x="0" y="85725"/>
              <a:ext cx="1102500" cy="131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0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68;p13"/>
          <p:cNvSpPr txBox="1"/>
          <p:nvPr/>
        </p:nvSpPr>
        <p:spPr>
          <a:xfrm>
            <a:off x="6721253" y="4333833"/>
            <a:ext cx="20877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1F0EC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Katherine Shagalov</a:t>
            </a:r>
            <a:endParaRPr sz="1700">
              <a:solidFill>
                <a:srgbClr val="F1F0EC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1F0EC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 rotWithShape="1">
          <a:blip r:embed="rId5">
            <a:alphaModFix/>
          </a:blip>
          <a:srcRect b="37122" l="4529" r="15169" t="0"/>
          <a:stretch/>
        </p:blipFill>
        <p:spPr>
          <a:xfrm>
            <a:off x="3623038" y="2405013"/>
            <a:ext cx="1829100" cy="17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 rotWithShape="1">
          <a:blip r:embed="rId6">
            <a:alphaModFix/>
          </a:blip>
          <a:srcRect b="16244" l="0" r="-1132" t="5843"/>
          <a:stretch/>
        </p:blipFill>
        <p:spPr>
          <a:xfrm>
            <a:off x="6879773" y="2395076"/>
            <a:ext cx="1730526" cy="17532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Google Shape;71;p13"/>
          <p:cNvGrpSpPr/>
          <p:nvPr/>
        </p:nvGrpSpPr>
        <p:grpSpPr>
          <a:xfrm rot="5400000">
            <a:off x="4482735" y="-1402341"/>
            <a:ext cx="109877" cy="6002329"/>
            <a:chOff x="0" y="0"/>
            <a:chExt cx="87993" cy="3362084"/>
          </a:xfrm>
        </p:grpSpPr>
        <p:sp>
          <p:nvSpPr>
            <p:cNvPr id="72" name="Google Shape;72;p13"/>
            <p:cNvSpPr/>
            <p:nvPr/>
          </p:nvSpPr>
          <p:spPr>
            <a:xfrm>
              <a:off x="0" y="0"/>
              <a:ext cx="87993" cy="3362084"/>
            </a:xfrm>
            <a:custGeom>
              <a:rect b="b" l="l" r="r" t="t"/>
              <a:pathLst>
                <a:path extrusionOk="0" h="3362084" w="87993">
                  <a:moveTo>
                    <a:pt x="43996" y="0"/>
                  </a:moveTo>
                  <a:lnTo>
                    <a:pt x="43996" y="0"/>
                  </a:lnTo>
                  <a:cubicBezTo>
                    <a:pt x="68295" y="0"/>
                    <a:pt x="87993" y="19698"/>
                    <a:pt x="87993" y="43996"/>
                  </a:cubicBezTo>
                  <a:lnTo>
                    <a:pt x="87993" y="3318088"/>
                  </a:lnTo>
                  <a:cubicBezTo>
                    <a:pt x="87993" y="3342386"/>
                    <a:pt x="68295" y="3362084"/>
                    <a:pt x="43996" y="3362084"/>
                  </a:cubicBezTo>
                  <a:lnTo>
                    <a:pt x="43996" y="3362084"/>
                  </a:lnTo>
                  <a:cubicBezTo>
                    <a:pt x="19698" y="3362084"/>
                    <a:pt x="0" y="3342386"/>
                    <a:pt x="0" y="3318088"/>
                  </a:cubicBezTo>
                  <a:lnTo>
                    <a:pt x="0" y="43996"/>
                  </a:lnTo>
                  <a:cubicBezTo>
                    <a:pt x="0" y="19698"/>
                    <a:pt x="19698" y="0"/>
                    <a:pt x="43996" y="0"/>
                  </a:cubicBezTo>
                  <a:close/>
                </a:path>
              </a:pathLst>
            </a:custGeom>
            <a:solidFill>
              <a:srgbClr val="3A855D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 txBox="1"/>
            <p:nvPr/>
          </p:nvSpPr>
          <p:spPr>
            <a:xfrm>
              <a:off x="0" y="85725"/>
              <a:ext cx="87900" cy="327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0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6298" l="0" r="-1829" t="-16298"/>
            </a:stretch>
          </a:blipFill>
          <a:ln>
            <a:noFill/>
          </a:ln>
        </p:spPr>
      </p:sp>
      <p:sp>
        <p:nvSpPr>
          <p:cNvPr id="177" name="Google Shape;177;p22"/>
          <p:cNvSpPr txBox="1"/>
          <p:nvPr/>
        </p:nvSpPr>
        <p:spPr>
          <a:xfrm>
            <a:off x="3020163" y="10202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2182505" y="429275"/>
            <a:ext cx="47790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A855D"/>
                </a:solidFill>
                <a:latin typeface="Public Sans"/>
                <a:ea typeface="Public Sans"/>
                <a:cs typeface="Public Sans"/>
                <a:sym typeface="Public Sans"/>
              </a:rPr>
              <a:t>Random</a:t>
            </a:r>
            <a:r>
              <a:rPr lang="en" sz="4000">
                <a:solidFill>
                  <a:srgbClr val="3A855D"/>
                </a:solidFill>
                <a:latin typeface="Public Sans"/>
                <a:ea typeface="Public Sans"/>
                <a:cs typeface="Public Sans"/>
                <a:sym typeface="Public Sans"/>
              </a:rPr>
              <a:t> Forest</a:t>
            </a:r>
            <a:endParaRPr>
              <a:solidFill>
                <a:srgbClr val="3A855D"/>
              </a:solidFill>
            </a:endParaRPr>
          </a:p>
        </p:txBody>
      </p:sp>
      <p:pic>
        <p:nvPicPr>
          <p:cNvPr id="179" name="Google Shape;17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2175" y="1561725"/>
            <a:ext cx="4619625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128" y="1066125"/>
            <a:ext cx="1815375" cy="308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78925" y="3523725"/>
            <a:ext cx="19050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6298" l="0" r="-1829" t="-16298"/>
            </a:stretch>
          </a:blipFill>
          <a:ln>
            <a:noFill/>
          </a:ln>
        </p:spPr>
      </p:sp>
      <p:sp>
        <p:nvSpPr>
          <p:cNvPr id="187" name="Google Shape;187;p23"/>
          <p:cNvSpPr txBox="1"/>
          <p:nvPr/>
        </p:nvSpPr>
        <p:spPr>
          <a:xfrm>
            <a:off x="3020163" y="10202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2182505" y="429275"/>
            <a:ext cx="47790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A855D"/>
                </a:solidFill>
                <a:latin typeface="Public Sans"/>
                <a:ea typeface="Public Sans"/>
                <a:cs typeface="Public Sans"/>
                <a:sym typeface="Public Sans"/>
              </a:rPr>
              <a:t>C5.0</a:t>
            </a:r>
            <a:endParaRPr>
              <a:solidFill>
                <a:srgbClr val="3A855D"/>
              </a:solidFill>
            </a:endParaRPr>
          </a:p>
        </p:txBody>
      </p:sp>
      <p:pic>
        <p:nvPicPr>
          <p:cNvPr id="189" name="Google Shape;18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9075" y="1020286"/>
            <a:ext cx="4225851" cy="3912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6298" l="0" r="-1829" t="-16298"/>
            </a:stretch>
          </a:blipFill>
          <a:ln>
            <a:noFill/>
          </a:ln>
        </p:spPr>
      </p:sp>
      <p:sp>
        <p:nvSpPr>
          <p:cNvPr id="195" name="Google Shape;195;p24"/>
          <p:cNvSpPr txBox="1"/>
          <p:nvPr/>
        </p:nvSpPr>
        <p:spPr>
          <a:xfrm>
            <a:off x="3020163" y="10202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2182505" y="429275"/>
            <a:ext cx="47790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A855D"/>
                </a:solidFill>
                <a:latin typeface="Public Sans"/>
                <a:ea typeface="Public Sans"/>
                <a:cs typeface="Public Sans"/>
                <a:sym typeface="Public Sans"/>
              </a:rPr>
              <a:t>SVM</a:t>
            </a:r>
            <a:endParaRPr>
              <a:solidFill>
                <a:srgbClr val="3A855D"/>
              </a:solidFill>
            </a:endParaRPr>
          </a:p>
        </p:txBody>
      </p:sp>
      <p:pic>
        <p:nvPicPr>
          <p:cNvPr id="197" name="Google Shape;19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6772" y="1020275"/>
            <a:ext cx="4126799" cy="384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6298" l="0" r="-1829" t="-16298"/>
            </a:stretch>
          </a:blipFill>
          <a:ln>
            <a:noFill/>
          </a:ln>
        </p:spPr>
      </p:sp>
      <p:sp>
        <p:nvSpPr>
          <p:cNvPr id="203" name="Google Shape;203;p25"/>
          <p:cNvSpPr txBox="1"/>
          <p:nvPr/>
        </p:nvSpPr>
        <p:spPr>
          <a:xfrm>
            <a:off x="3020163" y="10202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  <p:sp>
        <p:nvSpPr>
          <p:cNvPr id="204" name="Google Shape;204;p25"/>
          <p:cNvSpPr txBox="1"/>
          <p:nvPr/>
        </p:nvSpPr>
        <p:spPr>
          <a:xfrm>
            <a:off x="2182505" y="293200"/>
            <a:ext cx="47790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A855D"/>
                </a:solidFill>
                <a:latin typeface="Public Sans"/>
                <a:ea typeface="Public Sans"/>
                <a:cs typeface="Public Sans"/>
                <a:sym typeface="Public Sans"/>
              </a:rPr>
              <a:t>Conclusion</a:t>
            </a:r>
            <a:endParaRPr>
              <a:solidFill>
                <a:srgbClr val="3A855D"/>
              </a:solidFill>
            </a:endParaRPr>
          </a:p>
        </p:txBody>
      </p:sp>
      <p:grpSp>
        <p:nvGrpSpPr>
          <p:cNvPr id="205" name="Google Shape;205;p25"/>
          <p:cNvGrpSpPr/>
          <p:nvPr/>
        </p:nvGrpSpPr>
        <p:grpSpPr>
          <a:xfrm>
            <a:off x="608550" y="1132025"/>
            <a:ext cx="5615767" cy="3399210"/>
            <a:chOff x="0" y="0"/>
            <a:chExt cx="1102601" cy="1396725"/>
          </a:xfrm>
        </p:grpSpPr>
        <p:sp>
          <p:nvSpPr>
            <p:cNvPr id="206" name="Google Shape;206;p25"/>
            <p:cNvSpPr/>
            <p:nvPr/>
          </p:nvSpPr>
          <p:spPr>
            <a:xfrm>
              <a:off x="0" y="0"/>
              <a:ext cx="1102601" cy="1396725"/>
            </a:xfrm>
            <a:custGeom>
              <a:rect b="b" l="l" r="r" t="t"/>
              <a:pathLst>
                <a:path extrusionOk="0" h="1396725" w="1102601">
                  <a:moveTo>
                    <a:pt x="29498" y="0"/>
                  </a:moveTo>
                  <a:lnTo>
                    <a:pt x="1073102" y="0"/>
                  </a:lnTo>
                  <a:cubicBezTo>
                    <a:pt x="1080926" y="0"/>
                    <a:pt x="1088429" y="3108"/>
                    <a:pt x="1093961" y="8640"/>
                  </a:cubicBezTo>
                  <a:cubicBezTo>
                    <a:pt x="1099493" y="14172"/>
                    <a:pt x="1102601" y="21675"/>
                    <a:pt x="1102601" y="29498"/>
                  </a:cubicBezTo>
                  <a:lnTo>
                    <a:pt x="1102601" y="1367226"/>
                  </a:lnTo>
                  <a:cubicBezTo>
                    <a:pt x="1102601" y="1383518"/>
                    <a:pt x="1089394" y="1396725"/>
                    <a:pt x="1073102" y="1396725"/>
                  </a:cubicBezTo>
                  <a:lnTo>
                    <a:pt x="29498" y="1396725"/>
                  </a:lnTo>
                  <a:cubicBezTo>
                    <a:pt x="13207" y="1396725"/>
                    <a:pt x="0" y="1383518"/>
                    <a:pt x="0" y="1367226"/>
                  </a:cubicBezTo>
                  <a:lnTo>
                    <a:pt x="0" y="29498"/>
                  </a:lnTo>
                  <a:cubicBezTo>
                    <a:pt x="0" y="13207"/>
                    <a:pt x="13207" y="0"/>
                    <a:pt x="29498" y="0"/>
                  </a:cubicBezTo>
                  <a:close/>
                </a:path>
              </a:pathLst>
            </a:custGeom>
            <a:solidFill>
              <a:srgbClr val="3A85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5"/>
            <p:cNvSpPr txBox="1"/>
            <p:nvPr/>
          </p:nvSpPr>
          <p:spPr>
            <a:xfrm>
              <a:off x="0" y="85725"/>
              <a:ext cx="1102500" cy="131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8" name="Google Shape;208;p25"/>
          <p:cNvSpPr txBox="1"/>
          <p:nvPr/>
        </p:nvSpPr>
        <p:spPr>
          <a:xfrm>
            <a:off x="6797500" y="1132025"/>
            <a:ext cx="2205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A855D"/>
                </a:solidFill>
                <a:latin typeface="Public Sans"/>
                <a:ea typeface="Public Sans"/>
                <a:cs typeface="Public Sans"/>
                <a:sym typeface="Public Sans"/>
              </a:rPr>
              <a:t>Overall, CART performed the best out of the 6 algorithms.</a:t>
            </a:r>
            <a:endParaRPr b="1">
              <a:solidFill>
                <a:srgbClr val="3A855D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A855D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A855D"/>
                </a:solidFill>
                <a:latin typeface="Public Sans"/>
                <a:ea typeface="Public Sans"/>
                <a:cs typeface="Public Sans"/>
                <a:sym typeface="Public Sans"/>
              </a:rPr>
              <a:t>CART had 49% accuracy</a:t>
            </a:r>
            <a:endParaRPr b="1">
              <a:solidFill>
                <a:srgbClr val="3A855D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A855D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400" y="1227000"/>
            <a:ext cx="5360912" cy="322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6298" l="0" r="-1829" t="-16298"/>
            </a:stretch>
          </a:blipFill>
          <a:ln>
            <a:noFill/>
          </a:ln>
        </p:spPr>
      </p:sp>
      <p:grpSp>
        <p:nvGrpSpPr>
          <p:cNvPr id="79" name="Google Shape;79;p14"/>
          <p:cNvGrpSpPr/>
          <p:nvPr/>
        </p:nvGrpSpPr>
        <p:grpSpPr>
          <a:xfrm>
            <a:off x="973098" y="675962"/>
            <a:ext cx="7198041" cy="3791922"/>
            <a:chOff x="0" y="0"/>
            <a:chExt cx="3791436" cy="1997325"/>
          </a:xfrm>
        </p:grpSpPr>
        <p:sp>
          <p:nvSpPr>
            <p:cNvPr id="80" name="Google Shape;80;p14"/>
            <p:cNvSpPr/>
            <p:nvPr/>
          </p:nvSpPr>
          <p:spPr>
            <a:xfrm>
              <a:off x="0" y="0"/>
              <a:ext cx="3791436" cy="1997209"/>
            </a:xfrm>
            <a:custGeom>
              <a:rect b="b" l="l" r="r" t="t"/>
              <a:pathLst>
                <a:path extrusionOk="0" h="1997209" w="3791436">
                  <a:moveTo>
                    <a:pt x="8067" y="0"/>
                  </a:moveTo>
                  <a:lnTo>
                    <a:pt x="3783369" y="0"/>
                  </a:lnTo>
                  <a:cubicBezTo>
                    <a:pt x="3785508" y="0"/>
                    <a:pt x="3787560" y="850"/>
                    <a:pt x="3789073" y="2363"/>
                  </a:cubicBezTo>
                  <a:cubicBezTo>
                    <a:pt x="3790586" y="3876"/>
                    <a:pt x="3791436" y="5927"/>
                    <a:pt x="3791436" y="8067"/>
                  </a:cubicBezTo>
                  <a:lnTo>
                    <a:pt x="3791436" y="1989142"/>
                  </a:lnTo>
                  <a:cubicBezTo>
                    <a:pt x="3791436" y="1991281"/>
                    <a:pt x="3790586" y="1993333"/>
                    <a:pt x="3789073" y="1994846"/>
                  </a:cubicBezTo>
                  <a:cubicBezTo>
                    <a:pt x="3787560" y="1996359"/>
                    <a:pt x="3785508" y="1997209"/>
                    <a:pt x="3783369" y="1997209"/>
                  </a:cubicBezTo>
                  <a:lnTo>
                    <a:pt x="8067" y="1997209"/>
                  </a:lnTo>
                  <a:cubicBezTo>
                    <a:pt x="5927" y="1997209"/>
                    <a:pt x="3876" y="1996359"/>
                    <a:pt x="2363" y="1994846"/>
                  </a:cubicBezTo>
                  <a:cubicBezTo>
                    <a:pt x="850" y="1993333"/>
                    <a:pt x="0" y="1991281"/>
                    <a:pt x="0" y="1989142"/>
                  </a:cubicBezTo>
                  <a:lnTo>
                    <a:pt x="0" y="8067"/>
                  </a:lnTo>
                  <a:cubicBezTo>
                    <a:pt x="0" y="5927"/>
                    <a:pt x="850" y="3876"/>
                    <a:pt x="2363" y="2363"/>
                  </a:cubicBezTo>
                  <a:cubicBezTo>
                    <a:pt x="3876" y="850"/>
                    <a:pt x="5927" y="0"/>
                    <a:pt x="8067" y="0"/>
                  </a:cubicBezTo>
                  <a:close/>
                </a:path>
              </a:pathLst>
            </a:custGeom>
            <a:solidFill>
              <a:srgbClr val="3A855D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 txBox="1"/>
            <p:nvPr/>
          </p:nvSpPr>
          <p:spPr>
            <a:xfrm>
              <a:off x="0" y="85725"/>
              <a:ext cx="3791400" cy="19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0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14"/>
          <p:cNvSpPr txBox="1"/>
          <p:nvPr/>
        </p:nvSpPr>
        <p:spPr>
          <a:xfrm>
            <a:off x="1915206" y="906410"/>
            <a:ext cx="53136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5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F1F0EC"/>
                </a:solidFill>
                <a:latin typeface="Public Sans"/>
                <a:ea typeface="Public Sans"/>
                <a:cs typeface="Public Sans"/>
                <a:sym typeface="Public Sans"/>
              </a:rPr>
              <a:t>Problem Statement</a:t>
            </a:r>
            <a:endParaRPr sz="700"/>
          </a:p>
        </p:txBody>
      </p:sp>
      <p:sp>
        <p:nvSpPr>
          <p:cNvPr id="83" name="Google Shape;83;p14"/>
          <p:cNvSpPr txBox="1"/>
          <p:nvPr/>
        </p:nvSpPr>
        <p:spPr>
          <a:xfrm>
            <a:off x="1575125" y="2003950"/>
            <a:ext cx="5994000" cy="20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1F0EC"/>
                </a:solidFill>
                <a:latin typeface="Public Sans"/>
                <a:ea typeface="Public Sans"/>
                <a:cs typeface="Public Sans"/>
                <a:sym typeface="Public Sans"/>
              </a:rPr>
              <a:t>The intensifying competition in higher education imposes significant pressure on students to excel, which frequently results in adverse consequences. Chronic stress can profoundly affect academic performance and hinder professional achievement.</a:t>
            </a:r>
            <a:endParaRPr sz="1500">
              <a:solidFill>
                <a:srgbClr val="F1F0EC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500">
                <a:solidFill>
                  <a:srgbClr val="F1F0EC"/>
                </a:solidFill>
                <a:latin typeface="Public Sans"/>
                <a:ea typeface="Public Sans"/>
                <a:cs typeface="Public Sans"/>
                <a:sym typeface="Public Sans"/>
              </a:rPr>
              <a:t>There are many factors at play such as environmental, </a:t>
            </a:r>
            <a:r>
              <a:rPr lang="en" sz="1500">
                <a:solidFill>
                  <a:srgbClr val="F1F0EC"/>
                </a:solidFill>
                <a:latin typeface="Public Sans"/>
                <a:ea typeface="Public Sans"/>
                <a:cs typeface="Public Sans"/>
                <a:sym typeface="Public Sans"/>
              </a:rPr>
              <a:t>psychological</a:t>
            </a:r>
            <a:r>
              <a:rPr lang="en" sz="1500">
                <a:solidFill>
                  <a:srgbClr val="F1F0EC"/>
                </a:solidFill>
                <a:latin typeface="Public Sans"/>
                <a:ea typeface="Public Sans"/>
                <a:cs typeface="Public Sans"/>
                <a:sym typeface="Public Sans"/>
              </a:rPr>
              <a:t>, social, and </a:t>
            </a:r>
            <a:r>
              <a:rPr lang="en" sz="1500">
                <a:solidFill>
                  <a:srgbClr val="F1F0EC"/>
                </a:solidFill>
                <a:latin typeface="Public Sans"/>
                <a:ea typeface="Public Sans"/>
                <a:cs typeface="Public Sans"/>
                <a:sym typeface="Public Sans"/>
              </a:rPr>
              <a:t>physiological</a:t>
            </a:r>
            <a:r>
              <a:rPr lang="en" sz="1500">
                <a:solidFill>
                  <a:srgbClr val="F1F0EC"/>
                </a:solidFill>
                <a:latin typeface="Public Sans"/>
                <a:ea typeface="Public Sans"/>
                <a:cs typeface="Public Sans"/>
                <a:sym typeface="Public Sans"/>
              </a:rPr>
              <a:t>.</a:t>
            </a:r>
            <a:endParaRPr sz="1500">
              <a:solidFill>
                <a:srgbClr val="F1F0EC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1F0EC"/>
                </a:solidFill>
                <a:latin typeface="Public Sans"/>
                <a:ea typeface="Public Sans"/>
                <a:cs typeface="Public Sans"/>
                <a:sym typeface="Public Sans"/>
              </a:rPr>
              <a:t>Examining how different factors affect academic performance is crucial to help students succeed.</a:t>
            </a:r>
            <a:endParaRPr sz="1500">
              <a:solidFill>
                <a:srgbClr val="F1F0EC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6298" l="0" r="-1829" t="-16298"/>
            </a:stretch>
          </a:blipFill>
          <a:ln>
            <a:noFill/>
          </a:ln>
        </p:spPr>
      </p:sp>
      <p:sp>
        <p:nvSpPr>
          <p:cNvPr id="89" name="Google Shape;89;p15"/>
          <p:cNvSpPr txBox="1"/>
          <p:nvPr/>
        </p:nvSpPr>
        <p:spPr>
          <a:xfrm>
            <a:off x="704850" y="480667"/>
            <a:ext cx="41148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3A855D"/>
                </a:solidFill>
                <a:latin typeface="Public Sans"/>
                <a:ea typeface="Public Sans"/>
                <a:cs typeface="Public Sans"/>
                <a:sym typeface="Public Sans"/>
              </a:rPr>
              <a:t>Data Set</a:t>
            </a:r>
            <a:endParaRPr sz="700"/>
          </a:p>
        </p:txBody>
      </p:sp>
      <p:sp>
        <p:nvSpPr>
          <p:cNvPr id="90" name="Google Shape;90;p15"/>
          <p:cNvSpPr txBox="1"/>
          <p:nvPr/>
        </p:nvSpPr>
        <p:spPr>
          <a:xfrm>
            <a:off x="344600" y="1312421"/>
            <a:ext cx="30630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3A855D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StressLevelDataset</a:t>
            </a:r>
            <a:r>
              <a:rPr lang="en">
                <a:solidFill>
                  <a:srgbClr val="3A855D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.xlsx</a:t>
            </a:r>
            <a:endParaRPr>
              <a:solidFill>
                <a:srgbClr val="3A855D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3A855D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21 columns</a:t>
            </a:r>
            <a:endParaRPr>
              <a:solidFill>
                <a:srgbClr val="3A855D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3A855D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1100 rows</a:t>
            </a:r>
            <a:endParaRPr>
              <a:solidFill>
                <a:srgbClr val="3A855D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A855D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A855D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It contains 20 features that impact stress of student</a:t>
            </a:r>
            <a:endParaRPr>
              <a:solidFill>
                <a:srgbClr val="3A855D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A855D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rgbClr val="3A855D"/>
                </a:solidFill>
                <a:latin typeface="Public Sans"/>
                <a:ea typeface="Public Sans"/>
                <a:cs typeface="Public Sans"/>
                <a:sym typeface="Public Sans"/>
              </a:rPr>
              <a:t>Task:</a:t>
            </a:r>
            <a:r>
              <a:rPr lang="en">
                <a:solidFill>
                  <a:srgbClr val="3A855D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Use the data set of student stress factors to see how they impact academic performance.</a:t>
            </a:r>
            <a:endParaRPr>
              <a:solidFill>
                <a:srgbClr val="3A855D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A855D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rgbClr val="3A855D"/>
                </a:solidFill>
                <a:latin typeface="Public Sans"/>
                <a:ea typeface="Public Sans"/>
                <a:cs typeface="Public Sans"/>
                <a:sym typeface="Public Sans"/>
              </a:rPr>
              <a:t>Purpose: </a:t>
            </a:r>
            <a:r>
              <a:rPr lang="en">
                <a:solidFill>
                  <a:srgbClr val="3A855D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To indicate the factors that have the most impact on a student’s academic performance</a:t>
            </a:r>
            <a:endParaRPr>
              <a:solidFill>
                <a:srgbClr val="3A855D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3A855D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3A855D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No preprocessing was needed since there were no empty cells</a:t>
            </a:r>
            <a:endParaRPr>
              <a:solidFill>
                <a:srgbClr val="3A855D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  <p:grpSp>
        <p:nvGrpSpPr>
          <p:cNvPr id="91" name="Google Shape;91;p15"/>
          <p:cNvGrpSpPr/>
          <p:nvPr/>
        </p:nvGrpSpPr>
        <p:grpSpPr>
          <a:xfrm>
            <a:off x="3653076" y="107125"/>
            <a:ext cx="5253973" cy="4929285"/>
            <a:chOff x="0" y="0"/>
            <a:chExt cx="2342700" cy="857625"/>
          </a:xfrm>
        </p:grpSpPr>
        <p:sp>
          <p:nvSpPr>
            <p:cNvPr id="92" name="Google Shape;92;p15"/>
            <p:cNvSpPr/>
            <p:nvPr/>
          </p:nvSpPr>
          <p:spPr>
            <a:xfrm>
              <a:off x="0" y="0"/>
              <a:ext cx="2342659" cy="857492"/>
            </a:xfrm>
            <a:custGeom>
              <a:rect b="b" l="l" r="r" t="t"/>
              <a:pathLst>
                <a:path extrusionOk="0"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3A855D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 txBox="1"/>
            <p:nvPr/>
          </p:nvSpPr>
          <p:spPr>
            <a:xfrm>
              <a:off x="0" y="85725"/>
              <a:ext cx="2342700" cy="77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0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" name="Google Shape;94;p15"/>
          <p:cNvSpPr txBox="1"/>
          <p:nvPr/>
        </p:nvSpPr>
        <p:spPr>
          <a:xfrm>
            <a:off x="4248225" y="185175"/>
            <a:ext cx="12873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1F0EC"/>
                </a:solidFill>
                <a:latin typeface="Public Sans"/>
                <a:ea typeface="Public Sans"/>
                <a:cs typeface="Public Sans"/>
                <a:sym typeface="Public Sans"/>
              </a:rPr>
              <a:t>Variable</a:t>
            </a:r>
            <a:endParaRPr sz="100"/>
          </a:p>
        </p:txBody>
      </p:sp>
      <p:graphicFrame>
        <p:nvGraphicFramePr>
          <p:cNvPr id="95" name="Google Shape;95;p15"/>
          <p:cNvGraphicFramePr/>
          <p:nvPr/>
        </p:nvGraphicFramePr>
        <p:xfrm>
          <a:off x="3837000" y="65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{4929285D-32A6-4F9C-9B84-168EE55034BD}</a:tableStyleId>
              </a:tblPr>
              <a:tblGrid>
                <a:gridCol w="2784675"/>
                <a:gridCol w="2101450"/>
              </a:tblGrid>
              <a:tr h="37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1F0EC"/>
                          </a:solidFill>
                          <a:latin typeface="Public Sans Medium"/>
                          <a:ea typeface="Public Sans Medium"/>
                          <a:cs typeface="Public Sans Medium"/>
                          <a:sym typeface="Public Sans Medium"/>
                        </a:rPr>
                        <a:t>Anxiety</a:t>
                      </a:r>
                      <a:endParaRPr sz="1100">
                        <a:solidFill>
                          <a:srgbClr val="F1F0EC"/>
                        </a:solidFill>
                        <a:latin typeface="Public Sans Medium"/>
                        <a:ea typeface="Public Sans Medium"/>
                        <a:cs typeface="Public Sans Medium"/>
                        <a:sym typeface="Public Sans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1F0EC"/>
                          </a:solidFill>
                          <a:latin typeface="Public Sans Medium"/>
                          <a:ea typeface="Public Sans Medium"/>
                          <a:cs typeface="Public Sans Medium"/>
                          <a:sym typeface="Public Sans Medium"/>
                        </a:rPr>
                        <a:t>Range from 0-21 (GAD-7) </a:t>
                      </a:r>
                      <a:endParaRPr sz="1100">
                        <a:solidFill>
                          <a:srgbClr val="F1F0EC"/>
                        </a:solidFill>
                        <a:latin typeface="Public Sans Medium"/>
                        <a:ea typeface="Public Sans Medium"/>
                        <a:cs typeface="Public Sans Medium"/>
                        <a:sym typeface="Public Sans Medium"/>
                      </a:endParaRPr>
                    </a:p>
                  </a:txBody>
                  <a:tcPr marT="91425" marB="91425" marR="91425" marL="91425"/>
                </a:tc>
              </a:tr>
              <a:tr h="37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1F0EC"/>
                          </a:solidFill>
                          <a:latin typeface="Public Sans Medium"/>
                          <a:ea typeface="Public Sans Medium"/>
                          <a:cs typeface="Public Sans Medium"/>
                          <a:sym typeface="Public Sans Medium"/>
                        </a:rPr>
                        <a:t>Self-Esteem</a:t>
                      </a:r>
                      <a:endParaRPr sz="1100">
                        <a:solidFill>
                          <a:srgbClr val="F1F0EC"/>
                        </a:solidFill>
                        <a:latin typeface="Public Sans Medium"/>
                        <a:ea typeface="Public Sans Medium"/>
                        <a:cs typeface="Public Sans Medium"/>
                        <a:sym typeface="Public Sans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1F0EC"/>
                          </a:solidFill>
                          <a:latin typeface="Public Sans Medium"/>
                          <a:ea typeface="Public Sans Medium"/>
                          <a:cs typeface="Public Sans Medium"/>
                          <a:sym typeface="Public Sans Medium"/>
                        </a:rPr>
                        <a:t>Range from 0-31 (Rosenberg Self Esteem Scale</a:t>
                      </a:r>
                      <a:endParaRPr sz="1100">
                        <a:solidFill>
                          <a:srgbClr val="F1F0EC"/>
                        </a:solidFill>
                        <a:latin typeface="Public Sans Medium"/>
                        <a:ea typeface="Public Sans Medium"/>
                        <a:cs typeface="Public Sans Medium"/>
                        <a:sym typeface="Public Sans Medium"/>
                      </a:endParaRPr>
                    </a:p>
                  </a:txBody>
                  <a:tcPr marT="91425" marB="91425" marR="91425" marL="91425"/>
                </a:tc>
              </a:tr>
              <a:tr h="37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1F0EC"/>
                          </a:solidFill>
                          <a:latin typeface="Public Sans Medium"/>
                          <a:ea typeface="Public Sans Medium"/>
                          <a:cs typeface="Public Sans Medium"/>
                          <a:sym typeface="Public Sans Medium"/>
                        </a:rPr>
                        <a:t>Mental Health History </a:t>
                      </a:r>
                      <a:endParaRPr sz="1100">
                        <a:solidFill>
                          <a:srgbClr val="F1F0EC"/>
                        </a:solidFill>
                        <a:latin typeface="Public Sans Medium"/>
                        <a:ea typeface="Public Sans Medium"/>
                        <a:cs typeface="Public Sans Medium"/>
                        <a:sym typeface="Public Sans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1F0EC"/>
                          </a:solidFill>
                          <a:latin typeface="Public Sans Medium"/>
                          <a:ea typeface="Public Sans Medium"/>
                          <a:cs typeface="Public Sans Medium"/>
                          <a:sym typeface="Public Sans Medium"/>
                        </a:rPr>
                        <a:t>0 if no history, 1 if mental health history</a:t>
                      </a:r>
                      <a:endParaRPr sz="1100">
                        <a:solidFill>
                          <a:srgbClr val="F1F0EC"/>
                        </a:solidFill>
                        <a:latin typeface="Public Sans Medium"/>
                        <a:ea typeface="Public Sans Medium"/>
                        <a:cs typeface="Public Sans Medium"/>
                        <a:sym typeface="Public Sans Medium"/>
                      </a:endParaRPr>
                    </a:p>
                  </a:txBody>
                  <a:tcPr marT="91425" marB="91425" marR="91425" marL="91425"/>
                </a:tc>
              </a:tr>
              <a:tr h="37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1F0EC"/>
                          </a:solidFill>
                          <a:latin typeface="Public Sans Medium"/>
                          <a:ea typeface="Public Sans Medium"/>
                          <a:cs typeface="Public Sans Medium"/>
                          <a:sym typeface="Public Sans Medium"/>
                        </a:rPr>
                        <a:t>Depression</a:t>
                      </a:r>
                      <a:endParaRPr sz="1100">
                        <a:solidFill>
                          <a:srgbClr val="F1F0EC"/>
                        </a:solidFill>
                        <a:latin typeface="Public Sans Medium"/>
                        <a:ea typeface="Public Sans Medium"/>
                        <a:cs typeface="Public Sans Medium"/>
                        <a:sym typeface="Public Sans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1F0EC"/>
                          </a:solidFill>
                          <a:latin typeface="Public Sans Medium"/>
                          <a:ea typeface="Public Sans Medium"/>
                          <a:cs typeface="Public Sans Medium"/>
                          <a:sym typeface="Public Sans Medium"/>
                        </a:rPr>
                        <a:t>Range from 0-27 (PHQ-9)</a:t>
                      </a:r>
                      <a:endParaRPr sz="1100">
                        <a:solidFill>
                          <a:srgbClr val="F1F0EC"/>
                        </a:solidFill>
                        <a:latin typeface="Public Sans Medium"/>
                        <a:ea typeface="Public Sans Medium"/>
                        <a:cs typeface="Public Sans Medium"/>
                        <a:sym typeface="Public Sans Medium"/>
                      </a:endParaRPr>
                    </a:p>
                  </a:txBody>
                  <a:tcPr marT="91425" marB="91425" marR="91425" marL="91425"/>
                </a:tc>
              </a:tr>
              <a:tr h="136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1F0EC"/>
                          </a:solidFill>
                          <a:latin typeface="Public Sans Medium"/>
                          <a:ea typeface="Public Sans Medium"/>
                          <a:cs typeface="Public Sans Medium"/>
                          <a:sym typeface="Public Sans Medium"/>
                        </a:rPr>
                        <a:t>Headache, Sleep Quality, Breathing Problem, Noise Level, Living Conditions, Safety, Basic Needs, Study Load, Student Teacher Relationship, Future Career Concerns, Social Support, Peer Pressure, Extracurricular </a:t>
                      </a:r>
                      <a:r>
                        <a:rPr lang="en" sz="1100">
                          <a:solidFill>
                            <a:srgbClr val="F1F0EC"/>
                          </a:solidFill>
                          <a:latin typeface="Public Sans Medium"/>
                          <a:ea typeface="Public Sans Medium"/>
                          <a:cs typeface="Public Sans Medium"/>
                          <a:sym typeface="Public Sans Medium"/>
                        </a:rPr>
                        <a:t>Activities</a:t>
                      </a:r>
                      <a:r>
                        <a:rPr lang="en" sz="1100">
                          <a:solidFill>
                            <a:srgbClr val="F1F0EC"/>
                          </a:solidFill>
                          <a:latin typeface="Public Sans Medium"/>
                          <a:ea typeface="Public Sans Medium"/>
                          <a:cs typeface="Public Sans Medium"/>
                          <a:sym typeface="Public Sans Medium"/>
                        </a:rPr>
                        <a:t>, Bullying</a:t>
                      </a:r>
                      <a:endParaRPr sz="1100">
                        <a:solidFill>
                          <a:srgbClr val="F1F0EC"/>
                        </a:solidFill>
                        <a:latin typeface="Public Sans Medium"/>
                        <a:ea typeface="Public Sans Medium"/>
                        <a:cs typeface="Public Sans Medium"/>
                        <a:sym typeface="Public Sans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1F0EC"/>
                          </a:solidFill>
                          <a:latin typeface="Public Sans Medium"/>
                          <a:ea typeface="Public Sans Medium"/>
                          <a:cs typeface="Public Sans Medium"/>
                          <a:sym typeface="Public Sans Medium"/>
                        </a:rPr>
                        <a:t>Range</a:t>
                      </a:r>
                      <a:r>
                        <a:rPr lang="en" sz="1100">
                          <a:solidFill>
                            <a:srgbClr val="F1F0EC"/>
                          </a:solidFill>
                          <a:latin typeface="Public Sans Medium"/>
                          <a:ea typeface="Public Sans Medium"/>
                          <a:cs typeface="Public Sans Medium"/>
                          <a:sym typeface="Public Sans Medium"/>
                        </a:rPr>
                        <a:t> 0-5</a:t>
                      </a:r>
                      <a:endParaRPr sz="1100">
                        <a:solidFill>
                          <a:srgbClr val="F1F0EC"/>
                        </a:solidFill>
                        <a:latin typeface="Public Sans Medium"/>
                        <a:ea typeface="Public Sans Medium"/>
                        <a:cs typeface="Public Sans Medium"/>
                        <a:sym typeface="Public Sans Medi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1F0EC"/>
                          </a:solidFill>
                          <a:latin typeface="Public Sans Medium"/>
                          <a:ea typeface="Public Sans Medium"/>
                          <a:cs typeface="Public Sans Medium"/>
                          <a:sym typeface="Public Sans Medium"/>
                        </a:rPr>
                        <a:t>0 low - 5 high</a:t>
                      </a:r>
                      <a:endParaRPr sz="1100">
                        <a:solidFill>
                          <a:srgbClr val="F1F0EC"/>
                        </a:solidFill>
                        <a:latin typeface="Public Sans Medium"/>
                        <a:ea typeface="Public Sans Medium"/>
                        <a:cs typeface="Public Sans Medium"/>
                        <a:sym typeface="Public Sans Medium"/>
                      </a:endParaRPr>
                    </a:p>
                  </a:txBody>
                  <a:tcPr marT="91425" marB="91425" marR="91425" marL="91425"/>
                </a:tc>
              </a:tr>
              <a:tr h="38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F1F0EC"/>
                          </a:solidFill>
                          <a:latin typeface="Public Sans Medium"/>
                          <a:ea typeface="Public Sans Medium"/>
                          <a:cs typeface="Public Sans Medium"/>
                          <a:sym typeface="Public Sans Medium"/>
                        </a:rPr>
                        <a:t>Blood Pressure</a:t>
                      </a:r>
                      <a:endParaRPr sz="1100">
                        <a:solidFill>
                          <a:srgbClr val="F1F0EC"/>
                        </a:solidFill>
                        <a:latin typeface="Public Sans Medium"/>
                        <a:ea typeface="Public Sans Medium"/>
                        <a:cs typeface="Public Sans Medium"/>
                        <a:sym typeface="Public Sans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1F0EC"/>
                          </a:solidFill>
                          <a:latin typeface="Public Sans Medium"/>
                          <a:ea typeface="Public Sans Medium"/>
                          <a:cs typeface="Public Sans Medium"/>
                          <a:sym typeface="Public Sans Medium"/>
                        </a:rPr>
                        <a:t>Range from 1-3</a:t>
                      </a:r>
                      <a:endParaRPr sz="1100">
                        <a:solidFill>
                          <a:srgbClr val="F1F0EC"/>
                        </a:solidFill>
                        <a:latin typeface="Public Sans Medium"/>
                        <a:ea typeface="Public Sans Medium"/>
                        <a:cs typeface="Public Sans Medium"/>
                        <a:sym typeface="Public Sans Medium"/>
                      </a:endParaRPr>
                    </a:p>
                  </a:txBody>
                  <a:tcPr marT="91425" marB="91425" marR="91425" marL="91425"/>
                </a:tc>
              </a:tr>
              <a:tr h="33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1F0EC"/>
                          </a:solidFill>
                          <a:latin typeface="Public Sans Medium"/>
                          <a:ea typeface="Public Sans Medium"/>
                          <a:cs typeface="Public Sans Medium"/>
                          <a:sym typeface="Public Sans Medium"/>
                        </a:rPr>
                        <a:t>Social Support</a:t>
                      </a:r>
                      <a:endParaRPr sz="1100">
                        <a:solidFill>
                          <a:srgbClr val="F1F0EC"/>
                        </a:solidFill>
                        <a:latin typeface="Public Sans Medium"/>
                        <a:ea typeface="Public Sans Medium"/>
                        <a:cs typeface="Public Sans Medium"/>
                        <a:sym typeface="Public Sans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1F0EC"/>
                          </a:solidFill>
                          <a:latin typeface="Public Sans Medium"/>
                          <a:ea typeface="Public Sans Medium"/>
                          <a:cs typeface="Public Sans Medium"/>
                          <a:sym typeface="Public Sans Medium"/>
                        </a:rPr>
                        <a:t>Range from 0-3</a:t>
                      </a:r>
                      <a:endParaRPr sz="1100">
                        <a:solidFill>
                          <a:srgbClr val="F1F0EC"/>
                        </a:solidFill>
                        <a:latin typeface="Public Sans Medium"/>
                        <a:ea typeface="Public Sans Medium"/>
                        <a:cs typeface="Public Sans Medium"/>
                        <a:sym typeface="Public Sans Medium"/>
                      </a:endParaRPr>
                    </a:p>
                  </a:txBody>
                  <a:tcPr marT="91425" marB="91425" marR="91425" marL="91425"/>
                </a:tc>
              </a:tr>
              <a:tr h="38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F1F0EC"/>
                          </a:solidFill>
                          <a:latin typeface="Public Sans Medium"/>
                          <a:ea typeface="Public Sans Medium"/>
                          <a:cs typeface="Public Sans Medium"/>
                          <a:sym typeface="Public Sans Medium"/>
                        </a:rPr>
                        <a:t>Stress Level</a:t>
                      </a:r>
                      <a:endParaRPr sz="1100">
                        <a:solidFill>
                          <a:srgbClr val="F1F0EC"/>
                        </a:solidFill>
                        <a:latin typeface="Public Sans Medium"/>
                        <a:ea typeface="Public Sans Medium"/>
                        <a:cs typeface="Public Sans Medium"/>
                        <a:sym typeface="Public Sans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1F0EC"/>
                          </a:solidFill>
                          <a:latin typeface="Public Sans Medium"/>
                          <a:ea typeface="Public Sans Medium"/>
                          <a:cs typeface="Public Sans Medium"/>
                          <a:sym typeface="Public Sans Medium"/>
                        </a:rPr>
                        <a:t>Range from 0-2</a:t>
                      </a:r>
                      <a:endParaRPr sz="1100">
                        <a:solidFill>
                          <a:srgbClr val="F1F0EC"/>
                        </a:solidFill>
                        <a:latin typeface="Public Sans Medium"/>
                        <a:ea typeface="Public Sans Medium"/>
                        <a:cs typeface="Public Sans Medium"/>
                        <a:sym typeface="Public Sans Medium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6" name="Google Shape;96;p15"/>
          <p:cNvSpPr txBox="1"/>
          <p:nvPr/>
        </p:nvSpPr>
        <p:spPr>
          <a:xfrm>
            <a:off x="6169000" y="185175"/>
            <a:ext cx="24546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1F0EC"/>
                </a:solidFill>
                <a:latin typeface="Public Sans"/>
                <a:ea typeface="Public Sans"/>
                <a:cs typeface="Public Sans"/>
                <a:sym typeface="Public Sans"/>
              </a:rPr>
              <a:t>Description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6298" l="0" r="-1829" t="-16298"/>
            </a:stretch>
          </a:blipFill>
          <a:ln>
            <a:noFill/>
          </a:ln>
        </p:spPr>
      </p:sp>
      <p:pic>
        <p:nvPicPr>
          <p:cNvPr id="102" name="Google Shape;1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6674" y="190800"/>
            <a:ext cx="6370650" cy="47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6298" l="0" r="-1829" t="-16298"/>
            </a:stretch>
          </a:blipFill>
          <a:ln>
            <a:noFill/>
          </a:ln>
        </p:spPr>
      </p:sp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9188" y="193513"/>
            <a:ext cx="5985613" cy="475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/>
        </p:nvSpPr>
        <p:spPr>
          <a:xfrm>
            <a:off x="2364725" y="1604050"/>
            <a:ext cx="774000" cy="218400"/>
          </a:xfrm>
          <a:prstGeom prst="rect">
            <a:avLst/>
          </a:prstGeom>
          <a:noFill/>
          <a:ln cap="flat" cmpd="sng" w="9525">
            <a:solidFill>
              <a:srgbClr val="3A85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1579200" y="3165375"/>
            <a:ext cx="1509900" cy="218400"/>
          </a:xfrm>
          <a:prstGeom prst="rect">
            <a:avLst/>
          </a:prstGeom>
          <a:noFill/>
          <a:ln cap="flat" cmpd="sng" w="9525">
            <a:solidFill>
              <a:srgbClr val="3A85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2444100" y="4518300"/>
            <a:ext cx="645000" cy="218400"/>
          </a:xfrm>
          <a:prstGeom prst="rect">
            <a:avLst/>
          </a:prstGeom>
          <a:noFill/>
          <a:ln cap="flat" cmpd="sng" w="9525">
            <a:solidFill>
              <a:srgbClr val="3A85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6298" l="0" r="-1829" t="-16298"/>
            </a:stretch>
          </a:blipFill>
          <a:ln>
            <a:noFill/>
          </a:ln>
        </p:spPr>
      </p:sp>
      <p:sp>
        <p:nvSpPr>
          <p:cNvPr id="117" name="Google Shape;117;p18"/>
          <p:cNvSpPr txBox="1"/>
          <p:nvPr/>
        </p:nvSpPr>
        <p:spPr>
          <a:xfrm>
            <a:off x="2671277" y="361975"/>
            <a:ext cx="3414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3A855D"/>
                </a:solidFill>
                <a:latin typeface="Public Sans"/>
                <a:ea typeface="Public Sans"/>
                <a:cs typeface="Public Sans"/>
                <a:sym typeface="Public Sans"/>
              </a:rPr>
              <a:t>Classifications</a:t>
            </a:r>
            <a:endParaRPr sz="700"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386250" y="3473600"/>
            <a:ext cx="4106961" cy="851479"/>
            <a:chOff x="0" y="0"/>
            <a:chExt cx="1258800" cy="1098825"/>
          </a:xfrm>
        </p:grpSpPr>
        <p:sp>
          <p:nvSpPr>
            <p:cNvPr id="119" name="Google Shape;119;p18"/>
            <p:cNvSpPr/>
            <p:nvPr/>
          </p:nvSpPr>
          <p:spPr>
            <a:xfrm>
              <a:off x="0" y="0"/>
              <a:ext cx="1258694" cy="1098728"/>
            </a:xfrm>
            <a:custGeom>
              <a:rect b="b" l="l" r="r" t="t"/>
              <a:pathLst>
                <a:path extrusionOk="0" h="1098728" w="1258694">
                  <a:moveTo>
                    <a:pt x="25840" y="0"/>
                  </a:moveTo>
                  <a:lnTo>
                    <a:pt x="1232854" y="0"/>
                  </a:lnTo>
                  <a:cubicBezTo>
                    <a:pt x="1239707" y="0"/>
                    <a:pt x="1246280" y="2722"/>
                    <a:pt x="1251126" y="7568"/>
                  </a:cubicBezTo>
                  <a:cubicBezTo>
                    <a:pt x="1255972" y="12414"/>
                    <a:pt x="1258694" y="18987"/>
                    <a:pt x="1258694" y="25840"/>
                  </a:cubicBezTo>
                  <a:lnTo>
                    <a:pt x="1258694" y="1072888"/>
                  </a:lnTo>
                  <a:cubicBezTo>
                    <a:pt x="1258694" y="1087159"/>
                    <a:pt x="1247125" y="1098728"/>
                    <a:pt x="1232854" y="1098728"/>
                  </a:cubicBezTo>
                  <a:lnTo>
                    <a:pt x="25840" y="1098728"/>
                  </a:lnTo>
                  <a:cubicBezTo>
                    <a:pt x="11569" y="1098728"/>
                    <a:pt x="0" y="1087159"/>
                    <a:pt x="0" y="1072888"/>
                  </a:cubicBezTo>
                  <a:lnTo>
                    <a:pt x="0" y="25840"/>
                  </a:lnTo>
                  <a:cubicBezTo>
                    <a:pt x="0" y="11569"/>
                    <a:pt x="11569" y="0"/>
                    <a:pt x="25840" y="0"/>
                  </a:cubicBezTo>
                  <a:close/>
                </a:path>
              </a:pathLst>
            </a:custGeom>
            <a:solidFill>
              <a:srgbClr val="3A855D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8"/>
            <p:cNvSpPr txBox="1"/>
            <p:nvPr/>
          </p:nvSpPr>
          <p:spPr>
            <a:xfrm>
              <a:off x="0" y="85725"/>
              <a:ext cx="1258800" cy="10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0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" name="Google Shape;121;p18"/>
          <p:cNvGrpSpPr/>
          <p:nvPr/>
        </p:nvGrpSpPr>
        <p:grpSpPr>
          <a:xfrm>
            <a:off x="386250" y="1443113"/>
            <a:ext cx="4106961" cy="851479"/>
            <a:chOff x="0" y="0"/>
            <a:chExt cx="1258800" cy="1098825"/>
          </a:xfrm>
        </p:grpSpPr>
        <p:sp>
          <p:nvSpPr>
            <p:cNvPr id="122" name="Google Shape;122;p18"/>
            <p:cNvSpPr/>
            <p:nvPr/>
          </p:nvSpPr>
          <p:spPr>
            <a:xfrm>
              <a:off x="0" y="0"/>
              <a:ext cx="1258694" cy="1098728"/>
            </a:xfrm>
            <a:custGeom>
              <a:rect b="b" l="l" r="r" t="t"/>
              <a:pathLst>
                <a:path extrusionOk="0" h="1098728" w="1258694">
                  <a:moveTo>
                    <a:pt x="25840" y="0"/>
                  </a:moveTo>
                  <a:lnTo>
                    <a:pt x="1232854" y="0"/>
                  </a:lnTo>
                  <a:cubicBezTo>
                    <a:pt x="1239707" y="0"/>
                    <a:pt x="1246280" y="2722"/>
                    <a:pt x="1251126" y="7568"/>
                  </a:cubicBezTo>
                  <a:cubicBezTo>
                    <a:pt x="1255972" y="12414"/>
                    <a:pt x="1258694" y="18987"/>
                    <a:pt x="1258694" y="25840"/>
                  </a:cubicBezTo>
                  <a:lnTo>
                    <a:pt x="1258694" y="1072888"/>
                  </a:lnTo>
                  <a:cubicBezTo>
                    <a:pt x="1258694" y="1087159"/>
                    <a:pt x="1247125" y="1098728"/>
                    <a:pt x="1232854" y="1098728"/>
                  </a:cubicBezTo>
                  <a:lnTo>
                    <a:pt x="25840" y="1098728"/>
                  </a:lnTo>
                  <a:cubicBezTo>
                    <a:pt x="11569" y="1098728"/>
                    <a:pt x="0" y="1087159"/>
                    <a:pt x="0" y="1072888"/>
                  </a:cubicBezTo>
                  <a:lnTo>
                    <a:pt x="0" y="25840"/>
                  </a:lnTo>
                  <a:cubicBezTo>
                    <a:pt x="0" y="11569"/>
                    <a:pt x="11569" y="0"/>
                    <a:pt x="25840" y="0"/>
                  </a:cubicBezTo>
                  <a:close/>
                </a:path>
              </a:pathLst>
            </a:custGeom>
            <a:solidFill>
              <a:srgbClr val="3A855D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8"/>
            <p:cNvSpPr txBox="1"/>
            <p:nvPr/>
          </p:nvSpPr>
          <p:spPr>
            <a:xfrm>
              <a:off x="0" y="85725"/>
              <a:ext cx="1258800" cy="10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0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" name="Google Shape;124;p18"/>
          <p:cNvGrpSpPr/>
          <p:nvPr/>
        </p:nvGrpSpPr>
        <p:grpSpPr>
          <a:xfrm>
            <a:off x="386250" y="2431900"/>
            <a:ext cx="4106961" cy="851479"/>
            <a:chOff x="0" y="0"/>
            <a:chExt cx="1258800" cy="1098825"/>
          </a:xfrm>
        </p:grpSpPr>
        <p:sp>
          <p:nvSpPr>
            <p:cNvPr id="125" name="Google Shape;125;p18"/>
            <p:cNvSpPr/>
            <p:nvPr/>
          </p:nvSpPr>
          <p:spPr>
            <a:xfrm>
              <a:off x="0" y="0"/>
              <a:ext cx="1258694" cy="1098728"/>
            </a:xfrm>
            <a:custGeom>
              <a:rect b="b" l="l" r="r" t="t"/>
              <a:pathLst>
                <a:path extrusionOk="0" h="1098728" w="1258694">
                  <a:moveTo>
                    <a:pt x="25840" y="0"/>
                  </a:moveTo>
                  <a:lnTo>
                    <a:pt x="1232854" y="0"/>
                  </a:lnTo>
                  <a:cubicBezTo>
                    <a:pt x="1239707" y="0"/>
                    <a:pt x="1246280" y="2722"/>
                    <a:pt x="1251126" y="7568"/>
                  </a:cubicBezTo>
                  <a:cubicBezTo>
                    <a:pt x="1255972" y="12414"/>
                    <a:pt x="1258694" y="18987"/>
                    <a:pt x="1258694" y="25840"/>
                  </a:cubicBezTo>
                  <a:lnTo>
                    <a:pt x="1258694" y="1072888"/>
                  </a:lnTo>
                  <a:cubicBezTo>
                    <a:pt x="1258694" y="1087159"/>
                    <a:pt x="1247125" y="1098728"/>
                    <a:pt x="1232854" y="1098728"/>
                  </a:cubicBezTo>
                  <a:lnTo>
                    <a:pt x="25840" y="1098728"/>
                  </a:lnTo>
                  <a:cubicBezTo>
                    <a:pt x="11569" y="1098728"/>
                    <a:pt x="0" y="1087159"/>
                    <a:pt x="0" y="1072888"/>
                  </a:cubicBezTo>
                  <a:lnTo>
                    <a:pt x="0" y="25840"/>
                  </a:lnTo>
                  <a:cubicBezTo>
                    <a:pt x="0" y="11569"/>
                    <a:pt x="11569" y="0"/>
                    <a:pt x="25840" y="0"/>
                  </a:cubicBezTo>
                  <a:close/>
                </a:path>
              </a:pathLst>
            </a:custGeom>
            <a:solidFill>
              <a:srgbClr val="3A855D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8"/>
            <p:cNvSpPr txBox="1"/>
            <p:nvPr/>
          </p:nvSpPr>
          <p:spPr>
            <a:xfrm>
              <a:off x="0" y="85725"/>
              <a:ext cx="1258800" cy="10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0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" name="Google Shape;127;p18"/>
          <p:cNvGrpSpPr/>
          <p:nvPr/>
        </p:nvGrpSpPr>
        <p:grpSpPr>
          <a:xfrm>
            <a:off x="4756400" y="1390200"/>
            <a:ext cx="4106961" cy="851479"/>
            <a:chOff x="0" y="0"/>
            <a:chExt cx="1258800" cy="1098825"/>
          </a:xfrm>
        </p:grpSpPr>
        <p:sp>
          <p:nvSpPr>
            <p:cNvPr id="128" name="Google Shape;128;p18"/>
            <p:cNvSpPr/>
            <p:nvPr/>
          </p:nvSpPr>
          <p:spPr>
            <a:xfrm>
              <a:off x="0" y="0"/>
              <a:ext cx="1258694" cy="1098728"/>
            </a:xfrm>
            <a:custGeom>
              <a:rect b="b" l="l" r="r" t="t"/>
              <a:pathLst>
                <a:path extrusionOk="0" h="1098728" w="1258694">
                  <a:moveTo>
                    <a:pt x="25840" y="0"/>
                  </a:moveTo>
                  <a:lnTo>
                    <a:pt x="1232854" y="0"/>
                  </a:lnTo>
                  <a:cubicBezTo>
                    <a:pt x="1239707" y="0"/>
                    <a:pt x="1246280" y="2722"/>
                    <a:pt x="1251126" y="7568"/>
                  </a:cubicBezTo>
                  <a:cubicBezTo>
                    <a:pt x="1255972" y="12414"/>
                    <a:pt x="1258694" y="18987"/>
                    <a:pt x="1258694" y="25840"/>
                  </a:cubicBezTo>
                  <a:lnTo>
                    <a:pt x="1258694" y="1072888"/>
                  </a:lnTo>
                  <a:cubicBezTo>
                    <a:pt x="1258694" y="1087159"/>
                    <a:pt x="1247125" y="1098728"/>
                    <a:pt x="1232854" y="1098728"/>
                  </a:cubicBezTo>
                  <a:lnTo>
                    <a:pt x="25840" y="1098728"/>
                  </a:lnTo>
                  <a:cubicBezTo>
                    <a:pt x="11569" y="1098728"/>
                    <a:pt x="0" y="1087159"/>
                    <a:pt x="0" y="1072888"/>
                  </a:cubicBezTo>
                  <a:lnTo>
                    <a:pt x="0" y="25840"/>
                  </a:lnTo>
                  <a:cubicBezTo>
                    <a:pt x="0" y="11569"/>
                    <a:pt x="11569" y="0"/>
                    <a:pt x="25840" y="0"/>
                  </a:cubicBezTo>
                  <a:close/>
                </a:path>
              </a:pathLst>
            </a:custGeom>
            <a:solidFill>
              <a:srgbClr val="3A855D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8"/>
            <p:cNvSpPr txBox="1"/>
            <p:nvPr/>
          </p:nvSpPr>
          <p:spPr>
            <a:xfrm>
              <a:off x="0" y="85725"/>
              <a:ext cx="1258800" cy="10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0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" name="Google Shape;130;p18"/>
          <p:cNvSpPr txBox="1"/>
          <p:nvPr/>
        </p:nvSpPr>
        <p:spPr>
          <a:xfrm>
            <a:off x="584525" y="2613888"/>
            <a:ext cx="37104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1F0EC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r>
              <a:rPr lang="en" sz="3300">
                <a:solidFill>
                  <a:srgbClr val="F1F0EC"/>
                </a:solidFill>
                <a:latin typeface="Public Sans"/>
                <a:ea typeface="Public Sans"/>
                <a:cs typeface="Public Sans"/>
                <a:sym typeface="Public Sans"/>
              </a:rPr>
              <a:t>. CART </a:t>
            </a:r>
            <a:endParaRPr sz="700"/>
          </a:p>
        </p:txBody>
      </p:sp>
      <p:sp>
        <p:nvSpPr>
          <p:cNvPr id="131" name="Google Shape;131;p18"/>
          <p:cNvSpPr txBox="1"/>
          <p:nvPr/>
        </p:nvSpPr>
        <p:spPr>
          <a:xfrm>
            <a:off x="290375" y="3655575"/>
            <a:ext cx="3901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1F0EC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r>
              <a:rPr lang="en" sz="3300">
                <a:solidFill>
                  <a:srgbClr val="F1F0EC"/>
                </a:solidFill>
                <a:latin typeface="Public Sans"/>
                <a:ea typeface="Public Sans"/>
                <a:cs typeface="Public Sans"/>
                <a:sym typeface="Public Sans"/>
              </a:rPr>
              <a:t>. C5.0</a:t>
            </a:r>
            <a:endParaRPr sz="700"/>
          </a:p>
        </p:txBody>
      </p:sp>
      <p:sp>
        <p:nvSpPr>
          <p:cNvPr id="132" name="Google Shape;132;p18"/>
          <p:cNvSpPr txBox="1"/>
          <p:nvPr/>
        </p:nvSpPr>
        <p:spPr>
          <a:xfrm>
            <a:off x="4954677" y="1572188"/>
            <a:ext cx="37104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1F0EC"/>
                </a:solidFill>
                <a:latin typeface="Public Sans"/>
                <a:ea typeface="Public Sans"/>
                <a:cs typeface="Public Sans"/>
                <a:sym typeface="Public Sans"/>
              </a:rPr>
              <a:t>2. Naive Bayes</a:t>
            </a:r>
            <a:endParaRPr sz="700"/>
          </a:p>
        </p:txBody>
      </p:sp>
      <p:grpSp>
        <p:nvGrpSpPr>
          <p:cNvPr id="133" name="Google Shape;133;p18"/>
          <p:cNvGrpSpPr/>
          <p:nvPr/>
        </p:nvGrpSpPr>
        <p:grpSpPr>
          <a:xfrm>
            <a:off x="4756400" y="2431900"/>
            <a:ext cx="4106961" cy="851479"/>
            <a:chOff x="0" y="0"/>
            <a:chExt cx="1258800" cy="1098825"/>
          </a:xfrm>
        </p:grpSpPr>
        <p:sp>
          <p:nvSpPr>
            <p:cNvPr id="134" name="Google Shape;134;p18"/>
            <p:cNvSpPr/>
            <p:nvPr/>
          </p:nvSpPr>
          <p:spPr>
            <a:xfrm>
              <a:off x="0" y="0"/>
              <a:ext cx="1258694" cy="1098728"/>
            </a:xfrm>
            <a:custGeom>
              <a:rect b="b" l="l" r="r" t="t"/>
              <a:pathLst>
                <a:path extrusionOk="0" h="1098728" w="1258694">
                  <a:moveTo>
                    <a:pt x="25840" y="0"/>
                  </a:moveTo>
                  <a:lnTo>
                    <a:pt x="1232854" y="0"/>
                  </a:lnTo>
                  <a:cubicBezTo>
                    <a:pt x="1239707" y="0"/>
                    <a:pt x="1246280" y="2722"/>
                    <a:pt x="1251126" y="7568"/>
                  </a:cubicBezTo>
                  <a:cubicBezTo>
                    <a:pt x="1255972" y="12414"/>
                    <a:pt x="1258694" y="18987"/>
                    <a:pt x="1258694" y="25840"/>
                  </a:cubicBezTo>
                  <a:lnTo>
                    <a:pt x="1258694" y="1072888"/>
                  </a:lnTo>
                  <a:cubicBezTo>
                    <a:pt x="1258694" y="1087159"/>
                    <a:pt x="1247125" y="1098728"/>
                    <a:pt x="1232854" y="1098728"/>
                  </a:cubicBezTo>
                  <a:lnTo>
                    <a:pt x="25840" y="1098728"/>
                  </a:lnTo>
                  <a:cubicBezTo>
                    <a:pt x="11569" y="1098728"/>
                    <a:pt x="0" y="1087159"/>
                    <a:pt x="0" y="1072888"/>
                  </a:cubicBezTo>
                  <a:lnTo>
                    <a:pt x="0" y="25840"/>
                  </a:lnTo>
                  <a:cubicBezTo>
                    <a:pt x="0" y="11569"/>
                    <a:pt x="11569" y="0"/>
                    <a:pt x="25840" y="0"/>
                  </a:cubicBezTo>
                  <a:close/>
                </a:path>
              </a:pathLst>
            </a:custGeom>
            <a:solidFill>
              <a:srgbClr val="3A855D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8"/>
            <p:cNvSpPr txBox="1"/>
            <p:nvPr/>
          </p:nvSpPr>
          <p:spPr>
            <a:xfrm>
              <a:off x="0" y="85725"/>
              <a:ext cx="1258800" cy="10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0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18"/>
          <p:cNvSpPr txBox="1"/>
          <p:nvPr/>
        </p:nvSpPr>
        <p:spPr>
          <a:xfrm>
            <a:off x="4621075" y="2613888"/>
            <a:ext cx="43776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1F0EC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r>
              <a:rPr lang="en" sz="3300">
                <a:solidFill>
                  <a:srgbClr val="F1F0EC"/>
                </a:solidFill>
                <a:latin typeface="Public Sans"/>
                <a:ea typeface="Public Sans"/>
                <a:cs typeface="Public Sans"/>
                <a:sym typeface="Public Sans"/>
              </a:rPr>
              <a:t>. Random Forest</a:t>
            </a:r>
            <a:endParaRPr sz="700"/>
          </a:p>
        </p:txBody>
      </p:sp>
      <p:grpSp>
        <p:nvGrpSpPr>
          <p:cNvPr id="137" name="Google Shape;137;p18"/>
          <p:cNvGrpSpPr/>
          <p:nvPr/>
        </p:nvGrpSpPr>
        <p:grpSpPr>
          <a:xfrm>
            <a:off x="4756400" y="3473600"/>
            <a:ext cx="4106961" cy="851479"/>
            <a:chOff x="0" y="0"/>
            <a:chExt cx="1258800" cy="1098825"/>
          </a:xfrm>
        </p:grpSpPr>
        <p:sp>
          <p:nvSpPr>
            <p:cNvPr id="138" name="Google Shape;138;p18"/>
            <p:cNvSpPr/>
            <p:nvPr/>
          </p:nvSpPr>
          <p:spPr>
            <a:xfrm>
              <a:off x="0" y="0"/>
              <a:ext cx="1258694" cy="1098728"/>
            </a:xfrm>
            <a:custGeom>
              <a:rect b="b" l="l" r="r" t="t"/>
              <a:pathLst>
                <a:path extrusionOk="0" h="1098728" w="1258694">
                  <a:moveTo>
                    <a:pt x="25840" y="0"/>
                  </a:moveTo>
                  <a:lnTo>
                    <a:pt x="1232854" y="0"/>
                  </a:lnTo>
                  <a:cubicBezTo>
                    <a:pt x="1239707" y="0"/>
                    <a:pt x="1246280" y="2722"/>
                    <a:pt x="1251126" y="7568"/>
                  </a:cubicBezTo>
                  <a:cubicBezTo>
                    <a:pt x="1255972" y="12414"/>
                    <a:pt x="1258694" y="18987"/>
                    <a:pt x="1258694" y="25840"/>
                  </a:cubicBezTo>
                  <a:lnTo>
                    <a:pt x="1258694" y="1072888"/>
                  </a:lnTo>
                  <a:cubicBezTo>
                    <a:pt x="1258694" y="1087159"/>
                    <a:pt x="1247125" y="1098728"/>
                    <a:pt x="1232854" y="1098728"/>
                  </a:cubicBezTo>
                  <a:lnTo>
                    <a:pt x="25840" y="1098728"/>
                  </a:lnTo>
                  <a:cubicBezTo>
                    <a:pt x="11569" y="1098728"/>
                    <a:pt x="0" y="1087159"/>
                    <a:pt x="0" y="1072888"/>
                  </a:cubicBezTo>
                  <a:lnTo>
                    <a:pt x="0" y="25840"/>
                  </a:lnTo>
                  <a:cubicBezTo>
                    <a:pt x="0" y="11569"/>
                    <a:pt x="11569" y="0"/>
                    <a:pt x="25840" y="0"/>
                  </a:cubicBezTo>
                  <a:close/>
                </a:path>
              </a:pathLst>
            </a:custGeom>
            <a:solidFill>
              <a:srgbClr val="3A855D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8"/>
            <p:cNvSpPr txBox="1"/>
            <p:nvPr/>
          </p:nvSpPr>
          <p:spPr>
            <a:xfrm>
              <a:off x="0" y="85725"/>
              <a:ext cx="1258800" cy="10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0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" name="Google Shape;140;p18"/>
          <p:cNvSpPr txBox="1"/>
          <p:nvPr/>
        </p:nvSpPr>
        <p:spPr>
          <a:xfrm>
            <a:off x="5369725" y="3655575"/>
            <a:ext cx="2880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1F0EC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r>
              <a:rPr lang="en" sz="3300">
                <a:solidFill>
                  <a:srgbClr val="F1F0EC"/>
                </a:solidFill>
                <a:latin typeface="Public Sans"/>
                <a:ea typeface="Public Sans"/>
                <a:cs typeface="Public Sans"/>
                <a:sym typeface="Public Sans"/>
              </a:rPr>
              <a:t>.SVM </a:t>
            </a:r>
            <a:endParaRPr sz="700"/>
          </a:p>
        </p:txBody>
      </p:sp>
      <p:sp>
        <p:nvSpPr>
          <p:cNvPr id="141" name="Google Shape;141;p18"/>
          <p:cNvSpPr txBox="1"/>
          <p:nvPr/>
        </p:nvSpPr>
        <p:spPr>
          <a:xfrm>
            <a:off x="4954677" y="4697288"/>
            <a:ext cx="3710400" cy="1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42" name="Google Shape;142;p18"/>
          <p:cNvSpPr txBox="1"/>
          <p:nvPr/>
        </p:nvSpPr>
        <p:spPr>
          <a:xfrm>
            <a:off x="1311423" y="1572197"/>
            <a:ext cx="18597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1F0EC"/>
                </a:solidFill>
                <a:latin typeface="Public Sans"/>
                <a:ea typeface="Public Sans"/>
                <a:cs typeface="Public Sans"/>
                <a:sym typeface="Public Sans"/>
              </a:rPr>
              <a:t>1. </a:t>
            </a:r>
            <a:r>
              <a:rPr lang="en" sz="3300">
                <a:solidFill>
                  <a:srgbClr val="F1F0EC"/>
                </a:solidFill>
                <a:latin typeface="Public Sans"/>
                <a:ea typeface="Public Sans"/>
                <a:cs typeface="Public Sans"/>
                <a:sym typeface="Public Sans"/>
              </a:rPr>
              <a:t>KNN</a:t>
            </a:r>
            <a:endParaRPr sz="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6298" l="0" r="-1829" t="-16298"/>
            </a:stretch>
          </a:blipFill>
          <a:ln>
            <a:noFill/>
          </a:ln>
        </p:spPr>
      </p:sp>
      <p:sp>
        <p:nvSpPr>
          <p:cNvPr id="148" name="Google Shape;148;p19"/>
          <p:cNvSpPr txBox="1"/>
          <p:nvPr/>
        </p:nvSpPr>
        <p:spPr>
          <a:xfrm>
            <a:off x="735438" y="88450"/>
            <a:ext cx="78372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5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3A855D"/>
                </a:solidFill>
                <a:latin typeface="Public Sans"/>
                <a:ea typeface="Public Sans"/>
                <a:cs typeface="Public Sans"/>
                <a:sym typeface="Public Sans"/>
              </a:rPr>
              <a:t>KNN</a:t>
            </a:r>
            <a:endParaRPr sz="700"/>
          </a:p>
        </p:txBody>
      </p:sp>
      <p:sp>
        <p:nvSpPr>
          <p:cNvPr id="149" name="Google Shape;149;p19"/>
          <p:cNvSpPr txBox="1"/>
          <p:nvPr/>
        </p:nvSpPr>
        <p:spPr>
          <a:xfrm>
            <a:off x="3020163" y="10202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  <p:pic>
        <p:nvPicPr>
          <p:cNvPr id="150" name="Google Shape;15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149" y="709138"/>
            <a:ext cx="3630875" cy="216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8663" y="709150"/>
            <a:ext cx="3723159" cy="224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2149" y="2947246"/>
            <a:ext cx="3630875" cy="2105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68238" y="3080788"/>
            <a:ext cx="412432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6298" l="0" r="-1829" t="-16298"/>
            </a:stretch>
          </a:blipFill>
          <a:ln>
            <a:noFill/>
          </a:ln>
        </p:spPr>
      </p:sp>
      <p:sp>
        <p:nvSpPr>
          <p:cNvPr id="159" name="Google Shape;159;p20"/>
          <p:cNvSpPr txBox="1"/>
          <p:nvPr/>
        </p:nvSpPr>
        <p:spPr>
          <a:xfrm>
            <a:off x="3020163" y="10202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2988890" y="429275"/>
            <a:ext cx="3166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A855D"/>
                </a:solidFill>
                <a:latin typeface="Public Sans"/>
                <a:ea typeface="Public Sans"/>
                <a:cs typeface="Public Sans"/>
                <a:sym typeface="Public Sans"/>
              </a:rPr>
              <a:t>Naive Bayes</a:t>
            </a:r>
            <a:endParaRPr>
              <a:solidFill>
                <a:srgbClr val="3A855D"/>
              </a:solidFill>
            </a:endParaRPr>
          </a:p>
        </p:txBody>
      </p:sp>
      <p:pic>
        <p:nvPicPr>
          <p:cNvPr id="161" name="Google Shape;16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3050" y="1159016"/>
            <a:ext cx="5097900" cy="282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6298" l="0" r="-1829" t="-16298"/>
            </a:stretch>
          </a:blipFill>
          <a:ln>
            <a:noFill/>
          </a:ln>
        </p:spPr>
      </p:sp>
      <p:sp>
        <p:nvSpPr>
          <p:cNvPr id="167" name="Google Shape;167;p21"/>
          <p:cNvSpPr txBox="1"/>
          <p:nvPr/>
        </p:nvSpPr>
        <p:spPr>
          <a:xfrm>
            <a:off x="3020163" y="10202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2988890" y="429275"/>
            <a:ext cx="31662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000">
                <a:solidFill>
                  <a:srgbClr val="3A855D"/>
                </a:solidFill>
                <a:latin typeface="Public Sans"/>
                <a:ea typeface="Public Sans"/>
                <a:cs typeface="Public Sans"/>
                <a:sym typeface="Public Sans"/>
              </a:rPr>
              <a:t>CART</a:t>
            </a:r>
            <a:endParaRPr>
              <a:solidFill>
                <a:srgbClr val="3A855D"/>
              </a:solidFill>
            </a:endParaRPr>
          </a:p>
        </p:txBody>
      </p:sp>
      <p:pic>
        <p:nvPicPr>
          <p:cNvPr id="169" name="Google Shape;16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6950" y="1510751"/>
            <a:ext cx="4010100" cy="212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550" y="1065887"/>
            <a:ext cx="2523446" cy="30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5125" y="3269300"/>
            <a:ext cx="2286175" cy="173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