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16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hyperlink" Target="https://github.com/kshah725/car-sales-shiny-app/tree/main" TargetMode="Externa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5" Type="http://schemas.openxmlformats.org/officeDocument/2006/relationships/hyperlink" Target="https://github.com/kshah725/car-sales-shiny-app/tree/main" TargetMode="External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D67759-8696-459B-9E4B-2E5D7A62C5F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5CE1CC5-64DB-4A18-8D66-0938B7003902}">
      <dgm:prSet/>
      <dgm:spPr/>
      <dgm:t>
        <a:bodyPr/>
        <a:lstStyle/>
        <a:p>
          <a:pPr>
            <a:defRPr b="1"/>
          </a:pPr>
          <a:r>
            <a:rPr lang="en-US"/>
            <a:t>Purpose: Analyse car sales data for actionable insights.</a:t>
          </a:r>
        </a:p>
      </dgm:t>
    </dgm:pt>
    <dgm:pt modelId="{BCED6D90-3C55-4DB1-94A1-32102DA6F2FD}" type="parTrans" cxnId="{429FB9E9-2535-478D-AB65-153D25653E92}">
      <dgm:prSet/>
      <dgm:spPr/>
      <dgm:t>
        <a:bodyPr/>
        <a:lstStyle/>
        <a:p>
          <a:endParaRPr lang="en-US"/>
        </a:p>
      </dgm:t>
    </dgm:pt>
    <dgm:pt modelId="{3A122433-DA70-48EA-A3E8-85C528BE90CB}" type="sibTrans" cxnId="{429FB9E9-2535-478D-AB65-153D25653E92}">
      <dgm:prSet/>
      <dgm:spPr/>
      <dgm:t>
        <a:bodyPr/>
        <a:lstStyle/>
        <a:p>
          <a:endParaRPr lang="en-US"/>
        </a:p>
      </dgm:t>
    </dgm:pt>
    <dgm:pt modelId="{D840C906-99FB-429A-8156-D4AF03B04009}">
      <dgm:prSet/>
      <dgm:spPr/>
      <dgm:t>
        <a:bodyPr/>
        <a:lstStyle/>
        <a:p>
          <a:pPr>
            <a:defRPr b="1"/>
          </a:pPr>
          <a:r>
            <a:rPr lang="en-US"/>
            <a:t>Background:</a:t>
          </a:r>
        </a:p>
      </dgm:t>
    </dgm:pt>
    <dgm:pt modelId="{A2215A4B-B16C-492C-AE5C-5492FC37389D}" type="parTrans" cxnId="{480DE2C2-0FA9-4041-9926-BE4F4F06C0EC}">
      <dgm:prSet/>
      <dgm:spPr/>
      <dgm:t>
        <a:bodyPr/>
        <a:lstStyle/>
        <a:p>
          <a:endParaRPr lang="en-US"/>
        </a:p>
      </dgm:t>
    </dgm:pt>
    <dgm:pt modelId="{483BA5BA-AE85-4123-BD93-1D779E2AEF49}" type="sibTrans" cxnId="{480DE2C2-0FA9-4041-9926-BE4F4F06C0EC}">
      <dgm:prSet/>
      <dgm:spPr/>
      <dgm:t>
        <a:bodyPr/>
        <a:lstStyle/>
        <a:p>
          <a:endParaRPr lang="en-US"/>
        </a:p>
      </dgm:t>
    </dgm:pt>
    <dgm:pt modelId="{CD35E796-99A5-4693-8608-C35F4309F9E3}">
      <dgm:prSet/>
      <dgm:spPr/>
      <dgm:t>
        <a:bodyPr/>
        <a:lstStyle/>
        <a:p>
          <a:r>
            <a:rPr lang="en-US" dirty="0"/>
            <a:t>Data Source: Car_sales.csv file</a:t>
          </a:r>
        </a:p>
      </dgm:t>
    </dgm:pt>
    <dgm:pt modelId="{702BC7A9-CB25-4975-A1D3-458EFA5C3B82}" type="parTrans" cxnId="{2B517F2D-4BF8-448E-8F86-BD0ABF3A0018}">
      <dgm:prSet/>
      <dgm:spPr/>
      <dgm:t>
        <a:bodyPr/>
        <a:lstStyle/>
        <a:p>
          <a:endParaRPr lang="en-US"/>
        </a:p>
      </dgm:t>
    </dgm:pt>
    <dgm:pt modelId="{EED610C7-8D0A-437F-B4C3-6B542E633144}" type="sibTrans" cxnId="{2B517F2D-4BF8-448E-8F86-BD0ABF3A0018}">
      <dgm:prSet/>
      <dgm:spPr/>
      <dgm:t>
        <a:bodyPr/>
        <a:lstStyle/>
        <a:p>
          <a:endParaRPr lang="en-US"/>
        </a:p>
      </dgm:t>
    </dgm:pt>
    <dgm:pt modelId="{0F1DD9DC-103A-4FA2-96E1-8A82BC9AA150}">
      <dgm:prSet/>
      <dgm:spPr/>
      <dgm:t>
        <a:bodyPr/>
        <a:lstStyle/>
        <a:p>
          <a:r>
            <a:rPr lang="en-US"/>
            <a:t>Why this data matters:</a:t>
          </a:r>
        </a:p>
      </dgm:t>
    </dgm:pt>
    <dgm:pt modelId="{77A0A566-AF15-4DB6-81A6-AECA5237307A}" type="parTrans" cxnId="{BCEFFEB7-9DE4-43BB-8945-7883CD423F67}">
      <dgm:prSet/>
      <dgm:spPr/>
      <dgm:t>
        <a:bodyPr/>
        <a:lstStyle/>
        <a:p>
          <a:endParaRPr lang="en-US"/>
        </a:p>
      </dgm:t>
    </dgm:pt>
    <dgm:pt modelId="{EC910A77-91DE-4897-A559-D0FE9F5A7B14}" type="sibTrans" cxnId="{BCEFFEB7-9DE4-43BB-8945-7883CD423F67}">
      <dgm:prSet/>
      <dgm:spPr/>
      <dgm:t>
        <a:bodyPr/>
        <a:lstStyle/>
        <a:p>
          <a:endParaRPr lang="en-US"/>
        </a:p>
      </dgm:t>
    </dgm:pt>
    <dgm:pt modelId="{E70AB719-3D79-4C67-9F5F-070328774EC2}">
      <dgm:prSet/>
      <dgm:spPr/>
      <dgm:t>
        <a:bodyPr/>
        <a:lstStyle/>
        <a:p>
          <a:r>
            <a:rPr lang="en-US"/>
            <a:t>It captures industry critical metrics for short term profit maximization.</a:t>
          </a:r>
        </a:p>
      </dgm:t>
    </dgm:pt>
    <dgm:pt modelId="{808EDF72-FCD7-47B2-B49F-780656C79B0E}" type="parTrans" cxnId="{4FC8F246-4E63-41DE-ACE8-A9B05E42A830}">
      <dgm:prSet/>
      <dgm:spPr/>
      <dgm:t>
        <a:bodyPr/>
        <a:lstStyle/>
        <a:p>
          <a:endParaRPr lang="en-US"/>
        </a:p>
      </dgm:t>
    </dgm:pt>
    <dgm:pt modelId="{A45E96B0-7346-41D1-BD73-9250607578FE}" type="sibTrans" cxnId="{4FC8F246-4E63-41DE-ACE8-A9B05E42A830}">
      <dgm:prSet/>
      <dgm:spPr/>
      <dgm:t>
        <a:bodyPr/>
        <a:lstStyle/>
        <a:p>
          <a:endParaRPr lang="en-US"/>
        </a:p>
      </dgm:t>
    </dgm:pt>
    <dgm:pt modelId="{54F7845C-775B-45E5-BC61-7F2EF1DBB0D1}">
      <dgm:prSet/>
      <dgm:spPr/>
      <dgm:t>
        <a:bodyPr/>
        <a:lstStyle/>
        <a:p>
          <a:r>
            <a:rPr lang="en-US"/>
            <a:t>Useful for understanding manufacturer performance and market demand.</a:t>
          </a:r>
        </a:p>
      </dgm:t>
    </dgm:pt>
    <dgm:pt modelId="{971E0CDD-D169-4C95-8000-690445A5C0DA}" type="parTrans" cxnId="{4AECABEE-1000-4020-8339-6795CB547C19}">
      <dgm:prSet/>
      <dgm:spPr/>
      <dgm:t>
        <a:bodyPr/>
        <a:lstStyle/>
        <a:p>
          <a:endParaRPr lang="en-US"/>
        </a:p>
      </dgm:t>
    </dgm:pt>
    <dgm:pt modelId="{73A71564-7B01-49A6-98DA-F1149B58C728}" type="sibTrans" cxnId="{4AECABEE-1000-4020-8339-6795CB547C19}">
      <dgm:prSet/>
      <dgm:spPr/>
      <dgm:t>
        <a:bodyPr/>
        <a:lstStyle/>
        <a:p>
          <a:endParaRPr lang="en-US"/>
        </a:p>
      </dgm:t>
    </dgm:pt>
    <dgm:pt modelId="{FEE399A8-24F9-4510-8556-4AEB11939081}" type="pres">
      <dgm:prSet presAssocID="{C1D67759-8696-459B-9E4B-2E5D7A62C5FC}" presName="root" presStyleCnt="0">
        <dgm:presLayoutVars>
          <dgm:dir/>
          <dgm:resizeHandles val="exact"/>
        </dgm:presLayoutVars>
      </dgm:prSet>
      <dgm:spPr/>
    </dgm:pt>
    <dgm:pt modelId="{AFA6055A-B4D1-4D6E-B73D-DB9C169B1CFA}" type="pres">
      <dgm:prSet presAssocID="{25CE1CC5-64DB-4A18-8D66-0938B7003902}" presName="compNode" presStyleCnt="0"/>
      <dgm:spPr/>
    </dgm:pt>
    <dgm:pt modelId="{A65C82E7-27E5-4152-A5AB-C4A82F6D1BD8}" type="pres">
      <dgm:prSet presAssocID="{25CE1CC5-64DB-4A18-8D66-0938B700390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BD0283C8-E943-403B-B62E-4BE295025379}" type="pres">
      <dgm:prSet presAssocID="{25CE1CC5-64DB-4A18-8D66-0938B7003902}" presName="iconSpace" presStyleCnt="0"/>
      <dgm:spPr/>
    </dgm:pt>
    <dgm:pt modelId="{7356BD9D-0BD0-4414-8A28-8FE16C27D011}" type="pres">
      <dgm:prSet presAssocID="{25CE1CC5-64DB-4A18-8D66-0938B7003902}" presName="parTx" presStyleLbl="revTx" presStyleIdx="0" presStyleCnt="4">
        <dgm:presLayoutVars>
          <dgm:chMax val="0"/>
          <dgm:chPref val="0"/>
        </dgm:presLayoutVars>
      </dgm:prSet>
      <dgm:spPr/>
    </dgm:pt>
    <dgm:pt modelId="{F09BFC26-7949-4813-B8BA-02F05BD17EEE}" type="pres">
      <dgm:prSet presAssocID="{25CE1CC5-64DB-4A18-8D66-0938B7003902}" presName="txSpace" presStyleCnt="0"/>
      <dgm:spPr/>
    </dgm:pt>
    <dgm:pt modelId="{845C40F0-786C-4298-90FD-D7B6FF1DCC14}" type="pres">
      <dgm:prSet presAssocID="{25CE1CC5-64DB-4A18-8D66-0938B7003902}" presName="desTx" presStyleLbl="revTx" presStyleIdx="1" presStyleCnt="4">
        <dgm:presLayoutVars/>
      </dgm:prSet>
      <dgm:spPr/>
    </dgm:pt>
    <dgm:pt modelId="{3BFE2868-2B74-48D4-A952-C67DDB6690C1}" type="pres">
      <dgm:prSet presAssocID="{3A122433-DA70-48EA-A3E8-85C528BE90CB}" presName="sibTrans" presStyleCnt="0"/>
      <dgm:spPr/>
    </dgm:pt>
    <dgm:pt modelId="{480E1A36-2FFA-4149-8869-56B4B12181E1}" type="pres">
      <dgm:prSet presAssocID="{D840C906-99FB-429A-8156-D4AF03B04009}" presName="compNode" presStyleCnt="0"/>
      <dgm:spPr/>
    </dgm:pt>
    <dgm:pt modelId="{3AD8BB8C-423E-408A-8C29-42C95A41F95D}" type="pres">
      <dgm:prSet presAssocID="{D840C906-99FB-429A-8156-D4AF03B0400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0AF7689-D0D3-49C8-AAF7-C74CD4C13FAA}" type="pres">
      <dgm:prSet presAssocID="{D840C906-99FB-429A-8156-D4AF03B04009}" presName="iconSpace" presStyleCnt="0"/>
      <dgm:spPr/>
    </dgm:pt>
    <dgm:pt modelId="{89545FF3-9920-48F6-9213-3A67A0A56AF1}" type="pres">
      <dgm:prSet presAssocID="{D840C906-99FB-429A-8156-D4AF03B04009}" presName="parTx" presStyleLbl="revTx" presStyleIdx="2" presStyleCnt="4">
        <dgm:presLayoutVars>
          <dgm:chMax val="0"/>
          <dgm:chPref val="0"/>
        </dgm:presLayoutVars>
      </dgm:prSet>
      <dgm:spPr/>
    </dgm:pt>
    <dgm:pt modelId="{B03E3249-4E04-4A99-93FF-1210B5E6DAA6}" type="pres">
      <dgm:prSet presAssocID="{D840C906-99FB-429A-8156-D4AF03B04009}" presName="txSpace" presStyleCnt="0"/>
      <dgm:spPr/>
    </dgm:pt>
    <dgm:pt modelId="{4444C7F3-6733-45EC-9117-46DCFAD3D273}" type="pres">
      <dgm:prSet presAssocID="{D840C906-99FB-429A-8156-D4AF03B04009}" presName="desTx" presStyleLbl="revTx" presStyleIdx="3" presStyleCnt="4" custLinFactNeighborX="6458" custLinFactNeighborY="-3455">
        <dgm:presLayoutVars/>
      </dgm:prSet>
      <dgm:spPr/>
    </dgm:pt>
  </dgm:ptLst>
  <dgm:cxnLst>
    <dgm:cxn modelId="{236A7805-7D09-48E7-8CFF-CC6CC3A701EB}" type="presOf" srcId="{0F1DD9DC-103A-4FA2-96E1-8A82BC9AA150}" destId="{4444C7F3-6733-45EC-9117-46DCFAD3D273}" srcOrd="0" destOrd="1" presId="urn:microsoft.com/office/officeart/2018/5/layout/CenteredIconLabelDescriptionList"/>
    <dgm:cxn modelId="{86F24626-62B1-43E6-9B0D-3CA16D84CA77}" type="presOf" srcId="{E70AB719-3D79-4C67-9F5F-070328774EC2}" destId="{4444C7F3-6733-45EC-9117-46DCFAD3D273}" srcOrd="0" destOrd="2" presId="urn:microsoft.com/office/officeart/2018/5/layout/CenteredIconLabelDescriptionList"/>
    <dgm:cxn modelId="{2B517F2D-4BF8-448E-8F86-BD0ABF3A0018}" srcId="{D840C906-99FB-429A-8156-D4AF03B04009}" destId="{CD35E796-99A5-4693-8608-C35F4309F9E3}" srcOrd="0" destOrd="0" parTransId="{702BC7A9-CB25-4975-A1D3-458EFA5C3B82}" sibTransId="{EED610C7-8D0A-437F-B4C3-6B542E633144}"/>
    <dgm:cxn modelId="{4FC8F246-4E63-41DE-ACE8-A9B05E42A830}" srcId="{0F1DD9DC-103A-4FA2-96E1-8A82BC9AA150}" destId="{E70AB719-3D79-4C67-9F5F-070328774EC2}" srcOrd="0" destOrd="0" parTransId="{808EDF72-FCD7-47B2-B49F-780656C79B0E}" sibTransId="{A45E96B0-7346-41D1-BD73-9250607578FE}"/>
    <dgm:cxn modelId="{DB8ED182-8F41-4AA0-9185-20F1820A0D6A}" type="presOf" srcId="{54F7845C-775B-45E5-BC61-7F2EF1DBB0D1}" destId="{4444C7F3-6733-45EC-9117-46DCFAD3D273}" srcOrd="0" destOrd="3" presId="urn:microsoft.com/office/officeart/2018/5/layout/CenteredIconLabelDescriptionList"/>
    <dgm:cxn modelId="{58861692-7B7E-45B1-90AF-662874703C31}" type="presOf" srcId="{CD35E796-99A5-4693-8608-C35F4309F9E3}" destId="{4444C7F3-6733-45EC-9117-46DCFAD3D273}" srcOrd="0" destOrd="0" presId="urn:microsoft.com/office/officeart/2018/5/layout/CenteredIconLabelDescriptionList"/>
    <dgm:cxn modelId="{BCEFFEB7-9DE4-43BB-8945-7883CD423F67}" srcId="{D840C906-99FB-429A-8156-D4AF03B04009}" destId="{0F1DD9DC-103A-4FA2-96E1-8A82BC9AA150}" srcOrd="1" destOrd="0" parTransId="{77A0A566-AF15-4DB6-81A6-AECA5237307A}" sibTransId="{EC910A77-91DE-4897-A559-D0FE9F5A7B14}"/>
    <dgm:cxn modelId="{480DE2C2-0FA9-4041-9926-BE4F4F06C0EC}" srcId="{C1D67759-8696-459B-9E4B-2E5D7A62C5FC}" destId="{D840C906-99FB-429A-8156-D4AF03B04009}" srcOrd="1" destOrd="0" parTransId="{A2215A4B-B16C-492C-AE5C-5492FC37389D}" sibTransId="{483BA5BA-AE85-4123-BD93-1D779E2AEF49}"/>
    <dgm:cxn modelId="{76F651D2-CBCB-4421-BC17-C1080773B1D7}" type="presOf" srcId="{D840C906-99FB-429A-8156-D4AF03B04009}" destId="{89545FF3-9920-48F6-9213-3A67A0A56AF1}" srcOrd="0" destOrd="0" presId="urn:microsoft.com/office/officeart/2018/5/layout/CenteredIconLabelDescriptionList"/>
    <dgm:cxn modelId="{429FB9E9-2535-478D-AB65-153D25653E92}" srcId="{C1D67759-8696-459B-9E4B-2E5D7A62C5FC}" destId="{25CE1CC5-64DB-4A18-8D66-0938B7003902}" srcOrd="0" destOrd="0" parTransId="{BCED6D90-3C55-4DB1-94A1-32102DA6F2FD}" sibTransId="{3A122433-DA70-48EA-A3E8-85C528BE90CB}"/>
    <dgm:cxn modelId="{4AECABEE-1000-4020-8339-6795CB547C19}" srcId="{0F1DD9DC-103A-4FA2-96E1-8A82BC9AA150}" destId="{54F7845C-775B-45E5-BC61-7F2EF1DBB0D1}" srcOrd="1" destOrd="0" parTransId="{971E0CDD-D169-4C95-8000-690445A5C0DA}" sibTransId="{73A71564-7B01-49A6-98DA-F1149B58C728}"/>
    <dgm:cxn modelId="{149CCEFC-C845-4E5E-B179-A2455B2BF7D8}" type="presOf" srcId="{C1D67759-8696-459B-9E4B-2E5D7A62C5FC}" destId="{FEE399A8-24F9-4510-8556-4AEB11939081}" srcOrd="0" destOrd="0" presId="urn:microsoft.com/office/officeart/2018/5/layout/CenteredIconLabelDescriptionList"/>
    <dgm:cxn modelId="{B2941EFE-44AC-49EC-BEAB-400A6D047A99}" type="presOf" srcId="{25CE1CC5-64DB-4A18-8D66-0938B7003902}" destId="{7356BD9D-0BD0-4414-8A28-8FE16C27D011}" srcOrd="0" destOrd="0" presId="urn:microsoft.com/office/officeart/2018/5/layout/CenteredIconLabelDescriptionList"/>
    <dgm:cxn modelId="{F14B22E7-F253-45D1-8F32-0628BC9484FA}" type="presParOf" srcId="{FEE399A8-24F9-4510-8556-4AEB11939081}" destId="{AFA6055A-B4D1-4D6E-B73D-DB9C169B1CFA}" srcOrd="0" destOrd="0" presId="urn:microsoft.com/office/officeart/2018/5/layout/CenteredIconLabelDescriptionList"/>
    <dgm:cxn modelId="{2C7BE643-7A4B-433D-BF4D-7A6FB546F629}" type="presParOf" srcId="{AFA6055A-B4D1-4D6E-B73D-DB9C169B1CFA}" destId="{A65C82E7-27E5-4152-A5AB-C4A82F6D1BD8}" srcOrd="0" destOrd="0" presId="urn:microsoft.com/office/officeart/2018/5/layout/CenteredIconLabelDescriptionList"/>
    <dgm:cxn modelId="{A31CDE58-B5E8-4FE3-A7D7-D61EEB057889}" type="presParOf" srcId="{AFA6055A-B4D1-4D6E-B73D-DB9C169B1CFA}" destId="{BD0283C8-E943-403B-B62E-4BE295025379}" srcOrd="1" destOrd="0" presId="urn:microsoft.com/office/officeart/2018/5/layout/CenteredIconLabelDescriptionList"/>
    <dgm:cxn modelId="{B25CD155-1292-40B6-A040-AC1335E74C87}" type="presParOf" srcId="{AFA6055A-B4D1-4D6E-B73D-DB9C169B1CFA}" destId="{7356BD9D-0BD0-4414-8A28-8FE16C27D011}" srcOrd="2" destOrd="0" presId="urn:microsoft.com/office/officeart/2018/5/layout/CenteredIconLabelDescriptionList"/>
    <dgm:cxn modelId="{164FE66B-3048-4153-8F6E-0C81C5C70296}" type="presParOf" srcId="{AFA6055A-B4D1-4D6E-B73D-DB9C169B1CFA}" destId="{F09BFC26-7949-4813-B8BA-02F05BD17EEE}" srcOrd="3" destOrd="0" presId="urn:microsoft.com/office/officeart/2018/5/layout/CenteredIconLabelDescriptionList"/>
    <dgm:cxn modelId="{20D88FE9-3351-4D97-A768-DDCDF62DD689}" type="presParOf" srcId="{AFA6055A-B4D1-4D6E-B73D-DB9C169B1CFA}" destId="{845C40F0-786C-4298-90FD-D7B6FF1DCC14}" srcOrd="4" destOrd="0" presId="urn:microsoft.com/office/officeart/2018/5/layout/CenteredIconLabelDescriptionList"/>
    <dgm:cxn modelId="{93B391C9-5E4C-4733-BE14-C8F989F92FFD}" type="presParOf" srcId="{FEE399A8-24F9-4510-8556-4AEB11939081}" destId="{3BFE2868-2B74-48D4-A952-C67DDB6690C1}" srcOrd="1" destOrd="0" presId="urn:microsoft.com/office/officeart/2018/5/layout/CenteredIconLabelDescriptionList"/>
    <dgm:cxn modelId="{7E0197A4-ACEA-45B9-8A1A-B45FA8D96BB3}" type="presParOf" srcId="{FEE399A8-24F9-4510-8556-4AEB11939081}" destId="{480E1A36-2FFA-4149-8869-56B4B12181E1}" srcOrd="2" destOrd="0" presId="urn:microsoft.com/office/officeart/2018/5/layout/CenteredIconLabelDescriptionList"/>
    <dgm:cxn modelId="{6FEB53D9-D4DF-48AF-BA81-33874ABB0C22}" type="presParOf" srcId="{480E1A36-2FFA-4149-8869-56B4B12181E1}" destId="{3AD8BB8C-423E-408A-8C29-42C95A41F95D}" srcOrd="0" destOrd="0" presId="urn:microsoft.com/office/officeart/2018/5/layout/CenteredIconLabelDescriptionList"/>
    <dgm:cxn modelId="{DEA12C30-0546-45B0-AF7E-14BE0426C0FB}" type="presParOf" srcId="{480E1A36-2FFA-4149-8869-56B4B12181E1}" destId="{C0AF7689-D0D3-49C8-AAF7-C74CD4C13FAA}" srcOrd="1" destOrd="0" presId="urn:microsoft.com/office/officeart/2018/5/layout/CenteredIconLabelDescriptionList"/>
    <dgm:cxn modelId="{C507D76A-362B-4E09-8B42-C1A2CA6EC9ED}" type="presParOf" srcId="{480E1A36-2FFA-4149-8869-56B4B12181E1}" destId="{89545FF3-9920-48F6-9213-3A67A0A56AF1}" srcOrd="2" destOrd="0" presId="urn:microsoft.com/office/officeart/2018/5/layout/CenteredIconLabelDescriptionList"/>
    <dgm:cxn modelId="{93755998-40E3-4D2A-B983-4A64346B6179}" type="presParOf" srcId="{480E1A36-2FFA-4149-8869-56B4B12181E1}" destId="{B03E3249-4E04-4A99-93FF-1210B5E6DAA6}" srcOrd="3" destOrd="0" presId="urn:microsoft.com/office/officeart/2018/5/layout/CenteredIconLabelDescriptionList"/>
    <dgm:cxn modelId="{9FCC3F07-34AA-40C9-B9F0-B5F3028F5EEE}" type="presParOf" srcId="{480E1A36-2FFA-4149-8869-56B4B12181E1}" destId="{4444C7F3-6733-45EC-9117-46DCFAD3D27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214AD3-FE4A-4F82-BB68-6C49A556384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0BBD34C-D322-42C3-A2FC-18E79ABC351B}">
      <dgm:prSet/>
      <dgm:spPr/>
      <dgm:t>
        <a:bodyPr/>
        <a:lstStyle/>
        <a:p>
          <a:r>
            <a:rPr lang="en-US"/>
            <a:t>Design Process: 	</a:t>
          </a:r>
        </a:p>
      </dgm:t>
    </dgm:pt>
    <dgm:pt modelId="{787AE3F0-80A3-4EB5-8EC6-EB47092604B7}" type="parTrans" cxnId="{373D46DE-1F6C-494F-8BC6-BE5E9572CDCE}">
      <dgm:prSet/>
      <dgm:spPr/>
      <dgm:t>
        <a:bodyPr/>
        <a:lstStyle/>
        <a:p>
          <a:endParaRPr lang="en-US"/>
        </a:p>
      </dgm:t>
    </dgm:pt>
    <dgm:pt modelId="{708CB8E7-1F9B-410F-A753-A06641093050}" type="sibTrans" cxnId="{373D46DE-1F6C-494F-8BC6-BE5E9572CDCE}">
      <dgm:prSet/>
      <dgm:spPr/>
      <dgm:t>
        <a:bodyPr/>
        <a:lstStyle/>
        <a:p>
          <a:endParaRPr lang="en-US"/>
        </a:p>
      </dgm:t>
    </dgm:pt>
    <dgm:pt modelId="{95DD6CA1-552C-4DB8-9779-F3C8EFAA916C}">
      <dgm:prSet/>
      <dgm:spPr/>
      <dgm:t>
        <a:bodyPr/>
        <a:lstStyle/>
        <a:p>
          <a:r>
            <a:rPr lang="en-US"/>
            <a:t>Shiny dashboard to visualize data and insights interactively.</a:t>
          </a:r>
        </a:p>
      </dgm:t>
    </dgm:pt>
    <dgm:pt modelId="{41A4C9B2-61FB-43C6-9D17-C4E880A91A40}" type="parTrans" cxnId="{003E9EDD-5656-4990-B87A-7E327A29CE2C}">
      <dgm:prSet/>
      <dgm:spPr/>
      <dgm:t>
        <a:bodyPr/>
        <a:lstStyle/>
        <a:p>
          <a:endParaRPr lang="en-US"/>
        </a:p>
      </dgm:t>
    </dgm:pt>
    <dgm:pt modelId="{C6D743BC-E2CF-4B5E-8D51-5B186F1703EF}" type="sibTrans" cxnId="{003E9EDD-5656-4990-B87A-7E327A29CE2C}">
      <dgm:prSet/>
      <dgm:spPr/>
      <dgm:t>
        <a:bodyPr/>
        <a:lstStyle/>
        <a:p>
          <a:endParaRPr lang="en-US"/>
        </a:p>
      </dgm:t>
    </dgm:pt>
    <dgm:pt modelId="{F798EBA7-0348-43B9-AFFF-9FD05ED46051}">
      <dgm:prSet/>
      <dgm:spPr/>
      <dgm:t>
        <a:bodyPr/>
        <a:lstStyle/>
        <a:p>
          <a:r>
            <a:rPr lang="en-CA"/>
            <a:t>Data Collection:</a:t>
          </a:r>
          <a:endParaRPr lang="en-US"/>
        </a:p>
      </dgm:t>
    </dgm:pt>
    <dgm:pt modelId="{C8161275-DCBD-432C-8C2A-408B54CA88B7}" type="parTrans" cxnId="{4928E0D1-26F1-4901-9898-1EEA1355A7D3}">
      <dgm:prSet/>
      <dgm:spPr/>
      <dgm:t>
        <a:bodyPr/>
        <a:lstStyle/>
        <a:p>
          <a:endParaRPr lang="en-US"/>
        </a:p>
      </dgm:t>
    </dgm:pt>
    <dgm:pt modelId="{112DED6D-3906-4501-ABCF-4CBC3CE9C328}" type="sibTrans" cxnId="{4928E0D1-26F1-4901-9898-1EEA1355A7D3}">
      <dgm:prSet/>
      <dgm:spPr/>
      <dgm:t>
        <a:bodyPr/>
        <a:lstStyle/>
        <a:p>
          <a:endParaRPr lang="en-US"/>
        </a:p>
      </dgm:t>
    </dgm:pt>
    <dgm:pt modelId="{756E7318-1D7E-434A-942C-61F66BFB8885}">
      <dgm:prSet/>
      <dgm:spPr/>
      <dgm:t>
        <a:bodyPr/>
        <a:lstStyle/>
        <a:p>
          <a:r>
            <a:rPr lang="en-CA"/>
            <a:t>Variables: Sales, Price, Efficiency, Curb weight</a:t>
          </a:r>
          <a:endParaRPr lang="en-US"/>
        </a:p>
      </dgm:t>
    </dgm:pt>
    <dgm:pt modelId="{1882A8E9-DA11-4A4F-A7A7-0ED51414E764}" type="parTrans" cxnId="{D4339CFD-0EF4-4D34-BE5C-41A37A63C16C}">
      <dgm:prSet/>
      <dgm:spPr/>
      <dgm:t>
        <a:bodyPr/>
        <a:lstStyle/>
        <a:p>
          <a:endParaRPr lang="en-US"/>
        </a:p>
      </dgm:t>
    </dgm:pt>
    <dgm:pt modelId="{DF49F455-6EAB-4A77-82B8-F2A5D680643B}" type="sibTrans" cxnId="{D4339CFD-0EF4-4D34-BE5C-41A37A63C16C}">
      <dgm:prSet/>
      <dgm:spPr/>
      <dgm:t>
        <a:bodyPr/>
        <a:lstStyle/>
        <a:p>
          <a:endParaRPr lang="en-US"/>
        </a:p>
      </dgm:t>
    </dgm:pt>
    <dgm:pt modelId="{AEB8E23A-B543-4159-B774-7376FF60B4D8}">
      <dgm:prSet/>
      <dgm:spPr/>
      <dgm:t>
        <a:bodyPr/>
        <a:lstStyle/>
        <a:p>
          <a:r>
            <a:rPr lang="en-CA"/>
            <a:t>Preprocessing: Handled missing values, added PCA components for multidimensionality reducation, and categorized fuel efficiency.</a:t>
          </a:r>
          <a:endParaRPr lang="en-US"/>
        </a:p>
      </dgm:t>
    </dgm:pt>
    <dgm:pt modelId="{9FEACDE5-150F-444A-B056-36787AC50063}" type="parTrans" cxnId="{FA96FD16-45EC-49BB-B57F-7D234F43EB6E}">
      <dgm:prSet/>
      <dgm:spPr/>
      <dgm:t>
        <a:bodyPr/>
        <a:lstStyle/>
        <a:p>
          <a:endParaRPr lang="en-US"/>
        </a:p>
      </dgm:t>
    </dgm:pt>
    <dgm:pt modelId="{DB399EF8-C5D7-4B1E-800C-E1681B6E2A08}" type="sibTrans" cxnId="{FA96FD16-45EC-49BB-B57F-7D234F43EB6E}">
      <dgm:prSet/>
      <dgm:spPr/>
      <dgm:t>
        <a:bodyPr/>
        <a:lstStyle/>
        <a:p>
          <a:endParaRPr lang="en-US"/>
        </a:p>
      </dgm:t>
    </dgm:pt>
    <dgm:pt modelId="{818EE9E7-D223-4B3F-9C73-808D5939365B}">
      <dgm:prSet/>
      <dgm:spPr/>
      <dgm:t>
        <a:bodyPr/>
        <a:lstStyle/>
        <a:p>
          <a:r>
            <a:rPr lang="en-CA"/>
            <a:t>Large Scale dataset with sales from multiple manufacturers.</a:t>
          </a:r>
          <a:endParaRPr lang="en-US"/>
        </a:p>
      </dgm:t>
    </dgm:pt>
    <dgm:pt modelId="{0C812D3B-E078-47E1-B5DA-FB229B5E6E78}" type="parTrans" cxnId="{DBF9AEF2-C440-4864-818F-CC46E21D30D4}">
      <dgm:prSet/>
      <dgm:spPr/>
      <dgm:t>
        <a:bodyPr/>
        <a:lstStyle/>
        <a:p>
          <a:endParaRPr lang="en-US"/>
        </a:p>
      </dgm:t>
    </dgm:pt>
    <dgm:pt modelId="{65E0FF66-503E-447A-995A-EDF769E604A2}" type="sibTrans" cxnId="{DBF9AEF2-C440-4864-818F-CC46E21D30D4}">
      <dgm:prSet/>
      <dgm:spPr/>
      <dgm:t>
        <a:bodyPr/>
        <a:lstStyle/>
        <a:p>
          <a:endParaRPr lang="en-US"/>
        </a:p>
      </dgm:t>
    </dgm:pt>
    <dgm:pt modelId="{34939F9B-233A-4D5D-9A7C-2FC781AE72E6}" type="pres">
      <dgm:prSet presAssocID="{D0214AD3-FE4A-4F82-BB68-6C49A556384C}" presName="Name0" presStyleCnt="0">
        <dgm:presLayoutVars>
          <dgm:dir/>
          <dgm:animLvl val="lvl"/>
          <dgm:resizeHandles val="exact"/>
        </dgm:presLayoutVars>
      </dgm:prSet>
      <dgm:spPr/>
    </dgm:pt>
    <dgm:pt modelId="{E9BEBF87-C565-44A1-A788-0DF95E23C81B}" type="pres">
      <dgm:prSet presAssocID="{10BBD34C-D322-42C3-A2FC-18E79ABC351B}" presName="composite" presStyleCnt="0"/>
      <dgm:spPr/>
    </dgm:pt>
    <dgm:pt modelId="{EF937033-7F77-4FD6-AF78-AF35FCF07C06}" type="pres">
      <dgm:prSet presAssocID="{10BBD34C-D322-42C3-A2FC-18E79ABC351B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17C590F8-EDF1-4F43-BE5C-DA343C90912E}" type="pres">
      <dgm:prSet presAssocID="{10BBD34C-D322-42C3-A2FC-18E79ABC351B}" presName="desTx" presStyleLbl="revTx" presStyleIdx="0" presStyleCnt="2">
        <dgm:presLayoutVars>
          <dgm:bulletEnabled val="1"/>
        </dgm:presLayoutVars>
      </dgm:prSet>
      <dgm:spPr/>
    </dgm:pt>
    <dgm:pt modelId="{891CD297-D36E-4F7C-96F0-2CDDEB5B61C7}" type="pres">
      <dgm:prSet presAssocID="{708CB8E7-1F9B-410F-A753-A06641093050}" presName="space" presStyleCnt="0"/>
      <dgm:spPr/>
    </dgm:pt>
    <dgm:pt modelId="{C12DE823-159F-4563-8A69-AC9D21EC89EF}" type="pres">
      <dgm:prSet presAssocID="{F798EBA7-0348-43B9-AFFF-9FD05ED46051}" presName="composite" presStyleCnt="0"/>
      <dgm:spPr/>
    </dgm:pt>
    <dgm:pt modelId="{A869C020-66AE-4A9F-BDB3-20A964C36997}" type="pres">
      <dgm:prSet presAssocID="{F798EBA7-0348-43B9-AFFF-9FD05ED46051}" presName="parTx" presStyleLbl="node1" presStyleIdx="1" presStyleCnt="2">
        <dgm:presLayoutVars>
          <dgm:chMax val="0"/>
          <dgm:chPref val="0"/>
          <dgm:bulletEnabled val="1"/>
        </dgm:presLayoutVars>
      </dgm:prSet>
      <dgm:spPr/>
    </dgm:pt>
    <dgm:pt modelId="{41EB15F1-4849-4856-9384-3106217DC59C}" type="pres">
      <dgm:prSet presAssocID="{F798EBA7-0348-43B9-AFFF-9FD05ED46051}" presName="desTx" presStyleLbl="revTx" presStyleIdx="1" presStyleCnt="2">
        <dgm:presLayoutVars>
          <dgm:bulletEnabled val="1"/>
        </dgm:presLayoutVars>
      </dgm:prSet>
      <dgm:spPr/>
    </dgm:pt>
  </dgm:ptLst>
  <dgm:cxnLst>
    <dgm:cxn modelId="{FA96FD16-45EC-49BB-B57F-7D234F43EB6E}" srcId="{F798EBA7-0348-43B9-AFFF-9FD05ED46051}" destId="{AEB8E23A-B543-4159-B774-7376FF60B4D8}" srcOrd="1" destOrd="0" parTransId="{9FEACDE5-150F-444A-B056-36787AC50063}" sibTransId="{DB399EF8-C5D7-4B1E-800C-E1681B6E2A08}"/>
    <dgm:cxn modelId="{4A54DE63-D47F-4944-B10D-38DEBC6A70A2}" type="presOf" srcId="{AEB8E23A-B543-4159-B774-7376FF60B4D8}" destId="{41EB15F1-4849-4856-9384-3106217DC59C}" srcOrd="0" destOrd="1" presId="urn:microsoft.com/office/officeart/2005/8/layout/chevron1"/>
    <dgm:cxn modelId="{844BC558-A0F0-4D8D-B5B4-2AC104D77D41}" type="presOf" srcId="{D0214AD3-FE4A-4F82-BB68-6C49A556384C}" destId="{34939F9B-233A-4D5D-9A7C-2FC781AE72E6}" srcOrd="0" destOrd="0" presId="urn:microsoft.com/office/officeart/2005/8/layout/chevron1"/>
    <dgm:cxn modelId="{9CC3AC8B-42D7-4F41-B871-3D8D41403910}" type="presOf" srcId="{95DD6CA1-552C-4DB8-9779-F3C8EFAA916C}" destId="{17C590F8-EDF1-4F43-BE5C-DA343C90912E}" srcOrd="0" destOrd="0" presId="urn:microsoft.com/office/officeart/2005/8/layout/chevron1"/>
    <dgm:cxn modelId="{985FE2B0-B1FC-4D1C-9AD8-CD870DE76007}" type="presOf" srcId="{818EE9E7-D223-4B3F-9C73-808D5939365B}" destId="{41EB15F1-4849-4856-9384-3106217DC59C}" srcOrd="0" destOrd="2" presId="urn:microsoft.com/office/officeart/2005/8/layout/chevron1"/>
    <dgm:cxn modelId="{EA6DB8B3-A2CC-4958-9018-15AA186ECB4D}" type="presOf" srcId="{756E7318-1D7E-434A-942C-61F66BFB8885}" destId="{41EB15F1-4849-4856-9384-3106217DC59C}" srcOrd="0" destOrd="0" presId="urn:microsoft.com/office/officeart/2005/8/layout/chevron1"/>
    <dgm:cxn modelId="{4928E0D1-26F1-4901-9898-1EEA1355A7D3}" srcId="{D0214AD3-FE4A-4F82-BB68-6C49A556384C}" destId="{F798EBA7-0348-43B9-AFFF-9FD05ED46051}" srcOrd="1" destOrd="0" parTransId="{C8161275-DCBD-432C-8C2A-408B54CA88B7}" sibTransId="{112DED6D-3906-4501-ABCF-4CBC3CE9C328}"/>
    <dgm:cxn modelId="{003E9EDD-5656-4990-B87A-7E327A29CE2C}" srcId="{10BBD34C-D322-42C3-A2FC-18E79ABC351B}" destId="{95DD6CA1-552C-4DB8-9779-F3C8EFAA916C}" srcOrd="0" destOrd="0" parTransId="{41A4C9B2-61FB-43C6-9D17-C4E880A91A40}" sibTransId="{C6D743BC-E2CF-4B5E-8D51-5B186F1703EF}"/>
    <dgm:cxn modelId="{373D46DE-1F6C-494F-8BC6-BE5E9572CDCE}" srcId="{D0214AD3-FE4A-4F82-BB68-6C49A556384C}" destId="{10BBD34C-D322-42C3-A2FC-18E79ABC351B}" srcOrd="0" destOrd="0" parTransId="{787AE3F0-80A3-4EB5-8EC6-EB47092604B7}" sibTransId="{708CB8E7-1F9B-410F-A753-A06641093050}"/>
    <dgm:cxn modelId="{C832AAE3-6340-4668-BBF8-533D3B914C5A}" type="presOf" srcId="{10BBD34C-D322-42C3-A2FC-18E79ABC351B}" destId="{EF937033-7F77-4FD6-AF78-AF35FCF07C06}" srcOrd="0" destOrd="0" presId="urn:microsoft.com/office/officeart/2005/8/layout/chevron1"/>
    <dgm:cxn modelId="{DBF9AEF2-C440-4864-818F-CC46E21D30D4}" srcId="{F798EBA7-0348-43B9-AFFF-9FD05ED46051}" destId="{818EE9E7-D223-4B3F-9C73-808D5939365B}" srcOrd="2" destOrd="0" parTransId="{0C812D3B-E078-47E1-B5DA-FB229B5E6E78}" sibTransId="{65E0FF66-503E-447A-995A-EDF769E604A2}"/>
    <dgm:cxn modelId="{463C56F5-7F49-4821-AC8E-06797AC47119}" type="presOf" srcId="{F798EBA7-0348-43B9-AFFF-9FD05ED46051}" destId="{A869C020-66AE-4A9F-BDB3-20A964C36997}" srcOrd="0" destOrd="0" presId="urn:microsoft.com/office/officeart/2005/8/layout/chevron1"/>
    <dgm:cxn modelId="{D4339CFD-0EF4-4D34-BE5C-41A37A63C16C}" srcId="{F798EBA7-0348-43B9-AFFF-9FD05ED46051}" destId="{756E7318-1D7E-434A-942C-61F66BFB8885}" srcOrd="0" destOrd="0" parTransId="{1882A8E9-DA11-4A4F-A7A7-0ED51414E764}" sibTransId="{DF49F455-6EAB-4A77-82B8-F2A5D680643B}"/>
    <dgm:cxn modelId="{ECFDBB46-97B6-4E9A-8E01-04DAE45F8AF5}" type="presParOf" srcId="{34939F9B-233A-4D5D-9A7C-2FC781AE72E6}" destId="{E9BEBF87-C565-44A1-A788-0DF95E23C81B}" srcOrd="0" destOrd="0" presId="urn:microsoft.com/office/officeart/2005/8/layout/chevron1"/>
    <dgm:cxn modelId="{DB791277-1735-48BD-95DB-69665588C736}" type="presParOf" srcId="{E9BEBF87-C565-44A1-A788-0DF95E23C81B}" destId="{EF937033-7F77-4FD6-AF78-AF35FCF07C06}" srcOrd="0" destOrd="0" presId="urn:microsoft.com/office/officeart/2005/8/layout/chevron1"/>
    <dgm:cxn modelId="{1ADCE5C3-E3FF-42D2-B3CB-9966C951A40A}" type="presParOf" srcId="{E9BEBF87-C565-44A1-A788-0DF95E23C81B}" destId="{17C590F8-EDF1-4F43-BE5C-DA343C90912E}" srcOrd="1" destOrd="0" presId="urn:microsoft.com/office/officeart/2005/8/layout/chevron1"/>
    <dgm:cxn modelId="{8F0B63D2-BC50-4003-A513-ABC2D2F2FAA7}" type="presParOf" srcId="{34939F9B-233A-4D5D-9A7C-2FC781AE72E6}" destId="{891CD297-D36E-4F7C-96F0-2CDDEB5B61C7}" srcOrd="1" destOrd="0" presId="urn:microsoft.com/office/officeart/2005/8/layout/chevron1"/>
    <dgm:cxn modelId="{5EBD2698-B007-4474-B20F-D2439A758D9F}" type="presParOf" srcId="{34939F9B-233A-4D5D-9A7C-2FC781AE72E6}" destId="{C12DE823-159F-4563-8A69-AC9D21EC89EF}" srcOrd="2" destOrd="0" presId="urn:microsoft.com/office/officeart/2005/8/layout/chevron1"/>
    <dgm:cxn modelId="{7E26A934-9BDE-48B6-B49A-BEB14C54D20C}" type="presParOf" srcId="{C12DE823-159F-4563-8A69-AC9D21EC89EF}" destId="{A869C020-66AE-4A9F-BDB3-20A964C36997}" srcOrd="0" destOrd="0" presId="urn:microsoft.com/office/officeart/2005/8/layout/chevron1"/>
    <dgm:cxn modelId="{B8CFAD70-91E4-442C-95AE-7D0CB72FAD46}" type="presParOf" srcId="{C12DE823-159F-4563-8A69-AC9D21EC89EF}" destId="{41EB15F1-4849-4856-9384-3106217DC59C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4918BE-02FA-4A4A-AF73-D80C299BBC8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A175707-B547-4772-AB34-96F4B17250AC}">
      <dgm:prSet/>
      <dgm:spPr/>
      <dgm:t>
        <a:bodyPr/>
        <a:lstStyle/>
        <a:p>
          <a:r>
            <a:rPr lang="en-US"/>
            <a:t>Focus on High-Sales Segments:</a:t>
          </a:r>
        </a:p>
      </dgm:t>
    </dgm:pt>
    <dgm:pt modelId="{7681B142-F061-4C46-8A93-FCBFD262299E}" type="parTrans" cxnId="{156FD022-3AFA-409D-B844-4537BFDD13B6}">
      <dgm:prSet/>
      <dgm:spPr/>
      <dgm:t>
        <a:bodyPr/>
        <a:lstStyle/>
        <a:p>
          <a:endParaRPr lang="en-US"/>
        </a:p>
      </dgm:t>
    </dgm:pt>
    <dgm:pt modelId="{252F429F-EDAF-4FF3-BAFB-6C56346B9273}" type="sibTrans" cxnId="{156FD022-3AFA-409D-B844-4537BFDD13B6}">
      <dgm:prSet/>
      <dgm:spPr/>
      <dgm:t>
        <a:bodyPr/>
        <a:lstStyle/>
        <a:p>
          <a:endParaRPr lang="en-US"/>
        </a:p>
      </dgm:t>
    </dgm:pt>
    <dgm:pt modelId="{DF1AE856-9B58-4381-952C-C00D525897AE}">
      <dgm:prSet/>
      <dgm:spPr/>
      <dgm:t>
        <a:bodyPr/>
        <a:lstStyle/>
        <a:p>
          <a:r>
            <a:rPr lang="en-US"/>
            <a:t>Medium and high efficiency vehicles with balanced performance.</a:t>
          </a:r>
        </a:p>
      </dgm:t>
    </dgm:pt>
    <dgm:pt modelId="{3DA56C5E-2220-4169-BF25-0CE0B7FF8792}" type="parTrans" cxnId="{F5C28A0D-3182-443D-8276-64C80FC483C3}">
      <dgm:prSet/>
      <dgm:spPr/>
      <dgm:t>
        <a:bodyPr/>
        <a:lstStyle/>
        <a:p>
          <a:endParaRPr lang="en-US"/>
        </a:p>
      </dgm:t>
    </dgm:pt>
    <dgm:pt modelId="{1D82F7C8-620D-4120-91FB-161EA8B05E12}" type="sibTrans" cxnId="{F5C28A0D-3182-443D-8276-64C80FC483C3}">
      <dgm:prSet/>
      <dgm:spPr/>
      <dgm:t>
        <a:bodyPr/>
        <a:lstStyle/>
        <a:p>
          <a:endParaRPr lang="en-US"/>
        </a:p>
      </dgm:t>
    </dgm:pt>
    <dgm:pt modelId="{818850D7-776F-4DFB-A457-E1AAB954E3D0}">
      <dgm:prSet/>
      <dgm:spPr/>
      <dgm:t>
        <a:bodyPr/>
        <a:lstStyle/>
        <a:p>
          <a:r>
            <a:rPr lang="en-US"/>
            <a:t>Optimize Pricing:</a:t>
          </a:r>
        </a:p>
      </dgm:t>
    </dgm:pt>
    <dgm:pt modelId="{A810CAB3-A903-4E1D-986F-B9B1A90ED3EB}" type="parTrans" cxnId="{D69D8945-05BD-4710-BBA1-FE9267EC4371}">
      <dgm:prSet/>
      <dgm:spPr/>
      <dgm:t>
        <a:bodyPr/>
        <a:lstStyle/>
        <a:p>
          <a:endParaRPr lang="en-US"/>
        </a:p>
      </dgm:t>
    </dgm:pt>
    <dgm:pt modelId="{4AF01D32-5AF1-47B5-A872-CA765D84A281}" type="sibTrans" cxnId="{D69D8945-05BD-4710-BBA1-FE9267EC4371}">
      <dgm:prSet/>
      <dgm:spPr/>
      <dgm:t>
        <a:bodyPr/>
        <a:lstStyle/>
        <a:p>
          <a:endParaRPr lang="en-US"/>
        </a:p>
      </dgm:t>
    </dgm:pt>
    <dgm:pt modelId="{22EAB128-C83A-4215-AF3F-5EF2238F6B04}">
      <dgm:prSet/>
      <dgm:spPr/>
      <dgm:t>
        <a:bodyPr/>
        <a:lstStyle/>
        <a:p>
          <a:r>
            <a:rPr lang="en-US"/>
            <a:t>Reduce the pricing for vehicle, to witness a trend of high period sales </a:t>
          </a:r>
        </a:p>
      </dgm:t>
    </dgm:pt>
    <dgm:pt modelId="{598F7940-F7D6-44E3-9CCC-07DD8ECCC8B9}" type="parTrans" cxnId="{5F899620-28DE-4C5F-AF9E-FD2F8353E732}">
      <dgm:prSet/>
      <dgm:spPr/>
      <dgm:t>
        <a:bodyPr/>
        <a:lstStyle/>
        <a:p>
          <a:endParaRPr lang="en-US"/>
        </a:p>
      </dgm:t>
    </dgm:pt>
    <dgm:pt modelId="{D68D2D5D-2C96-41A2-B05E-62886DD543BB}" type="sibTrans" cxnId="{5F899620-28DE-4C5F-AF9E-FD2F8353E732}">
      <dgm:prSet/>
      <dgm:spPr/>
      <dgm:t>
        <a:bodyPr/>
        <a:lstStyle/>
        <a:p>
          <a:endParaRPr lang="en-US"/>
        </a:p>
      </dgm:t>
    </dgm:pt>
    <dgm:pt modelId="{B925F4FE-D15B-4F0E-B856-1FBAA7F717B6}">
      <dgm:prSet/>
      <dgm:spPr/>
      <dgm:t>
        <a:bodyPr/>
        <a:lstStyle/>
        <a:p>
          <a:r>
            <a:rPr lang="en-US"/>
            <a:t>Target High-performing manufacturers:</a:t>
          </a:r>
        </a:p>
      </dgm:t>
    </dgm:pt>
    <dgm:pt modelId="{178C29F8-9F11-4E19-BCAC-86D2500CB559}" type="parTrans" cxnId="{A4E82C2C-FE5E-46E0-9897-970CD9EE348E}">
      <dgm:prSet/>
      <dgm:spPr/>
      <dgm:t>
        <a:bodyPr/>
        <a:lstStyle/>
        <a:p>
          <a:endParaRPr lang="en-US"/>
        </a:p>
      </dgm:t>
    </dgm:pt>
    <dgm:pt modelId="{79BC8A30-C90B-4DDA-A9A2-EB35A52AE559}" type="sibTrans" cxnId="{A4E82C2C-FE5E-46E0-9897-970CD9EE348E}">
      <dgm:prSet/>
      <dgm:spPr/>
      <dgm:t>
        <a:bodyPr/>
        <a:lstStyle/>
        <a:p>
          <a:endParaRPr lang="en-US"/>
        </a:p>
      </dgm:t>
    </dgm:pt>
    <dgm:pt modelId="{70C8D784-7047-409A-9A51-35E0939A88A6}">
      <dgm:prSet/>
      <dgm:spPr/>
      <dgm:t>
        <a:bodyPr/>
        <a:lstStyle/>
        <a:p>
          <a:r>
            <a:rPr lang="en-US"/>
            <a:t>Allocate resources to brands with consistent sales performance.</a:t>
          </a:r>
        </a:p>
      </dgm:t>
    </dgm:pt>
    <dgm:pt modelId="{F2FDD09B-9766-499A-88DD-8F3D0EBBEB64}" type="parTrans" cxnId="{4C898711-7D4D-436A-B5B0-5CA59D12C079}">
      <dgm:prSet/>
      <dgm:spPr/>
      <dgm:t>
        <a:bodyPr/>
        <a:lstStyle/>
        <a:p>
          <a:endParaRPr lang="en-US"/>
        </a:p>
      </dgm:t>
    </dgm:pt>
    <dgm:pt modelId="{C49657ED-2D30-47D7-BEE4-59EB570AD297}" type="sibTrans" cxnId="{4C898711-7D4D-436A-B5B0-5CA59D12C079}">
      <dgm:prSet/>
      <dgm:spPr/>
      <dgm:t>
        <a:bodyPr/>
        <a:lstStyle/>
        <a:p>
          <a:endParaRPr lang="en-US"/>
        </a:p>
      </dgm:t>
    </dgm:pt>
    <dgm:pt modelId="{4F103759-45D1-4A12-B72D-ED0EEFB0982E}">
      <dgm:prSet/>
      <dgm:spPr/>
      <dgm:t>
        <a:bodyPr/>
        <a:lstStyle/>
        <a:p>
          <a:r>
            <a:rPr lang="en-US"/>
            <a:t>Adapt Clustering:</a:t>
          </a:r>
        </a:p>
      </dgm:t>
    </dgm:pt>
    <dgm:pt modelId="{062F797E-4769-4BC5-AB27-59D7984D6B59}" type="parTrans" cxnId="{16E3EC6C-968B-4DDB-9756-F79D97B027A1}">
      <dgm:prSet/>
      <dgm:spPr/>
      <dgm:t>
        <a:bodyPr/>
        <a:lstStyle/>
        <a:p>
          <a:endParaRPr lang="en-US"/>
        </a:p>
      </dgm:t>
    </dgm:pt>
    <dgm:pt modelId="{9EA8D08E-AA17-4FDA-82FA-0F64BAD31504}" type="sibTrans" cxnId="{16E3EC6C-968B-4DDB-9756-F79D97B027A1}">
      <dgm:prSet/>
      <dgm:spPr/>
      <dgm:t>
        <a:bodyPr/>
        <a:lstStyle/>
        <a:p>
          <a:endParaRPr lang="en-US"/>
        </a:p>
      </dgm:t>
    </dgm:pt>
    <dgm:pt modelId="{4A05EB3A-B9DC-4312-A9AB-FAE819C6339B}">
      <dgm:prSet/>
      <dgm:spPr/>
      <dgm:t>
        <a:bodyPr/>
        <a:lstStyle/>
        <a:p>
          <a:r>
            <a:rPr lang="en-US"/>
            <a:t>Adapt production based on PCA-identified clusters. </a:t>
          </a:r>
        </a:p>
      </dgm:t>
    </dgm:pt>
    <dgm:pt modelId="{7C3FD2FA-2B9F-4DFC-8C46-B42227D2601A}" type="parTrans" cxnId="{01E85741-1E34-4502-B6A5-E48BAE6DF933}">
      <dgm:prSet/>
      <dgm:spPr/>
      <dgm:t>
        <a:bodyPr/>
        <a:lstStyle/>
        <a:p>
          <a:endParaRPr lang="en-US"/>
        </a:p>
      </dgm:t>
    </dgm:pt>
    <dgm:pt modelId="{D9595E2A-4CCE-4539-9BDE-62A7238E4E94}" type="sibTrans" cxnId="{01E85741-1E34-4502-B6A5-E48BAE6DF933}">
      <dgm:prSet/>
      <dgm:spPr/>
      <dgm:t>
        <a:bodyPr/>
        <a:lstStyle/>
        <a:p>
          <a:endParaRPr lang="en-US"/>
        </a:p>
      </dgm:t>
    </dgm:pt>
    <dgm:pt modelId="{28ED411C-548B-4072-ADBB-70D03404D099}" type="pres">
      <dgm:prSet presAssocID="{E74918BE-02FA-4A4A-AF73-D80C299BBC86}" presName="root" presStyleCnt="0">
        <dgm:presLayoutVars>
          <dgm:dir/>
          <dgm:resizeHandles val="exact"/>
        </dgm:presLayoutVars>
      </dgm:prSet>
      <dgm:spPr/>
    </dgm:pt>
    <dgm:pt modelId="{50067A25-BFE5-4C33-95B7-EBF77B37AD79}" type="pres">
      <dgm:prSet presAssocID="{9A175707-B547-4772-AB34-96F4B17250AC}" presName="compNode" presStyleCnt="0"/>
      <dgm:spPr/>
    </dgm:pt>
    <dgm:pt modelId="{E223F31F-C848-4101-99C9-5ED91331EFA8}" type="pres">
      <dgm:prSet presAssocID="{9A175707-B547-4772-AB34-96F4B17250AC}" presName="bgRect" presStyleLbl="bgShp" presStyleIdx="0" presStyleCnt="4"/>
      <dgm:spPr/>
    </dgm:pt>
    <dgm:pt modelId="{7F7273F3-E94D-40D4-BEA2-C8CF010ECCD9}" type="pres">
      <dgm:prSet presAssocID="{9A175707-B547-4772-AB34-96F4B17250A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AF7E6BCC-C1A8-4B7A-9301-9D2E59125EDB}" type="pres">
      <dgm:prSet presAssocID="{9A175707-B547-4772-AB34-96F4B17250AC}" presName="spaceRect" presStyleCnt="0"/>
      <dgm:spPr/>
    </dgm:pt>
    <dgm:pt modelId="{374D15A4-42C0-446C-8033-8B09F329B000}" type="pres">
      <dgm:prSet presAssocID="{9A175707-B547-4772-AB34-96F4B17250AC}" presName="parTx" presStyleLbl="revTx" presStyleIdx="0" presStyleCnt="8">
        <dgm:presLayoutVars>
          <dgm:chMax val="0"/>
          <dgm:chPref val="0"/>
        </dgm:presLayoutVars>
      </dgm:prSet>
      <dgm:spPr/>
    </dgm:pt>
    <dgm:pt modelId="{0D1EC400-C4D8-4F80-9464-C4837C02BAF6}" type="pres">
      <dgm:prSet presAssocID="{9A175707-B547-4772-AB34-96F4B17250AC}" presName="desTx" presStyleLbl="revTx" presStyleIdx="1" presStyleCnt="8">
        <dgm:presLayoutVars/>
      </dgm:prSet>
      <dgm:spPr/>
    </dgm:pt>
    <dgm:pt modelId="{DC481F5F-B6B1-4CA8-8295-F9B82A362415}" type="pres">
      <dgm:prSet presAssocID="{252F429F-EDAF-4FF3-BAFB-6C56346B9273}" presName="sibTrans" presStyleCnt="0"/>
      <dgm:spPr/>
    </dgm:pt>
    <dgm:pt modelId="{E12CD272-2C81-4941-8851-14F7222B1AD3}" type="pres">
      <dgm:prSet presAssocID="{818850D7-776F-4DFB-A457-E1AAB954E3D0}" presName="compNode" presStyleCnt="0"/>
      <dgm:spPr/>
    </dgm:pt>
    <dgm:pt modelId="{2866F91B-B908-42D5-9CE9-A0AFB13ABFE1}" type="pres">
      <dgm:prSet presAssocID="{818850D7-776F-4DFB-A457-E1AAB954E3D0}" presName="bgRect" presStyleLbl="bgShp" presStyleIdx="1" presStyleCnt="4"/>
      <dgm:spPr/>
    </dgm:pt>
    <dgm:pt modelId="{87FADACE-82F0-48F0-97F4-041F2930A37D}" type="pres">
      <dgm:prSet presAssocID="{818850D7-776F-4DFB-A457-E1AAB954E3D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DD048514-7CD2-4379-ADAA-3B8F27D9F42A}" type="pres">
      <dgm:prSet presAssocID="{818850D7-776F-4DFB-A457-E1AAB954E3D0}" presName="spaceRect" presStyleCnt="0"/>
      <dgm:spPr/>
    </dgm:pt>
    <dgm:pt modelId="{95EDBE63-1800-47D6-A688-291C618C5FC6}" type="pres">
      <dgm:prSet presAssocID="{818850D7-776F-4DFB-A457-E1AAB954E3D0}" presName="parTx" presStyleLbl="revTx" presStyleIdx="2" presStyleCnt="8">
        <dgm:presLayoutVars>
          <dgm:chMax val="0"/>
          <dgm:chPref val="0"/>
        </dgm:presLayoutVars>
      </dgm:prSet>
      <dgm:spPr/>
    </dgm:pt>
    <dgm:pt modelId="{DC29DC0A-DF14-4161-A53F-8A0A59065DFE}" type="pres">
      <dgm:prSet presAssocID="{818850D7-776F-4DFB-A457-E1AAB954E3D0}" presName="desTx" presStyleLbl="revTx" presStyleIdx="3" presStyleCnt="8">
        <dgm:presLayoutVars/>
      </dgm:prSet>
      <dgm:spPr/>
    </dgm:pt>
    <dgm:pt modelId="{D9EBF0B1-9FBF-4D7C-A7A5-227BE161A827}" type="pres">
      <dgm:prSet presAssocID="{4AF01D32-5AF1-47B5-A872-CA765D84A281}" presName="sibTrans" presStyleCnt="0"/>
      <dgm:spPr/>
    </dgm:pt>
    <dgm:pt modelId="{80F8756E-6D24-462B-8231-706C8821B932}" type="pres">
      <dgm:prSet presAssocID="{B925F4FE-D15B-4F0E-B856-1FBAA7F717B6}" presName="compNode" presStyleCnt="0"/>
      <dgm:spPr/>
    </dgm:pt>
    <dgm:pt modelId="{72A2B694-FCED-4222-B0CA-D03B2D4DAF9A}" type="pres">
      <dgm:prSet presAssocID="{B925F4FE-D15B-4F0E-B856-1FBAA7F717B6}" presName="bgRect" presStyleLbl="bgShp" presStyleIdx="2" presStyleCnt="4"/>
      <dgm:spPr/>
    </dgm:pt>
    <dgm:pt modelId="{9C77ADD1-B3F0-418D-BF90-85C0AF882086}" type="pres">
      <dgm:prSet presAssocID="{B925F4FE-D15B-4F0E-B856-1FBAA7F717B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060DDC9D-92A5-454A-9ECA-9997872EE7B2}" type="pres">
      <dgm:prSet presAssocID="{B925F4FE-D15B-4F0E-B856-1FBAA7F717B6}" presName="spaceRect" presStyleCnt="0"/>
      <dgm:spPr/>
    </dgm:pt>
    <dgm:pt modelId="{22F90450-C3CE-4485-B02F-BD71768E9646}" type="pres">
      <dgm:prSet presAssocID="{B925F4FE-D15B-4F0E-B856-1FBAA7F717B6}" presName="parTx" presStyleLbl="revTx" presStyleIdx="4" presStyleCnt="8">
        <dgm:presLayoutVars>
          <dgm:chMax val="0"/>
          <dgm:chPref val="0"/>
        </dgm:presLayoutVars>
      </dgm:prSet>
      <dgm:spPr/>
    </dgm:pt>
    <dgm:pt modelId="{355F8395-AA34-4178-B7BC-31CCAF03E177}" type="pres">
      <dgm:prSet presAssocID="{B925F4FE-D15B-4F0E-B856-1FBAA7F717B6}" presName="desTx" presStyleLbl="revTx" presStyleIdx="5" presStyleCnt="8">
        <dgm:presLayoutVars/>
      </dgm:prSet>
      <dgm:spPr/>
    </dgm:pt>
    <dgm:pt modelId="{E5DEC103-7FCD-4B08-BC88-F2AB2D6073C7}" type="pres">
      <dgm:prSet presAssocID="{79BC8A30-C90B-4DDA-A9A2-EB35A52AE559}" presName="sibTrans" presStyleCnt="0"/>
      <dgm:spPr/>
    </dgm:pt>
    <dgm:pt modelId="{11162B99-57D6-4D0B-A398-BD23F315C15A}" type="pres">
      <dgm:prSet presAssocID="{4F103759-45D1-4A12-B72D-ED0EEFB0982E}" presName="compNode" presStyleCnt="0"/>
      <dgm:spPr/>
    </dgm:pt>
    <dgm:pt modelId="{813F3829-41D9-42D2-8AA4-E8F5C5F924E2}" type="pres">
      <dgm:prSet presAssocID="{4F103759-45D1-4A12-B72D-ED0EEFB0982E}" presName="bgRect" presStyleLbl="bgShp" presStyleIdx="3" presStyleCnt="4"/>
      <dgm:spPr/>
    </dgm:pt>
    <dgm:pt modelId="{2EA125E3-BEC6-4873-A6B3-118807841856}" type="pres">
      <dgm:prSet presAssocID="{4F103759-45D1-4A12-B72D-ED0EEFB0982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7BF52CE-02F4-400D-ABEC-90ED034EFA6E}" type="pres">
      <dgm:prSet presAssocID="{4F103759-45D1-4A12-B72D-ED0EEFB0982E}" presName="spaceRect" presStyleCnt="0"/>
      <dgm:spPr/>
    </dgm:pt>
    <dgm:pt modelId="{6F151B49-EDC4-432F-9FB6-F454923768B0}" type="pres">
      <dgm:prSet presAssocID="{4F103759-45D1-4A12-B72D-ED0EEFB0982E}" presName="parTx" presStyleLbl="revTx" presStyleIdx="6" presStyleCnt="8">
        <dgm:presLayoutVars>
          <dgm:chMax val="0"/>
          <dgm:chPref val="0"/>
        </dgm:presLayoutVars>
      </dgm:prSet>
      <dgm:spPr/>
    </dgm:pt>
    <dgm:pt modelId="{D6B7E0D4-9F9D-4DB1-92AE-EEB739611D37}" type="pres">
      <dgm:prSet presAssocID="{4F103759-45D1-4A12-B72D-ED0EEFB0982E}" presName="desTx" presStyleLbl="revTx" presStyleIdx="7" presStyleCnt="8">
        <dgm:presLayoutVars/>
      </dgm:prSet>
      <dgm:spPr/>
    </dgm:pt>
  </dgm:ptLst>
  <dgm:cxnLst>
    <dgm:cxn modelId="{5255C704-75F5-4191-9438-9F7BA5E90CA5}" type="presOf" srcId="{9A175707-B547-4772-AB34-96F4B17250AC}" destId="{374D15A4-42C0-446C-8033-8B09F329B000}" srcOrd="0" destOrd="0" presId="urn:microsoft.com/office/officeart/2018/2/layout/IconVerticalSolidList"/>
    <dgm:cxn modelId="{F5C28A0D-3182-443D-8276-64C80FC483C3}" srcId="{9A175707-B547-4772-AB34-96F4B17250AC}" destId="{DF1AE856-9B58-4381-952C-C00D525897AE}" srcOrd="0" destOrd="0" parTransId="{3DA56C5E-2220-4169-BF25-0CE0B7FF8792}" sibTransId="{1D82F7C8-620D-4120-91FB-161EA8B05E12}"/>
    <dgm:cxn modelId="{4C898711-7D4D-436A-B5B0-5CA59D12C079}" srcId="{B925F4FE-D15B-4F0E-B856-1FBAA7F717B6}" destId="{70C8D784-7047-409A-9A51-35E0939A88A6}" srcOrd="0" destOrd="0" parTransId="{F2FDD09B-9766-499A-88DD-8F3D0EBBEB64}" sibTransId="{C49657ED-2D30-47D7-BEE4-59EB570AD297}"/>
    <dgm:cxn modelId="{5F899620-28DE-4C5F-AF9E-FD2F8353E732}" srcId="{818850D7-776F-4DFB-A457-E1AAB954E3D0}" destId="{22EAB128-C83A-4215-AF3F-5EF2238F6B04}" srcOrd="0" destOrd="0" parTransId="{598F7940-F7D6-44E3-9CCC-07DD8ECCC8B9}" sibTransId="{D68D2D5D-2C96-41A2-B05E-62886DD543BB}"/>
    <dgm:cxn modelId="{156FD022-3AFA-409D-B844-4537BFDD13B6}" srcId="{E74918BE-02FA-4A4A-AF73-D80C299BBC86}" destId="{9A175707-B547-4772-AB34-96F4B17250AC}" srcOrd="0" destOrd="0" parTransId="{7681B142-F061-4C46-8A93-FCBFD262299E}" sibTransId="{252F429F-EDAF-4FF3-BAFB-6C56346B9273}"/>
    <dgm:cxn modelId="{A4E82C2C-FE5E-46E0-9897-970CD9EE348E}" srcId="{E74918BE-02FA-4A4A-AF73-D80C299BBC86}" destId="{B925F4FE-D15B-4F0E-B856-1FBAA7F717B6}" srcOrd="2" destOrd="0" parTransId="{178C29F8-9F11-4E19-BCAC-86D2500CB559}" sibTransId="{79BC8A30-C90B-4DDA-A9A2-EB35A52AE559}"/>
    <dgm:cxn modelId="{01E85741-1E34-4502-B6A5-E48BAE6DF933}" srcId="{4F103759-45D1-4A12-B72D-ED0EEFB0982E}" destId="{4A05EB3A-B9DC-4312-A9AB-FAE819C6339B}" srcOrd="0" destOrd="0" parTransId="{7C3FD2FA-2B9F-4DFC-8C46-B42227D2601A}" sibTransId="{D9595E2A-4CCE-4539-9BDE-62A7238E4E94}"/>
    <dgm:cxn modelId="{D69D8945-05BD-4710-BBA1-FE9267EC4371}" srcId="{E74918BE-02FA-4A4A-AF73-D80C299BBC86}" destId="{818850D7-776F-4DFB-A457-E1AAB954E3D0}" srcOrd="1" destOrd="0" parTransId="{A810CAB3-A903-4E1D-986F-B9B1A90ED3EB}" sibTransId="{4AF01D32-5AF1-47B5-A872-CA765D84A281}"/>
    <dgm:cxn modelId="{16E3EC6C-968B-4DDB-9756-F79D97B027A1}" srcId="{E74918BE-02FA-4A4A-AF73-D80C299BBC86}" destId="{4F103759-45D1-4A12-B72D-ED0EEFB0982E}" srcOrd="3" destOrd="0" parTransId="{062F797E-4769-4BC5-AB27-59D7984D6B59}" sibTransId="{9EA8D08E-AA17-4FDA-82FA-0F64BAD31504}"/>
    <dgm:cxn modelId="{6DB19780-7539-4094-845D-282CA3839E4A}" type="presOf" srcId="{818850D7-776F-4DFB-A457-E1AAB954E3D0}" destId="{95EDBE63-1800-47D6-A688-291C618C5FC6}" srcOrd="0" destOrd="0" presId="urn:microsoft.com/office/officeart/2018/2/layout/IconVerticalSolidList"/>
    <dgm:cxn modelId="{471F12A3-AACD-4179-9A37-EFD42C4C5C32}" type="presOf" srcId="{B925F4FE-D15B-4F0E-B856-1FBAA7F717B6}" destId="{22F90450-C3CE-4485-B02F-BD71768E9646}" srcOrd="0" destOrd="0" presId="urn:microsoft.com/office/officeart/2018/2/layout/IconVerticalSolidList"/>
    <dgm:cxn modelId="{6B2B0EB2-2A1E-4E36-B61D-8DD15D9091EF}" type="presOf" srcId="{4F103759-45D1-4A12-B72D-ED0EEFB0982E}" destId="{6F151B49-EDC4-432F-9FB6-F454923768B0}" srcOrd="0" destOrd="0" presId="urn:microsoft.com/office/officeart/2018/2/layout/IconVerticalSolidList"/>
    <dgm:cxn modelId="{8C5D9BCD-77D4-4FC3-86BD-54A12CAE87D3}" type="presOf" srcId="{70C8D784-7047-409A-9A51-35E0939A88A6}" destId="{355F8395-AA34-4178-B7BC-31CCAF03E177}" srcOrd="0" destOrd="0" presId="urn:microsoft.com/office/officeart/2018/2/layout/IconVerticalSolidList"/>
    <dgm:cxn modelId="{D3B854D3-CEC3-4513-9DC3-0B5699E1A560}" type="presOf" srcId="{DF1AE856-9B58-4381-952C-C00D525897AE}" destId="{0D1EC400-C4D8-4F80-9464-C4837C02BAF6}" srcOrd="0" destOrd="0" presId="urn:microsoft.com/office/officeart/2018/2/layout/IconVerticalSolidList"/>
    <dgm:cxn modelId="{0FFEDBDC-CB7E-4D5C-BD8D-0DB3C4FD6B53}" type="presOf" srcId="{22EAB128-C83A-4215-AF3F-5EF2238F6B04}" destId="{DC29DC0A-DF14-4161-A53F-8A0A59065DFE}" srcOrd="0" destOrd="0" presId="urn:microsoft.com/office/officeart/2018/2/layout/IconVerticalSolidList"/>
    <dgm:cxn modelId="{F8EFABEA-14A8-41BA-BBB2-5B5FF3C3EF86}" type="presOf" srcId="{E74918BE-02FA-4A4A-AF73-D80C299BBC86}" destId="{28ED411C-548B-4072-ADBB-70D03404D099}" srcOrd="0" destOrd="0" presId="urn:microsoft.com/office/officeart/2018/2/layout/IconVerticalSolidList"/>
    <dgm:cxn modelId="{BB4C5FFC-F8FA-4C46-819F-4ABD18877D78}" type="presOf" srcId="{4A05EB3A-B9DC-4312-A9AB-FAE819C6339B}" destId="{D6B7E0D4-9F9D-4DB1-92AE-EEB739611D37}" srcOrd="0" destOrd="0" presId="urn:microsoft.com/office/officeart/2018/2/layout/IconVerticalSolidList"/>
    <dgm:cxn modelId="{EDB4CB0B-C1D8-46EF-A74C-A470D647B3CA}" type="presParOf" srcId="{28ED411C-548B-4072-ADBB-70D03404D099}" destId="{50067A25-BFE5-4C33-95B7-EBF77B37AD79}" srcOrd="0" destOrd="0" presId="urn:microsoft.com/office/officeart/2018/2/layout/IconVerticalSolidList"/>
    <dgm:cxn modelId="{B727DBDB-1A12-4219-9D9E-BF18B965963F}" type="presParOf" srcId="{50067A25-BFE5-4C33-95B7-EBF77B37AD79}" destId="{E223F31F-C848-4101-99C9-5ED91331EFA8}" srcOrd="0" destOrd="0" presId="urn:microsoft.com/office/officeart/2018/2/layout/IconVerticalSolidList"/>
    <dgm:cxn modelId="{1CC8D132-A311-4481-867E-816FA150FE11}" type="presParOf" srcId="{50067A25-BFE5-4C33-95B7-EBF77B37AD79}" destId="{7F7273F3-E94D-40D4-BEA2-C8CF010ECCD9}" srcOrd="1" destOrd="0" presId="urn:microsoft.com/office/officeart/2018/2/layout/IconVerticalSolidList"/>
    <dgm:cxn modelId="{FB5E7FE3-90C1-40CF-9DB8-4F57AA73AFEA}" type="presParOf" srcId="{50067A25-BFE5-4C33-95B7-EBF77B37AD79}" destId="{AF7E6BCC-C1A8-4B7A-9301-9D2E59125EDB}" srcOrd="2" destOrd="0" presId="urn:microsoft.com/office/officeart/2018/2/layout/IconVerticalSolidList"/>
    <dgm:cxn modelId="{FECE4E5C-186C-4AE7-8A26-DB72C2D7D840}" type="presParOf" srcId="{50067A25-BFE5-4C33-95B7-EBF77B37AD79}" destId="{374D15A4-42C0-446C-8033-8B09F329B000}" srcOrd="3" destOrd="0" presId="urn:microsoft.com/office/officeart/2018/2/layout/IconVerticalSolidList"/>
    <dgm:cxn modelId="{B69DC11C-5E2E-41CC-8351-77628111BD9C}" type="presParOf" srcId="{50067A25-BFE5-4C33-95B7-EBF77B37AD79}" destId="{0D1EC400-C4D8-4F80-9464-C4837C02BAF6}" srcOrd="4" destOrd="0" presId="urn:microsoft.com/office/officeart/2018/2/layout/IconVerticalSolidList"/>
    <dgm:cxn modelId="{51D1A5EF-DC31-473D-89A4-2D8901979287}" type="presParOf" srcId="{28ED411C-548B-4072-ADBB-70D03404D099}" destId="{DC481F5F-B6B1-4CA8-8295-F9B82A362415}" srcOrd="1" destOrd="0" presId="urn:microsoft.com/office/officeart/2018/2/layout/IconVerticalSolidList"/>
    <dgm:cxn modelId="{7E546452-D7DC-4EE2-9726-BD5B9338A8C2}" type="presParOf" srcId="{28ED411C-548B-4072-ADBB-70D03404D099}" destId="{E12CD272-2C81-4941-8851-14F7222B1AD3}" srcOrd="2" destOrd="0" presId="urn:microsoft.com/office/officeart/2018/2/layout/IconVerticalSolidList"/>
    <dgm:cxn modelId="{A6890695-C9CD-4699-8DDD-18C09704129F}" type="presParOf" srcId="{E12CD272-2C81-4941-8851-14F7222B1AD3}" destId="{2866F91B-B908-42D5-9CE9-A0AFB13ABFE1}" srcOrd="0" destOrd="0" presId="urn:microsoft.com/office/officeart/2018/2/layout/IconVerticalSolidList"/>
    <dgm:cxn modelId="{2F9E7CA2-2E52-42D2-A2F8-956B597AC5D0}" type="presParOf" srcId="{E12CD272-2C81-4941-8851-14F7222B1AD3}" destId="{87FADACE-82F0-48F0-97F4-041F2930A37D}" srcOrd="1" destOrd="0" presId="urn:microsoft.com/office/officeart/2018/2/layout/IconVerticalSolidList"/>
    <dgm:cxn modelId="{D6D9A28C-D640-47A3-B306-0ADC1FDBB0FF}" type="presParOf" srcId="{E12CD272-2C81-4941-8851-14F7222B1AD3}" destId="{DD048514-7CD2-4379-ADAA-3B8F27D9F42A}" srcOrd="2" destOrd="0" presId="urn:microsoft.com/office/officeart/2018/2/layout/IconVerticalSolidList"/>
    <dgm:cxn modelId="{F1376506-9D13-4C19-BE6F-A864B62B11ED}" type="presParOf" srcId="{E12CD272-2C81-4941-8851-14F7222B1AD3}" destId="{95EDBE63-1800-47D6-A688-291C618C5FC6}" srcOrd="3" destOrd="0" presId="urn:microsoft.com/office/officeart/2018/2/layout/IconVerticalSolidList"/>
    <dgm:cxn modelId="{541B6003-56E8-4291-85B6-CA44F2013BA5}" type="presParOf" srcId="{E12CD272-2C81-4941-8851-14F7222B1AD3}" destId="{DC29DC0A-DF14-4161-A53F-8A0A59065DFE}" srcOrd="4" destOrd="0" presId="urn:microsoft.com/office/officeart/2018/2/layout/IconVerticalSolidList"/>
    <dgm:cxn modelId="{9D0C8C3A-13C3-41F3-BE55-ECBEE3991793}" type="presParOf" srcId="{28ED411C-548B-4072-ADBB-70D03404D099}" destId="{D9EBF0B1-9FBF-4D7C-A7A5-227BE161A827}" srcOrd="3" destOrd="0" presId="urn:microsoft.com/office/officeart/2018/2/layout/IconVerticalSolidList"/>
    <dgm:cxn modelId="{DE902B0D-DFBC-4FF3-BBFD-1E9BD45E4736}" type="presParOf" srcId="{28ED411C-548B-4072-ADBB-70D03404D099}" destId="{80F8756E-6D24-462B-8231-706C8821B932}" srcOrd="4" destOrd="0" presId="urn:microsoft.com/office/officeart/2018/2/layout/IconVerticalSolidList"/>
    <dgm:cxn modelId="{21CB64B7-E3C9-4DFB-BA05-545207151773}" type="presParOf" srcId="{80F8756E-6D24-462B-8231-706C8821B932}" destId="{72A2B694-FCED-4222-B0CA-D03B2D4DAF9A}" srcOrd="0" destOrd="0" presId="urn:microsoft.com/office/officeart/2018/2/layout/IconVerticalSolidList"/>
    <dgm:cxn modelId="{62374FCC-187D-4E56-93C3-48A9B61BCCB7}" type="presParOf" srcId="{80F8756E-6D24-462B-8231-706C8821B932}" destId="{9C77ADD1-B3F0-418D-BF90-85C0AF882086}" srcOrd="1" destOrd="0" presId="urn:microsoft.com/office/officeart/2018/2/layout/IconVerticalSolidList"/>
    <dgm:cxn modelId="{B5480064-8621-4A7F-8763-CA2D7FBF414C}" type="presParOf" srcId="{80F8756E-6D24-462B-8231-706C8821B932}" destId="{060DDC9D-92A5-454A-9ECA-9997872EE7B2}" srcOrd="2" destOrd="0" presId="urn:microsoft.com/office/officeart/2018/2/layout/IconVerticalSolidList"/>
    <dgm:cxn modelId="{DFF0D584-A22A-4D1E-8A4D-24AF4BF0318E}" type="presParOf" srcId="{80F8756E-6D24-462B-8231-706C8821B932}" destId="{22F90450-C3CE-4485-B02F-BD71768E9646}" srcOrd="3" destOrd="0" presId="urn:microsoft.com/office/officeart/2018/2/layout/IconVerticalSolidList"/>
    <dgm:cxn modelId="{5BD302FC-52F1-4429-93B1-C29EDA707CAD}" type="presParOf" srcId="{80F8756E-6D24-462B-8231-706C8821B932}" destId="{355F8395-AA34-4178-B7BC-31CCAF03E177}" srcOrd="4" destOrd="0" presId="urn:microsoft.com/office/officeart/2018/2/layout/IconVerticalSolidList"/>
    <dgm:cxn modelId="{E8AF28B0-BDC8-49C5-B31F-8983A3ED585D}" type="presParOf" srcId="{28ED411C-548B-4072-ADBB-70D03404D099}" destId="{E5DEC103-7FCD-4B08-BC88-F2AB2D6073C7}" srcOrd="5" destOrd="0" presId="urn:microsoft.com/office/officeart/2018/2/layout/IconVerticalSolidList"/>
    <dgm:cxn modelId="{83A24438-E854-43D3-BF49-20D5EC76562C}" type="presParOf" srcId="{28ED411C-548B-4072-ADBB-70D03404D099}" destId="{11162B99-57D6-4D0B-A398-BD23F315C15A}" srcOrd="6" destOrd="0" presId="urn:microsoft.com/office/officeart/2018/2/layout/IconVerticalSolidList"/>
    <dgm:cxn modelId="{5A705084-6A3B-43A8-8186-BC2D9B523D82}" type="presParOf" srcId="{11162B99-57D6-4D0B-A398-BD23F315C15A}" destId="{813F3829-41D9-42D2-8AA4-E8F5C5F924E2}" srcOrd="0" destOrd="0" presId="urn:microsoft.com/office/officeart/2018/2/layout/IconVerticalSolidList"/>
    <dgm:cxn modelId="{8A302B1B-B64B-4102-8FA5-62AFABE475BD}" type="presParOf" srcId="{11162B99-57D6-4D0B-A398-BD23F315C15A}" destId="{2EA125E3-BEC6-4873-A6B3-118807841856}" srcOrd="1" destOrd="0" presId="urn:microsoft.com/office/officeart/2018/2/layout/IconVerticalSolidList"/>
    <dgm:cxn modelId="{939E6249-265D-44B3-9475-B68577E4803D}" type="presParOf" srcId="{11162B99-57D6-4D0B-A398-BD23F315C15A}" destId="{57BF52CE-02F4-400D-ABEC-90ED034EFA6E}" srcOrd="2" destOrd="0" presId="urn:microsoft.com/office/officeart/2018/2/layout/IconVerticalSolidList"/>
    <dgm:cxn modelId="{FCE72F49-6B36-4F8A-AA1B-0D5F7556B3F5}" type="presParOf" srcId="{11162B99-57D6-4D0B-A398-BD23F315C15A}" destId="{6F151B49-EDC4-432F-9FB6-F454923768B0}" srcOrd="3" destOrd="0" presId="urn:microsoft.com/office/officeart/2018/2/layout/IconVerticalSolidList"/>
    <dgm:cxn modelId="{84EC93CC-4958-4C86-AE18-EEA3E993CD57}" type="presParOf" srcId="{11162B99-57D6-4D0B-A398-BD23F315C15A}" destId="{D6B7E0D4-9F9D-4DB1-92AE-EEB739611D3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49E3B8-AEF2-4E2F-9D7A-A5F8BFCFA92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3F3C7AE-9B93-4B1E-8F3E-7FCEF820A174}">
      <dgm:prSet/>
      <dgm:spPr/>
      <dgm:t>
        <a:bodyPr/>
        <a:lstStyle/>
        <a:p>
          <a:r>
            <a:rPr lang="en-US"/>
            <a:t>All projects details and files have been uploaded below for user iteraction and deeper insights </a:t>
          </a:r>
        </a:p>
      </dgm:t>
    </dgm:pt>
    <dgm:pt modelId="{7E91E235-B6A1-484D-A0F3-0038299B853D}" type="parTrans" cxnId="{51CA34CD-D748-4462-AF1A-C3EDF4088559}">
      <dgm:prSet/>
      <dgm:spPr/>
      <dgm:t>
        <a:bodyPr/>
        <a:lstStyle/>
        <a:p>
          <a:endParaRPr lang="en-US"/>
        </a:p>
      </dgm:t>
    </dgm:pt>
    <dgm:pt modelId="{EA7E1DB2-7CA2-475F-B5BC-79C5AC189E37}" type="sibTrans" cxnId="{51CA34CD-D748-4462-AF1A-C3EDF4088559}">
      <dgm:prSet/>
      <dgm:spPr/>
      <dgm:t>
        <a:bodyPr/>
        <a:lstStyle/>
        <a:p>
          <a:endParaRPr lang="en-US"/>
        </a:p>
      </dgm:t>
    </dgm:pt>
    <dgm:pt modelId="{189ABEE6-5A2F-48F9-B3FC-9CA57EB976FD}">
      <dgm:prSet/>
      <dgm:spPr/>
      <dgm:t>
        <a:bodyPr/>
        <a:lstStyle/>
        <a:p>
          <a:r>
            <a:rPr lang="en-CA">
              <a:hlinkClick xmlns:r="http://schemas.openxmlformats.org/officeDocument/2006/relationships" r:id="rId1"/>
            </a:rPr>
            <a:t>https://github.com/kshah725/car-sales-shiny-app/tree/main</a:t>
          </a:r>
          <a:r>
            <a:rPr lang="en-US"/>
            <a:t> </a:t>
          </a:r>
        </a:p>
      </dgm:t>
    </dgm:pt>
    <dgm:pt modelId="{D644547C-31A4-45C0-B7DB-B6F8134FD464}" type="parTrans" cxnId="{CDF394A1-5E5A-4099-B1A2-71A9A922C1AF}">
      <dgm:prSet/>
      <dgm:spPr/>
      <dgm:t>
        <a:bodyPr/>
        <a:lstStyle/>
        <a:p>
          <a:endParaRPr lang="en-US"/>
        </a:p>
      </dgm:t>
    </dgm:pt>
    <dgm:pt modelId="{459C69D7-99F1-440E-8DBC-AFE8C652E210}" type="sibTrans" cxnId="{CDF394A1-5E5A-4099-B1A2-71A9A922C1AF}">
      <dgm:prSet/>
      <dgm:spPr/>
      <dgm:t>
        <a:bodyPr/>
        <a:lstStyle/>
        <a:p>
          <a:endParaRPr lang="en-US"/>
        </a:p>
      </dgm:t>
    </dgm:pt>
    <dgm:pt modelId="{D4539E84-D85F-4AD0-91FA-9F8FD548AF39}" type="pres">
      <dgm:prSet presAssocID="{9A49E3B8-AEF2-4E2F-9D7A-A5F8BFCFA926}" presName="root" presStyleCnt="0">
        <dgm:presLayoutVars>
          <dgm:dir/>
          <dgm:resizeHandles val="exact"/>
        </dgm:presLayoutVars>
      </dgm:prSet>
      <dgm:spPr/>
    </dgm:pt>
    <dgm:pt modelId="{2B7A0257-45A1-4FAC-8CD0-B61848B939DC}" type="pres">
      <dgm:prSet presAssocID="{03F3C7AE-9B93-4B1E-8F3E-7FCEF820A174}" presName="compNode" presStyleCnt="0"/>
      <dgm:spPr/>
    </dgm:pt>
    <dgm:pt modelId="{42EFF380-4015-4AF6-9CBB-E9C924256FFB}" type="pres">
      <dgm:prSet presAssocID="{03F3C7AE-9B93-4B1E-8F3E-7FCEF820A174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5D179E8-E070-450C-98DA-7EF010C63263}" type="pres">
      <dgm:prSet presAssocID="{03F3C7AE-9B93-4B1E-8F3E-7FCEF820A174}" presName="spaceRect" presStyleCnt="0"/>
      <dgm:spPr/>
    </dgm:pt>
    <dgm:pt modelId="{66277C1F-479E-47AB-A2CD-F74DB193506B}" type="pres">
      <dgm:prSet presAssocID="{03F3C7AE-9B93-4B1E-8F3E-7FCEF820A174}" presName="textRect" presStyleLbl="revTx" presStyleIdx="0" presStyleCnt="2">
        <dgm:presLayoutVars>
          <dgm:chMax val="1"/>
          <dgm:chPref val="1"/>
        </dgm:presLayoutVars>
      </dgm:prSet>
      <dgm:spPr/>
    </dgm:pt>
    <dgm:pt modelId="{C0B624E4-0967-4625-BE49-FAB13D5241B5}" type="pres">
      <dgm:prSet presAssocID="{EA7E1DB2-7CA2-475F-B5BC-79C5AC189E37}" presName="sibTrans" presStyleCnt="0"/>
      <dgm:spPr/>
    </dgm:pt>
    <dgm:pt modelId="{E12CE230-469A-4635-89D4-892583106A05}" type="pres">
      <dgm:prSet presAssocID="{189ABEE6-5A2F-48F9-B3FC-9CA57EB976FD}" presName="compNode" presStyleCnt="0"/>
      <dgm:spPr/>
    </dgm:pt>
    <dgm:pt modelId="{1E68B0B7-0197-4ECA-ACF1-4A669896FC01}" type="pres">
      <dgm:prSet presAssocID="{189ABEE6-5A2F-48F9-B3FC-9CA57EB976FD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442AF40B-E0EF-44D4-BC1B-25E615615C7D}" type="pres">
      <dgm:prSet presAssocID="{189ABEE6-5A2F-48F9-B3FC-9CA57EB976FD}" presName="spaceRect" presStyleCnt="0"/>
      <dgm:spPr/>
    </dgm:pt>
    <dgm:pt modelId="{75657038-8AB4-45E9-AB6C-189AEDCEF524}" type="pres">
      <dgm:prSet presAssocID="{189ABEE6-5A2F-48F9-B3FC-9CA57EB976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EFBF687-8660-4546-A971-B114E6C52052}" type="presOf" srcId="{03F3C7AE-9B93-4B1E-8F3E-7FCEF820A174}" destId="{66277C1F-479E-47AB-A2CD-F74DB193506B}" srcOrd="0" destOrd="0" presId="urn:microsoft.com/office/officeart/2018/2/layout/IconLabelList"/>
    <dgm:cxn modelId="{CDF394A1-5E5A-4099-B1A2-71A9A922C1AF}" srcId="{9A49E3B8-AEF2-4E2F-9D7A-A5F8BFCFA926}" destId="{189ABEE6-5A2F-48F9-B3FC-9CA57EB976FD}" srcOrd="1" destOrd="0" parTransId="{D644547C-31A4-45C0-B7DB-B6F8134FD464}" sibTransId="{459C69D7-99F1-440E-8DBC-AFE8C652E210}"/>
    <dgm:cxn modelId="{617CF3AA-602E-42D3-AE28-6E8A0A15BA42}" type="presOf" srcId="{9A49E3B8-AEF2-4E2F-9D7A-A5F8BFCFA926}" destId="{D4539E84-D85F-4AD0-91FA-9F8FD548AF39}" srcOrd="0" destOrd="0" presId="urn:microsoft.com/office/officeart/2018/2/layout/IconLabelList"/>
    <dgm:cxn modelId="{51CA34CD-D748-4462-AF1A-C3EDF4088559}" srcId="{9A49E3B8-AEF2-4E2F-9D7A-A5F8BFCFA926}" destId="{03F3C7AE-9B93-4B1E-8F3E-7FCEF820A174}" srcOrd="0" destOrd="0" parTransId="{7E91E235-B6A1-484D-A0F3-0038299B853D}" sibTransId="{EA7E1DB2-7CA2-475F-B5BC-79C5AC189E37}"/>
    <dgm:cxn modelId="{B502A1E7-976D-4BDD-9A67-1D0C9D9B4CC7}" type="presOf" srcId="{189ABEE6-5A2F-48F9-B3FC-9CA57EB976FD}" destId="{75657038-8AB4-45E9-AB6C-189AEDCEF524}" srcOrd="0" destOrd="0" presId="urn:microsoft.com/office/officeart/2018/2/layout/IconLabelList"/>
    <dgm:cxn modelId="{99B531E6-34DD-40C5-A2C1-7BE8AF5AF3DC}" type="presParOf" srcId="{D4539E84-D85F-4AD0-91FA-9F8FD548AF39}" destId="{2B7A0257-45A1-4FAC-8CD0-B61848B939DC}" srcOrd="0" destOrd="0" presId="urn:microsoft.com/office/officeart/2018/2/layout/IconLabelList"/>
    <dgm:cxn modelId="{71FEC4B3-EE21-478A-86A0-E9F06960301F}" type="presParOf" srcId="{2B7A0257-45A1-4FAC-8CD0-B61848B939DC}" destId="{42EFF380-4015-4AF6-9CBB-E9C924256FFB}" srcOrd="0" destOrd="0" presId="urn:microsoft.com/office/officeart/2018/2/layout/IconLabelList"/>
    <dgm:cxn modelId="{FEEBBDEB-323B-42E9-A4A2-A8ECA126A1D9}" type="presParOf" srcId="{2B7A0257-45A1-4FAC-8CD0-B61848B939DC}" destId="{25D179E8-E070-450C-98DA-7EF010C63263}" srcOrd="1" destOrd="0" presId="urn:microsoft.com/office/officeart/2018/2/layout/IconLabelList"/>
    <dgm:cxn modelId="{5513448A-C3CC-415D-90B6-2A923D740B1A}" type="presParOf" srcId="{2B7A0257-45A1-4FAC-8CD0-B61848B939DC}" destId="{66277C1F-479E-47AB-A2CD-F74DB193506B}" srcOrd="2" destOrd="0" presId="urn:microsoft.com/office/officeart/2018/2/layout/IconLabelList"/>
    <dgm:cxn modelId="{A0B28204-AF6D-4AAB-97F5-5358B265C837}" type="presParOf" srcId="{D4539E84-D85F-4AD0-91FA-9F8FD548AF39}" destId="{C0B624E4-0967-4625-BE49-FAB13D5241B5}" srcOrd="1" destOrd="0" presId="urn:microsoft.com/office/officeart/2018/2/layout/IconLabelList"/>
    <dgm:cxn modelId="{C8AB86FD-4E63-4C9B-8E0F-E0A3EE128817}" type="presParOf" srcId="{D4539E84-D85F-4AD0-91FA-9F8FD548AF39}" destId="{E12CE230-469A-4635-89D4-892583106A05}" srcOrd="2" destOrd="0" presId="urn:microsoft.com/office/officeart/2018/2/layout/IconLabelList"/>
    <dgm:cxn modelId="{7245EB96-33E9-4E62-93F9-F7258CC8BAB8}" type="presParOf" srcId="{E12CE230-469A-4635-89D4-892583106A05}" destId="{1E68B0B7-0197-4ECA-ACF1-4A669896FC01}" srcOrd="0" destOrd="0" presId="urn:microsoft.com/office/officeart/2018/2/layout/IconLabelList"/>
    <dgm:cxn modelId="{0AFA35F6-63AF-4512-BE61-F25FBCD75A06}" type="presParOf" srcId="{E12CE230-469A-4635-89D4-892583106A05}" destId="{442AF40B-E0EF-44D4-BC1B-25E615615C7D}" srcOrd="1" destOrd="0" presId="urn:microsoft.com/office/officeart/2018/2/layout/IconLabelList"/>
    <dgm:cxn modelId="{87DE67F9-ABC4-44FC-84BC-B2974B8EA42C}" type="presParOf" srcId="{E12CE230-469A-4635-89D4-892583106A05}" destId="{75657038-8AB4-45E9-AB6C-189AEDCEF52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C82E7-27E5-4152-A5AB-C4A82F6D1BD8}">
      <dsp:nvSpPr>
        <dsp:cNvPr id="0" name=""/>
        <dsp:cNvSpPr/>
      </dsp:nvSpPr>
      <dsp:spPr>
        <a:xfrm>
          <a:off x="2169914" y="5123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6BD9D-0BD0-4414-8A28-8FE16C27D011}">
      <dsp:nvSpPr>
        <dsp:cNvPr id="0" name=""/>
        <dsp:cNvSpPr/>
      </dsp:nvSpPr>
      <dsp:spPr>
        <a:xfrm>
          <a:off x="765914" y="173911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Purpose: Analyse car sales data for actionable insights.</a:t>
          </a:r>
        </a:p>
      </dsp:txBody>
      <dsp:txXfrm>
        <a:off x="765914" y="1739117"/>
        <a:ext cx="4320000" cy="648000"/>
      </dsp:txXfrm>
    </dsp:sp>
    <dsp:sp modelId="{845C40F0-786C-4298-90FD-D7B6FF1DCC14}">
      <dsp:nvSpPr>
        <dsp:cNvPr id="0" name=""/>
        <dsp:cNvSpPr/>
      </dsp:nvSpPr>
      <dsp:spPr>
        <a:xfrm>
          <a:off x="765914" y="2468924"/>
          <a:ext cx="4320000" cy="1672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D8BB8C-423E-408A-8C29-42C95A41F95D}">
      <dsp:nvSpPr>
        <dsp:cNvPr id="0" name=""/>
        <dsp:cNvSpPr/>
      </dsp:nvSpPr>
      <dsp:spPr>
        <a:xfrm>
          <a:off x="7245914" y="5123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45FF3-9920-48F6-9213-3A67A0A56AF1}">
      <dsp:nvSpPr>
        <dsp:cNvPr id="0" name=""/>
        <dsp:cNvSpPr/>
      </dsp:nvSpPr>
      <dsp:spPr>
        <a:xfrm>
          <a:off x="5841914" y="173911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Background:</a:t>
          </a:r>
        </a:p>
      </dsp:txBody>
      <dsp:txXfrm>
        <a:off x="5841914" y="1739117"/>
        <a:ext cx="4320000" cy="648000"/>
      </dsp:txXfrm>
    </dsp:sp>
    <dsp:sp modelId="{4444C7F3-6733-45EC-9117-46DCFAD3D273}">
      <dsp:nvSpPr>
        <dsp:cNvPr id="0" name=""/>
        <dsp:cNvSpPr/>
      </dsp:nvSpPr>
      <dsp:spPr>
        <a:xfrm>
          <a:off x="6120900" y="2411134"/>
          <a:ext cx="4320000" cy="1672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Source: Car_sales.csv file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Why this data matters: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It captures industry critical metrics for short term profit maximization.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Useful for understanding manufacturer performance and market demand.</a:t>
          </a:r>
        </a:p>
      </dsp:txBody>
      <dsp:txXfrm>
        <a:off x="6120900" y="2411134"/>
        <a:ext cx="4320000" cy="1672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37033-7F77-4FD6-AF78-AF35FCF07C06}">
      <dsp:nvSpPr>
        <dsp:cNvPr id="0" name=""/>
        <dsp:cNvSpPr/>
      </dsp:nvSpPr>
      <dsp:spPr>
        <a:xfrm>
          <a:off x="5308" y="37887"/>
          <a:ext cx="5360491" cy="118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Design Process: 	</a:t>
          </a:r>
        </a:p>
      </dsp:txBody>
      <dsp:txXfrm>
        <a:off x="599308" y="37887"/>
        <a:ext cx="4172491" cy="1188000"/>
      </dsp:txXfrm>
    </dsp:sp>
    <dsp:sp modelId="{17C590F8-EDF1-4F43-BE5C-DA343C90912E}">
      <dsp:nvSpPr>
        <dsp:cNvPr id="0" name=""/>
        <dsp:cNvSpPr/>
      </dsp:nvSpPr>
      <dsp:spPr>
        <a:xfrm>
          <a:off x="5308" y="1374387"/>
          <a:ext cx="4288393" cy="293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Shiny dashboard to visualize data and insights interactively.</a:t>
          </a:r>
        </a:p>
      </dsp:txBody>
      <dsp:txXfrm>
        <a:off x="5308" y="1374387"/>
        <a:ext cx="4288393" cy="2939062"/>
      </dsp:txXfrm>
    </dsp:sp>
    <dsp:sp modelId="{A869C020-66AE-4A9F-BDB3-20A964C36997}">
      <dsp:nvSpPr>
        <dsp:cNvPr id="0" name=""/>
        <dsp:cNvSpPr/>
      </dsp:nvSpPr>
      <dsp:spPr>
        <a:xfrm>
          <a:off x="5149800" y="37887"/>
          <a:ext cx="5360491" cy="118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Data Collection:</a:t>
          </a:r>
          <a:endParaRPr lang="en-US" sz="2200" kern="1200"/>
        </a:p>
      </dsp:txBody>
      <dsp:txXfrm>
        <a:off x="5743800" y="37887"/>
        <a:ext cx="4172491" cy="1188000"/>
      </dsp:txXfrm>
    </dsp:sp>
    <dsp:sp modelId="{41EB15F1-4849-4856-9384-3106217DC59C}">
      <dsp:nvSpPr>
        <dsp:cNvPr id="0" name=""/>
        <dsp:cNvSpPr/>
      </dsp:nvSpPr>
      <dsp:spPr>
        <a:xfrm>
          <a:off x="5149800" y="1374387"/>
          <a:ext cx="4288393" cy="293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200" kern="1200"/>
            <a:t>Variables: Sales, Price, Efficiency, Curb weight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200" kern="1200"/>
            <a:t>Preprocessing: Handled missing values, added PCA components for multidimensionality reducation, and categorized fuel efficiency.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200" kern="1200"/>
            <a:t>Large Scale dataset with sales from multiple manufacturers.</a:t>
          </a:r>
          <a:endParaRPr lang="en-US" sz="2200" kern="1200"/>
        </a:p>
      </dsp:txBody>
      <dsp:txXfrm>
        <a:off x="5149800" y="1374387"/>
        <a:ext cx="4288393" cy="29390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3F31F-C848-4101-99C9-5ED91331EFA8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7273F3-E94D-40D4-BEA2-C8CF010ECCD9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D15A4-42C0-446C-8033-8B09F329B000}">
      <dsp:nvSpPr>
        <dsp:cNvPr id="0" name=""/>
        <dsp:cNvSpPr/>
      </dsp:nvSpPr>
      <dsp:spPr>
        <a:xfrm>
          <a:off x="1339618" y="2288"/>
          <a:ext cx="2863900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Focus on High-Sales Segments:</a:t>
          </a:r>
        </a:p>
      </dsp:txBody>
      <dsp:txXfrm>
        <a:off x="1339618" y="2288"/>
        <a:ext cx="2863900" cy="1159843"/>
      </dsp:txXfrm>
    </dsp:sp>
    <dsp:sp modelId="{0D1EC400-C4D8-4F80-9464-C4837C02BAF6}">
      <dsp:nvSpPr>
        <dsp:cNvPr id="0" name=""/>
        <dsp:cNvSpPr/>
      </dsp:nvSpPr>
      <dsp:spPr>
        <a:xfrm>
          <a:off x="4203519" y="2288"/>
          <a:ext cx="2160704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Medium and high efficiency vehicles with balanced performance.</a:t>
          </a:r>
        </a:p>
      </dsp:txBody>
      <dsp:txXfrm>
        <a:off x="4203519" y="2288"/>
        <a:ext cx="2160704" cy="1159843"/>
      </dsp:txXfrm>
    </dsp:sp>
    <dsp:sp modelId="{2866F91B-B908-42D5-9CE9-A0AFB13ABFE1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FADACE-82F0-48F0-97F4-041F2930A37D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DBE63-1800-47D6-A688-291C618C5FC6}">
      <dsp:nvSpPr>
        <dsp:cNvPr id="0" name=""/>
        <dsp:cNvSpPr/>
      </dsp:nvSpPr>
      <dsp:spPr>
        <a:xfrm>
          <a:off x="1339618" y="1452092"/>
          <a:ext cx="2863900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Optimize Pricing:</a:t>
          </a:r>
        </a:p>
      </dsp:txBody>
      <dsp:txXfrm>
        <a:off x="1339618" y="1452092"/>
        <a:ext cx="2863900" cy="1159843"/>
      </dsp:txXfrm>
    </dsp:sp>
    <dsp:sp modelId="{DC29DC0A-DF14-4161-A53F-8A0A59065DFE}">
      <dsp:nvSpPr>
        <dsp:cNvPr id="0" name=""/>
        <dsp:cNvSpPr/>
      </dsp:nvSpPr>
      <dsp:spPr>
        <a:xfrm>
          <a:off x="4203519" y="1452092"/>
          <a:ext cx="2160704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Reduce the pricing for vehicle, to witness a trend of high period sales </a:t>
          </a:r>
        </a:p>
      </dsp:txBody>
      <dsp:txXfrm>
        <a:off x="4203519" y="1452092"/>
        <a:ext cx="2160704" cy="1159843"/>
      </dsp:txXfrm>
    </dsp:sp>
    <dsp:sp modelId="{72A2B694-FCED-4222-B0CA-D03B2D4DAF9A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77ADD1-B3F0-418D-BF90-85C0AF882086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90450-C3CE-4485-B02F-BD71768E9646}">
      <dsp:nvSpPr>
        <dsp:cNvPr id="0" name=""/>
        <dsp:cNvSpPr/>
      </dsp:nvSpPr>
      <dsp:spPr>
        <a:xfrm>
          <a:off x="1339618" y="2901896"/>
          <a:ext cx="2863900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Target High-performing manufacturers:</a:t>
          </a:r>
        </a:p>
      </dsp:txBody>
      <dsp:txXfrm>
        <a:off x="1339618" y="2901896"/>
        <a:ext cx="2863900" cy="1159843"/>
      </dsp:txXfrm>
    </dsp:sp>
    <dsp:sp modelId="{355F8395-AA34-4178-B7BC-31CCAF03E177}">
      <dsp:nvSpPr>
        <dsp:cNvPr id="0" name=""/>
        <dsp:cNvSpPr/>
      </dsp:nvSpPr>
      <dsp:spPr>
        <a:xfrm>
          <a:off x="4203519" y="2901896"/>
          <a:ext cx="2160704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Allocate resources to brands with consistent sales performance.</a:t>
          </a:r>
        </a:p>
      </dsp:txBody>
      <dsp:txXfrm>
        <a:off x="4203519" y="2901896"/>
        <a:ext cx="2160704" cy="1159843"/>
      </dsp:txXfrm>
    </dsp:sp>
    <dsp:sp modelId="{813F3829-41D9-42D2-8AA4-E8F5C5F924E2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125E3-BEC6-4873-A6B3-118807841856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51B49-EDC4-432F-9FB6-F454923768B0}">
      <dsp:nvSpPr>
        <dsp:cNvPr id="0" name=""/>
        <dsp:cNvSpPr/>
      </dsp:nvSpPr>
      <dsp:spPr>
        <a:xfrm>
          <a:off x="1339618" y="4351700"/>
          <a:ext cx="2863900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Adapt Clustering:</a:t>
          </a:r>
        </a:p>
      </dsp:txBody>
      <dsp:txXfrm>
        <a:off x="1339618" y="4351700"/>
        <a:ext cx="2863900" cy="1159843"/>
      </dsp:txXfrm>
    </dsp:sp>
    <dsp:sp modelId="{D6B7E0D4-9F9D-4DB1-92AE-EEB739611D37}">
      <dsp:nvSpPr>
        <dsp:cNvPr id="0" name=""/>
        <dsp:cNvSpPr/>
      </dsp:nvSpPr>
      <dsp:spPr>
        <a:xfrm>
          <a:off x="4203519" y="4351700"/>
          <a:ext cx="2160704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Adapt production based on PCA-identified clusters. </a:t>
          </a:r>
        </a:p>
      </dsp:txBody>
      <dsp:txXfrm>
        <a:off x="4203519" y="4351700"/>
        <a:ext cx="2160704" cy="11598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FF380-4015-4AF6-9CBB-E9C924256FFB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77C1F-479E-47AB-A2CD-F74DB193506B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All projects details and files have been uploaded below for user iteraction and deeper insights </a:t>
          </a:r>
        </a:p>
      </dsp:txBody>
      <dsp:txXfrm>
        <a:off x="765914" y="2943510"/>
        <a:ext cx="4320000" cy="720000"/>
      </dsp:txXfrm>
    </dsp:sp>
    <dsp:sp modelId="{1E68B0B7-0197-4ECA-ACF1-4A669896FC01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57038-8AB4-45E9-AB6C-189AEDCEF524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>
              <a:hlinkClick xmlns:r="http://schemas.openxmlformats.org/officeDocument/2006/relationships" r:id="rId5"/>
            </a:rPr>
            <a:t>https://github.com/kshah725/car-sales-shiny-app/tree/main</a:t>
          </a:r>
          <a:r>
            <a:rPr lang="en-US" sz="1700" kern="1200"/>
            <a:t> </a:t>
          </a:r>
        </a:p>
      </dsp:txBody>
      <dsp:txXfrm>
        <a:off x="5841914" y="2943510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8BB6-05C0-14FF-720D-D490261C3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68E260-1169-AD51-F5E6-B0B74DCA5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FE9D4-10A8-B69C-6CA8-44FE7EEB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7777-71D0-425B-B329-B7F1374B1FC0}" type="datetimeFigureOut">
              <a:rPr lang="en-CA" smtClean="0"/>
              <a:t>2024-12-12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46A90-35D0-EB95-4B9F-EDB65B40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A2C0A-D223-4918-73D0-4C8D8709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59-4E87-4D2F-90C5-237DB9732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013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EB3C9-524E-E8AF-DF6D-0D914B98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0C2FD-8409-972B-08F3-29A4637E4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B35D1-B7FB-1C07-D52C-568AF915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7777-71D0-425B-B329-B7F1374B1FC0}" type="datetimeFigureOut">
              <a:rPr lang="en-CA" smtClean="0"/>
              <a:t>2024-12-12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4A032-4038-9435-76FA-D5660C433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09237-C701-1142-377C-EE016576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59-4E87-4D2F-90C5-237DB9732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977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1AC971-C225-147D-1C6A-8D036B39C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92C87-03F2-8D22-E9D8-CA28F11A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269B3-3BFC-F8DB-7624-E0769CFD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7777-71D0-425B-B329-B7F1374B1FC0}" type="datetimeFigureOut">
              <a:rPr lang="en-CA" smtClean="0"/>
              <a:t>2024-12-12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589AD-FFD7-7D21-2A0F-04A769360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9CC0D-4F01-58B4-07E4-EA7D8043D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59-4E87-4D2F-90C5-237DB9732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725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E512-FDDF-42F4-3D44-393DEB62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4CB54-A193-59F9-DD3F-3112D1A9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A1411-F32D-D128-758E-BC980DDD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7777-71D0-425B-B329-B7F1374B1FC0}" type="datetimeFigureOut">
              <a:rPr lang="en-CA" smtClean="0"/>
              <a:t>2024-12-12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5163F-234A-B8BA-9C93-2F5D1C09F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D267E-C787-29E4-0E32-8A68F41B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59-4E87-4D2F-90C5-237DB9732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133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690D-1887-9A2B-8A20-BF4CADC96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BF9FF-8EEB-17A1-8AF8-B58224707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0F417-F1AA-D375-E901-B0624BE0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7777-71D0-425B-B329-B7F1374B1FC0}" type="datetimeFigureOut">
              <a:rPr lang="en-CA" smtClean="0"/>
              <a:t>2024-12-12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AC0EF-A2BD-D8E0-0E2B-AA033B91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0D8AD-F09B-638A-E69A-7BBD962F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59-4E87-4D2F-90C5-237DB9732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227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3738F-4E13-5C1E-98A1-B15F8B584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4BE03-71BE-D52D-E2FC-408194ADA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F004D-44D0-31CE-3DCF-6F9225328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3782F-B332-32FB-2FED-5A9AA6A99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7777-71D0-425B-B329-B7F1374B1FC0}" type="datetimeFigureOut">
              <a:rPr lang="en-CA" smtClean="0"/>
              <a:t>2024-12-12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D1AAF-7E02-634C-0BA5-D0E56B52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9F1BA-002B-9906-E585-D36FAB3C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59-4E87-4D2F-90C5-237DB9732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644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25DD-2254-BD49-7F21-4986CD643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70972-FF8D-FD33-3436-2E702B8FE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981D0-AB0F-F749-5039-E3202F090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F55A31-280B-2DA0-7859-130B80674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3323C-907D-B880-CB40-ADDDD643A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A33335-2499-A516-F4AE-66D5ECB7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7777-71D0-425B-B329-B7F1374B1FC0}" type="datetimeFigureOut">
              <a:rPr lang="en-CA" smtClean="0"/>
              <a:t>2024-12-12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38495-CC1C-58FE-63BD-217ECE4FF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A76A7-C50F-739F-782A-5D3E2B63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59-4E87-4D2F-90C5-237DB9732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262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5A2D8-ACE2-CD13-5F41-CE5D44D7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C9E65-6B95-293B-4739-7F8AA7FBF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7777-71D0-425B-B329-B7F1374B1FC0}" type="datetimeFigureOut">
              <a:rPr lang="en-CA" smtClean="0"/>
              <a:t>2024-12-12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A9D82-316C-974F-12CE-3C5420ED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C3803-C484-6BE6-7DC2-BC45D539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59-4E87-4D2F-90C5-237DB9732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946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F9B28-6060-31D5-291B-A3C24430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7777-71D0-425B-B329-B7F1374B1FC0}" type="datetimeFigureOut">
              <a:rPr lang="en-CA" smtClean="0"/>
              <a:t>2024-12-12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7948F-12A9-CBA3-752C-6DE79A9B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C8D81-7261-7CE3-FEFA-220F3E11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59-4E87-4D2F-90C5-237DB9732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583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5010-5E56-4C5F-CED9-017F283F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71259-50C3-C5F1-91C1-2CF714A73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C5F0B-84BD-966F-6FBB-9A68A3B2C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F5972-0C2A-718C-325A-8A241A93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7777-71D0-425B-B329-B7F1374B1FC0}" type="datetimeFigureOut">
              <a:rPr lang="en-CA" smtClean="0"/>
              <a:t>2024-12-12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D72D6-300C-E822-F167-720FD44D6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AB305-0380-FF29-1C32-7BA42877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59-4E87-4D2F-90C5-237DB9732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600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C9D9-BF52-C6F1-24A6-687DFEA7D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287DF-C451-0363-6328-9FC6D8AFC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FF2F2-9112-A700-670E-26599459C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48695-2449-7646-1CC9-AC01FC35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7777-71D0-425B-B329-B7F1374B1FC0}" type="datetimeFigureOut">
              <a:rPr lang="en-CA" smtClean="0"/>
              <a:t>2024-12-12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9A96C-3FA5-4F93-BBFC-8BD1DD95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AF86C-E871-AABA-7A00-3DC80C85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59-4E87-4D2F-90C5-237DB9732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355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5D41E-0694-BECB-D32E-9F5B4D17C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7787B-C832-BDA8-3B0F-FF6400E0B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1C522-27A4-622C-A4A3-40D7FA5CE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B07777-71D0-425B-B329-B7F1374B1FC0}" type="datetimeFigureOut">
              <a:rPr lang="en-CA" smtClean="0"/>
              <a:t>2024-12-12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51716-AAA3-AC31-6364-9287263BA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5D80B-E90A-CC2E-DD81-268A73CF1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608859-4E87-4D2F-90C5-237DB9732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410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91757350_Fuel_efficiency_and_the_economy" TargetMode="External"/><Relationship Id="rId2" Type="http://schemas.openxmlformats.org/officeDocument/2006/relationships/hyperlink" Target="https://www.researchgate.net/publication/363097869_The_Effects_of_Price_Dispersion_on_Sales_in_the_Automobile_Industry_A_Dynamic_Panel_Analysi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jmsssr.org/paper/IJMSSSR001037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33B5B-C76E-4900-487F-2577BFE8D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STAT 824</a:t>
            </a:r>
            <a:endParaRPr lang="en-CA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80ECE-5FE0-9777-6B52-FB14FCB07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Final Project</a:t>
            </a:r>
          </a:p>
          <a:p>
            <a:pPr algn="l"/>
            <a:r>
              <a:rPr lang="en-US" dirty="0"/>
              <a:t>Kushal Shah</a:t>
            </a:r>
          </a:p>
          <a:p>
            <a:pPr algn="l"/>
            <a:r>
              <a:rPr lang="en-US" dirty="0"/>
              <a:t>Car Sales Analysis For Sales Maximization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8099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B5AD04-DC2D-8F76-89FA-41BDF811C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1B9871D-05FC-5730-5CE9-EF81F89B0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3730A6-5341-7CD7-6D28-45472BA92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C9C744-7ED9-5949-388C-2C9C45AB5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51352B-9F12-6F74-B098-07EC7AF72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6481D-9A9C-B03A-31C8-317BA833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Curb </a:t>
            </a:r>
            <a:r>
              <a:rPr lang="en-US" sz="4000" dirty="0">
                <a:solidFill>
                  <a:srgbClr val="FFFFFF"/>
                </a:solidFill>
              </a:rPr>
              <a:t>Weight 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 Sales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3C1AA-555A-DE1F-018E-28FD5191E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184" y="1822347"/>
            <a:ext cx="8803683" cy="466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81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37FB4-2A3D-BD2F-7F89-E9D488BF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3700" dirty="0"/>
              <a:t>Actionable Insights For Short-Term Sales Maximization</a:t>
            </a:r>
            <a:endParaRPr lang="en-CA" sz="37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26DC3C51-B43A-4680-26F0-13338044AA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7787216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959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A14B40-4EAF-F24F-1B4F-3D2D014B8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E1DA4-E99E-9A0D-F324-3F74C515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Github</a:t>
            </a:r>
            <a:endParaRPr lang="en-CA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F59B13-BBA0-FF70-E10C-ED7F821B8C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5093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5069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1CCE28-8CE6-CC72-3189-AF827018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References</a:t>
            </a:r>
            <a:endParaRPr lang="en-CA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CC2E7-FD5F-466C-F823-FF920C762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>
                <a:hlinkClick r:id="rId2"/>
              </a:rPr>
              <a:t>https://www.researchgate.net/publication/363097869_The_Effects_of_Price_Dispersion_on_Sales_in_the_Automobile_Industry_A_Dynamic_Panel_Analysis</a:t>
            </a:r>
            <a:endParaRPr lang="en-US" sz="2400"/>
          </a:p>
          <a:p>
            <a:pPr marL="514350" indent="-514350">
              <a:buFont typeface="+mj-lt"/>
              <a:buAutoNum type="arabicPeriod"/>
            </a:pPr>
            <a:r>
              <a:rPr lang="en-US" sz="2400">
                <a:hlinkClick r:id="rId3"/>
              </a:rPr>
              <a:t>https://www.researchgate.net/publication/291757350_Fuel_efficiency_and_the_economy</a:t>
            </a:r>
            <a:endParaRPr lang="en-US" sz="2400"/>
          </a:p>
          <a:p>
            <a:pPr marL="514350" indent="-514350">
              <a:buFont typeface="+mj-lt"/>
              <a:buAutoNum type="arabicPeriod"/>
            </a:pPr>
            <a:r>
              <a:rPr lang="en-US" sz="2400">
                <a:hlinkClick r:id="rId4"/>
              </a:rPr>
              <a:t>https://www.ijmsssr.org/paper/IJMSSSR001037.pdf</a:t>
            </a:r>
            <a:endParaRPr lang="en-US" sz="2400"/>
          </a:p>
          <a:p>
            <a:pPr marL="514350" indent="-514350">
              <a:buFont typeface="+mj-lt"/>
              <a:buAutoNum type="arabicPeriod"/>
            </a:pPr>
            <a:endParaRPr lang="en-US" sz="2400"/>
          </a:p>
          <a:p>
            <a:pPr marL="514350" indent="-514350">
              <a:buFont typeface="+mj-lt"/>
              <a:buAutoNum type="arabicPeriod"/>
            </a:pPr>
            <a:endParaRPr lang="en-US" sz="2400"/>
          </a:p>
          <a:p>
            <a:pPr marL="514350" indent="-514350">
              <a:buFont typeface="+mj-lt"/>
              <a:buAutoNum type="arabicPeriod"/>
            </a:pP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8298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03022-7F49-7A0C-9057-AC49C3D1B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Overview </a:t>
            </a:r>
            <a:endParaRPr lang="en-CA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424C39-A184-98B1-AD1B-AC27385C4C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14833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129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FD6D5-08C1-2B8C-CB86-3DB5F157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Literature Review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B4C90-D268-82C0-CB9D-8942FEDED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“Price Dispersion is an important indicator of pricing strategy and market efficiency. The findings show that price dispersion has positively impacted sales.” [1]</a:t>
            </a:r>
          </a:p>
          <a:p>
            <a:r>
              <a:rPr lang="en-US" sz="2000"/>
              <a:t>“Fuel efficiency is a critical driver of sales, especially in environmentally conscious markets.” [2]</a:t>
            </a:r>
          </a:p>
          <a:p>
            <a:r>
              <a:rPr lang="en-US" sz="2000"/>
              <a:t>“The higher the sales, the higher the company’s performance and profitability, so it’s very critical for sustainability.”[3]</a:t>
            </a:r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90949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56ADB8-C1ED-710A-F4CB-2D209B564FA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188" b="5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1AAF7-1E7E-CEC5-42FE-04FA21C32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Design and Data Collection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F0531A-2098-29B6-7E79-445FD11EF9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7025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462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4594C-B754-8C62-2A68-63F876B01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Analysis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70DE9-057F-2D5D-D914-E7893C5ED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199450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Statistical computations were done in Median approach instead of mean to avoid outlier extremes that would shift the results otherwise. </a:t>
            </a:r>
          </a:p>
          <a:p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266F7-03ED-EB04-6FF0-1E9B6AA31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923" y="168540"/>
            <a:ext cx="3302324" cy="654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63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BDEDC-3009-CA3E-73BE-86521D6AA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n-US" sz="3200" dirty="0"/>
              <a:t>Median sales vs price for each manufacturer</a:t>
            </a:r>
            <a:endParaRPr lang="en-CA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7BA2CD-345E-2885-0A38-D79E9908E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05" y="418640"/>
            <a:ext cx="10369645" cy="375899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2AA67-F40A-80A2-DE34-D781374B3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r>
              <a:rPr lang="en-US" sz="1800"/>
              <a:t>Customers appear to be price sensitive and thus the peak of sales happens for the lower set of car prices</a:t>
            </a:r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207394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8C426B-8B91-A2F8-FEFA-A0C282AF0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9721F-178B-6325-7236-6BE55F358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Energy Size vs Sales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B9C55D-C29C-15B8-7C65-CAFF29277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113" y="1822348"/>
            <a:ext cx="8536861" cy="473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52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FB2CB4-E07B-AA04-CE4A-83B87C8D6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F36E154-825B-2283-3758-1C761CA05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D08A19-3335-ED83-9DD0-9F259D3A5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7BEA7E-379F-8AD6-7691-E01FBAA0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1AD741-5D1E-D3ED-17CB-1627AB881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EE8C8-D7A7-D8B9-A21E-5C7B7568D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Horsepower vs Sales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25A71E-4B8C-5EAE-2FA8-560739C08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41107" y="1822348"/>
            <a:ext cx="8873373" cy="4827027"/>
          </a:xfrm>
        </p:spPr>
      </p:pic>
    </p:spTree>
    <p:extLst>
      <p:ext uri="{BB962C8B-B14F-4D97-AF65-F5344CB8AC3E}">
        <p14:creationId xmlns:p14="http://schemas.microsoft.com/office/powerpoint/2010/main" val="209342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AEABB8-F261-B356-C938-503B14E10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3C29152-463B-2CB0-F240-C3B127D6E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1ABFBF-B141-C0D1-2FC8-326A13A81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0E140-7DA8-9D0F-6E5D-CB90D8B27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F077D9-4E64-F504-B508-AA7000718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DE37D-BFB0-F64D-2550-EBBD4F6D1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Fuel Efficiency vs Sales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8A476C-011D-6141-F851-E2132B6CD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482" y="1655276"/>
            <a:ext cx="7657875" cy="41839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E30BAD-E9B2-10EB-0BBF-A7B618F0A376}"/>
              </a:ext>
            </a:extLst>
          </p:cNvPr>
          <p:cNvSpPr txBox="1"/>
          <p:nvPr/>
        </p:nvSpPr>
        <p:spPr>
          <a:xfrm>
            <a:off x="914400" y="6088284"/>
            <a:ext cx="10081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efficiency cars dominate sales in certain segments.</a:t>
            </a:r>
          </a:p>
          <a:p>
            <a:r>
              <a:rPr lang="en-US" dirty="0"/>
              <a:t>Medium efficiency cars balance affordability and performance.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6866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435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 Theme</vt:lpstr>
      <vt:lpstr>STAT 824</vt:lpstr>
      <vt:lpstr>Overview </vt:lpstr>
      <vt:lpstr>Literature Review</vt:lpstr>
      <vt:lpstr>Design and Data Collection</vt:lpstr>
      <vt:lpstr>Data Analysis</vt:lpstr>
      <vt:lpstr>Median sales vs price for each manufacturer</vt:lpstr>
      <vt:lpstr>Energy Size vs Sales</vt:lpstr>
      <vt:lpstr>Horsepower vs Sales</vt:lpstr>
      <vt:lpstr>Fuel Efficiency vs Sales</vt:lpstr>
      <vt:lpstr>Curb Weight vs Sales</vt:lpstr>
      <vt:lpstr>Actionable Insights For Short-Term Sales Maximization</vt:lpstr>
      <vt:lpstr>Github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Kushal Shah</dc:creator>
  <cp:lastModifiedBy>Kushal Shah</cp:lastModifiedBy>
  <cp:revision>3</cp:revision>
  <dcterms:created xsi:type="dcterms:W3CDTF">2024-12-13T04:07:11Z</dcterms:created>
  <dcterms:modified xsi:type="dcterms:W3CDTF">2024-12-13T04:44:09Z</dcterms:modified>
</cp:coreProperties>
</file>