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79CF18F-BC83-4F3D-9173-CB76D000E5CE}" type="datetimeFigureOut">
              <a:rPr lang="en-ZA" smtClean="0"/>
              <a:t>2020/09/10</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963A63B1-9A3B-4DC9-8438-A46E334183D6}" type="slidenum">
              <a:rPr lang="en-ZA" smtClean="0"/>
              <a:t>‹#›</a:t>
            </a:fld>
            <a:endParaRPr lang="en-ZA"/>
          </a:p>
        </p:txBody>
      </p:sp>
    </p:spTree>
    <p:extLst>
      <p:ext uri="{BB962C8B-B14F-4D97-AF65-F5344CB8AC3E}">
        <p14:creationId xmlns:p14="http://schemas.microsoft.com/office/powerpoint/2010/main" val="328180461"/>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79CF18F-BC83-4F3D-9173-CB76D000E5CE}" type="datetimeFigureOut">
              <a:rPr lang="en-ZA" smtClean="0"/>
              <a:t>2020/09/10</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963A63B1-9A3B-4DC9-8438-A46E334183D6}" type="slidenum">
              <a:rPr lang="en-ZA" smtClean="0"/>
              <a:t>‹#›</a:t>
            </a:fld>
            <a:endParaRPr lang="en-ZA"/>
          </a:p>
        </p:txBody>
      </p:sp>
    </p:spTree>
    <p:extLst>
      <p:ext uri="{BB962C8B-B14F-4D97-AF65-F5344CB8AC3E}">
        <p14:creationId xmlns:p14="http://schemas.microsoft.com/office/powerpoint/2010/main" val="1343461785"/>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79CF18F-BC83-4F3D-9173-CB76D000E5CE}" type="datetimeFigureOut">
              <a:rPr lang="en-ZA" smtClean="0"/>
              <a:t>2020/09/10</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963A63B1-9A3B-4DC9-8438-A46E334183D6}" type="slidenum">
              <a:rPr lang="en-ZA" smtClean="0"/>
              <a:t>‹#›</a:t>
            </a:fld>
            <a:endParaRPr lang="en-ZA"/>
          </a:p>
        </p:txBody>
      </p:sp>
    </p:spTree>
    <p:extLst>
      <p:ext uri="{BB962C8B-B14F-4D97-AF65-F5344CB8AC3E}">
        <p14:creationId xmlns:p14="http://schemas.microsoft.com/office/powerpoint/2010/main" val="2581237955"/>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79CF18F-BC83-4F3D-9173-CB76D000E5CE}" type="datetimeFigureOut">
              <a:rPr lang="en-ZA" smtClean="0"/>
              <a:t>2020/09/10</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963A63B1-9A3B-4DC9-8438-A46E334183D6}" type="slidenum">
              <a:rPr lang="en-ZA" smtClean="0"/>
              <a:t>‹#›</a:t>
            </a:fld>
            <a:endParaRPr lang="en-ZA"/>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74145692"/>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79CF18F-BC83-4F3D-9173-CB76D000E5CE}" type="datetimeFigureOut">
              <a:rPr lang="en-ZA" smtClean="0"/>
              <a:t>2020/09/10</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963A63B1-9A3B-4DC9-8438-A46E334183D6}" type="slidenum">
              <a:rPr lang="en-ZA" smtClean="0"/>
              <a:t>‹#›</a:t>
            </a:fld>
            <a:endParaRPr lang="en-ZA"/>
          </a:p>
        </p:txBody>
      </p:sp>
    </p:spTree>
    <p:extLst>
      <p:ext uri="{BB962C8B-B14F-4D97-AF65-F5344CB8AC3E}">
        <p14:creationId xmlns:p14="http://schemas.microsoft.com/office/powerpoint/2010/main" val="1804699092"/>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E79CF18F-BC83-4F3D-9173-CB76D000E5CE}" type="datetimeFigureOut">
              <a:rPr lang="en-ZA" smtClean="0"/>
              <a:t>2020/09/10</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963A63B1-9A3B-4DC9-8438-A46E334183D6}" type="slidenum">
              <a:rPr lang="en-ZA" smtClean="0"/>
              <a:t>‹#›</a:t>
            </a:fld>
            <a:endParaRPr lang="en-ZA"/>
          </a:p>
        </p:txBody>
      </p:sp>
    </p:spTree>
    <p:extLst>
      <p:ext uri="{BB962C8B-B14F-4D97-AF65-F5344CB8AC3E}">
        <p14:creationId xmlns:p14="http://schemas.microsoft.com/office/powerpoint/2010/main" val="486779321"/>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E79CF18F-BC83-4F3D-9173-CB76D000E5CE}" type="datetimeFigureOut">
              <a:rPr lang="en-ZA" smtClean="0"/>
              <a:t>2020/09/10</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963A63B1-9A3B-4DC9-8438-A46E334183D6}" type="slidenum">
              <a:rPr lang="en-ZA" smtClean="0"/>
              <a:t>‹#›</a:t>
            </a:fld>
            <a:endParaRPr lang="en-ZA"/>
          </a:p>
        </p:txBody>
      </p:sp>
    </p:spTree>
    <p:extLst>
      <p:ext uri="{BB962C8B-B14F-4D97-AF65-F5344CB8AC3E}">
        <p14:creationId xmlns:p14="http://schemas.microsoft.com/office/powerpoint/2010/main" val="400458436"/>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79CF18F-BC83-4F3D-9173-CB76D000E5CE}" type="datetimeFigureOut">
              <a:rPr lang="en-ZA" smtClean="0"/>
              <a:t>2020/09/10</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963A63B1-9A3B-4DC9-8438-A46E334183D6}" type="slidenum">
              <a:rPr lang="en-ZA" smtClean="0"/>
              <a:t>‹#›</a:t>
            </a:fld>
            <a:endParaRPr lang="en-ZA"/>
          </a:p>
        </p:txBody>
      </p:sp>
    </p:spTree>
    <p:extLst>
      <p:ext uri="{BB962C8B-B14F-4D97-AF65-F5344CB8AC3E}">
        <p14:creationId xmlns:p14="http://schemas.microsoft.com/office/powerpoint/2010/main" val="3233280990"/>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79CF18F-BC83-4F3D-9173-CB76D000E5CE}" type="datetimeFigureOut">
              <a:rPr lang="en-ZA" smtClean="0"/>
              <a:t>2020/09/10</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963A63B1-9A3B-4DC9-8438-A46E334183D6}" type="slidenum">
              <a:rPr lang="en-ZA" smtClean="0"/>
              <a:t>‹#›</a:t>
            </a:fld>
            <a:endParaRPr lang="en-ZA"/>
          </a:p>
        </p:txBody>
      </p:sp>
    </p:spTree>
    <p:extLst>
      <p:ext uri="{BB962C8B-B14F-4D97-AF65-F5344CB8AC3E}">
        <p14:creationId xmlns:p14="http://schemas.microsoft.com/office/powerpoint/2010/main" val="642184574"/>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79CF18F-BC83-4F3D-9173-CB76D000E5CE}" type="datetimeFigureOut">
              <a:rPr lang="en-ZA" smtClean="0"/>
              <a:t>2020/09/10</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963A63B1-9A3B-4DC9-8438-A46E334183D6}" type="slidenum">
              <a:rPr lang="en-ZA" smtClean="0"/>
              <a:t>‹#›</a:t>
            </a:fld>
            <a:endParaRPr lang="en-ZA"/>
          </a:p>
        </p:txBody>
      </p:sp>
    </p:spTree>
    <p:extLst>
      <p:ext uri="{BB962C8B-B14F-4D97-AF65-F5344CB8AC3E}">
        <p14:creationId xmlns:p14="http://schemas.microsoft.com/office/powerpoint/2010/main" val="2583477338"/>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79CF18F-BC83-4F3D-9173-CB76D000E5CE}" type="datetimeFigureOut">
              <a:rPr lang="en-ZA" smtClean="0"/>
              <a:t>2020/09/10</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963A63B1-9A3B-4DC9-8438-A46E334183D6}" type="slidenum">
              <a:rPr lang="en-ZA" smtClean="0"/>
              <a:t>‹#›</a:t>
            </a:fld>
            <a:endParaRPr lang="en-ZA"/>
          </a:p>
        </p:txBody>
      </p:sp>
    </p:spTree>
    <p:extLst>
      <p:ext uri="{BB962C8B-B14F-4D97-AF65-F5344CB8AC3E}">
        <p14:creationId xmlns:p14="http://schemas.microsoft.com/office/powerpoint/2010/main" val="1420181726"/>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79CF18F-BC83-4F3D-9173-CB76D000E5CE}" type="datetimeFigureOut">
              <a:rPr lang="en-ZA" smtClean="0"/>
              <a:t>2020/09/10</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963A63B1-9A3B-4DC9-8438-A46E334183D6}" type="slidenum">
              <a:rPr lang="en-ZA" smtClean="0"/>
              <a:t>‹#›</a:t>
            </a:fld>
            <a:endParaRPr lang="en-ZA"/>
          </a:p>
        </p:txBody>
      </p:sp>
    </p:spTree>
    <p:extLst>
      <p:ext uri="{BB962C8B-B14F-4D97-AF65-F5344CB8AC3E}">
        <p14:creationId xmlns:p14="http://schemas.microsoft.com/office/powerpoint/2010/main" val="107435637"/>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79CF18F-BC83-4F3D-9173-CB76D000E5CE}" type="datetimeFigureOut">
              <a:rPr lang="en-ZA" smtClean="0"/>
              <a:t>2020/09/10</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963A63B1-9A3B-4DC9-8438-A46E334183D6}" type="slidenum">
              <a:rPr lang="en-ZA" smtClean="0"/>
              <a:t>‹#›</a:t>
            </a:fld>
            <a:endParaRPr lang="en-ZA"/>
          </a:p>
        </p:txBody>
      </p:sp>
    </p:spTree>
    <p:extLst>
      <p:ext uri="{BB962C8B-B14F-4D97-AF65-F5344CB8AC3E}">
        <p14:creationId xmlns:p14="http://schemas.microsoft.com/office/powerpoint/2010/main" val="3951344302"/>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79CF18F-BC83-4F3D-9173-CB76D000E5CE}" type="datetimeFigureOut">
              <a:rPr lang="en-ZA" smtClean="0"/>
              <a:t>2020/09/10</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963A63B1-9A3B-4DC9-8438-A46E334183D6}" type="slidenum">
              <a:rPr lang="en-ZA" smtClean="0"/>
              <a:t>‹#›</a:t>
            </a:fld>
            <a:endParaRPr lang="en-ZA"/>
          </a:p>
        </p:txBody>
      </p:sp>
    </p:spTree>
    <p:extLst>
      <p:ext uri="{BB962C8B-B14F-4D97-AF65-F5344CB8AC3E}">
        <p14:creationId xmlns:p14="http://schemas.microsoft.com/office/powerpoint/2010/main" val="2317895592"/>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E79CF18F-BC83-4F3D-9173-CB76D000E5CE}" type="datetimeFigureOut">
              <a:rPr lang="en-ZA" smtClean="0"/>
              <a:t>2020/09/10</a:t>
            </a:fld>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963A63B1-9A3B-4DC9-8438-A46E334183D6}" type="slidenum">
              <a:rPr lang="en-ZA" smtClean="0"/>
              <a:t>‹#›</a:t>
            </a:fld>
            <a:endParaRPr lang="en-ZA"/>
          </a:p>
        </p:txBody>
      </p:sp>
    </p:spTree>
    <p:extLst>
      <p:ext uri="{BB962C8B-B14F-4D97-AF65-F5344CB8AC3E}">
        <p14:creationId xmlns:p14="http://schemas.microsoft.com/office/powerpoint/2010/main" val="3739837564"/>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79CF18F-BC83-4F3D-9173-CB76D000E5CE}" type="datetimeFigureOut">
              <a:rPr lang="en-ZA" smtClean="0"/>
              <a:t>2020/09/10</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963A63B1-9A3B-4DC9-8438-A46E334183D6}" type="slidenum">
              <a:rPr lang="en-ZA" smtClean="0"/>
              <a:t>‹#›</a:t>
            </a:fld>
            <a:endParaRPr lang="en-ZA"/>
          </a:p>
        </p:txBody>
      </p:sp>
    </p:spTree>
    <p:extLst>
      <p:ext uri="{BB962C8B-B14F-4D97-AF65-F5344CB8AC3E}">
        <p14:creationId xmlns:p14="http://schemas.microsoft.com/office/powerpoint/2010/main" val="2513156677"/>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79CF18F-BC83-4F3D-9173-CB76D000E5CE}" type="datetimeFigureOut">
              <a:rPr lang="en-ZA" smtClean="0"/>
              <a:t>2020/09/10</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963A63B1-9A3B-4DC9-8438-A46E334183D6}" type="slidenum">
              <a:rPr lang="en-ZA" smtClean="0"/>
              <a:t>‹#›</a:t>
            </a:fld>
            <a:endParaRPr lang="en-ZA"/>
          </a:p>
        </p:txBody>
      </p:sp>
    </p:spTree>
    <p:extLst>
      <p:ext uri="{BB962C8B-B14F-4D97-AF65-F5344CB8AC3E}">
        <p14:creationId xmlns:p14="http://schemas.microsoft.com/office/powerpoint/2010/main" val="1844387047"/>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E79CF18F-BC83-4F3D-9173-CB76D000E5CE}" type="datetimeFigureOut">
              <a:rPr lang="en-ZA" smtClean="0"/>
              <a:t>2020/09/10</a:t>
            </a:fld>
            <a:endParaRPr lang="en-ZA"/>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ZA"/>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963A63B1-9A3B-4DC9-8438-A46E334183D6}" type="slidenum">
              <a:rPr lang="en-ZA" smtClean="0"/>
              <a:t>‹#›</a:t>
            </a:fld>
            <a:endParaRPr lang="en-ZA"/>
          </a:p>
        </p:txBody>
      </p:sp>
    </p:spTree>
    <p:extLst>
      <p:ext uri="{BB962C8B-B14F-4D97-AF65-F5344CB8AC3E}">
        <p14:creationId xmlns:p14="http://schemas.microsoft.com/office/powerpoint/2010/main" val="25647657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datavis.analytics.usfca.edu/schedule/lectures/anscombe-s-quarte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bigskyassociates.com/runway-realization/" TargetMode="External"/><Relationship Id="rId2" Type="http://schemas.openxmlformats.org/officeDocument/2006/relationships/hyperlink" Target="https://www.bigskyassociates.com/skysolve-data-tool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excel-easy.com/data-analysis/filter.html" TargetMode="External"/><Relationship Id="rId2" Type="http://schemas.openxmlformats.org/officeDocument/2006/relationships/hyperlink" Target="https://www.excel-easy.com/data-analysis/sort.html" TargetMode="External"/><Relationship Id="rId1" Type="http://schemas.openxmlformats.org/officeDocument/2006/relationships/slideLayout" Target="../slideLayouts/slideLayout2.xml"/><Relationship Id="rId5" Type="http://schemas.openxmlformats.org/officeDocument/2006/relationships/hyperlink" Target="https://www.excel-easy.com/data-analysis/charts.html" TargetMode="External"/><Relationship Id="rId4" Type="http://schemas.openxmlformats.org/officeDocument/2006/relationships/hyperlink" Target="https://www.excel-easy.com/data-analysis/conditional-formatting.html"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www.excel-easy.com/data-analysis/tables.html" TargetMode="External"/><Relationship Id="rId2" Type="http://schemas.openxmlformats.org/officeDocument/2006/relationships/hyperlink" Target="https://www.excel-easy.com/data-analysis/pivot-tables.html" TargetMode="External"/><Relationship Id="rId1" Type="http://schemas.openxmlformats.org/officeDocument/2006/relationships/slideLayout" Target="../slideLayouts/slideLayout2.xml"/><Relationship Id="rId6" Type="http://schemas.openxmlformats.org/officeDocument/2006/relationships/hyperlink" Target="https://www.excel-easy.com/data-analysis/analysis-toolpak.html" TargetMode="External"/><Relationship Id="rId5" Type="http://schemas.openxmlformats.org/officeDocument/2006/relationships/hyperlink" Target="https://www.excel-easy.com/data-analysis/solver.html" TargetMode="External"/><Relationship Id="rId4" Type="http://schemas.openxmlformats.org/officeDocument/2006/relationships/hyperlink" Target="https://www.excel-easy.com/data-analysis/what-if-analysis.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searchbusinessanalytics.techtarget.com/definition/predictive-analytics" TargetMode="External"/><Relationship Id="rId2" Type="http://schemas.openxmlformats.org/officeDocument/2006/relationships/hyperlink" Target="https://searchdatamanagement.techtarget.com/definition/data-modelin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educba.com/exploratory-data-analysi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ZA" dirty="0"/>
              <a:t>Statistical </a:t>
            </a:r>
            <a:r>
              <a:rPr lang="en-ZA" dirty="0" smtClean="0"/>
              <a:t>Analysis</a:t>
            </a:r>
            <a:br>
              <a:rPr lang="en-ZA" dirty="0" smtClean="0"/>
            </a:br>
            <a:endParaRPr lang="en-ZA" dirty="0"/>
          </a:p>
        </p:txBody>
      </p:sp>
      <p:sp>
        <p:nvSpPr>
          <p:cNvPr id="3" name="Subtitle 2"/>
          <p:cNvSpPr>
            <a:spLocks noGrp="1"/>
          </p:cNvSpPr>
          <p:nvPr>
            <p:ph type="subTitle" idx="1"/>
          </p:nvPr>
        </p:nvSpPr>
        <p:spPr/>
        <p:txBody>
          <a:bodyPr/>
          <a:lstStyle/>
          <a:p>
            <a:r>
              <a:rPr lang="en-US" dirty="0" smtClean="0"/>
              <a:t>Lesson 1</a:t>
            </a:r>
            <a:endParaRPr lang="en-ZA" dirty="0"/>
          </a:p>
        </p:txBody>
      </p:sp>
    </p:spTree>
    <p:extLst>
      <p:ext uri="{BB962C8B-B14F-4D97-AF65-F5344CB8AC3E}">
        <p14:creationId xmlns:p14="http://schemas.microsoft.com/office/powerpoint/2010/main" val="4096236698"/>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b="1" dirty="0"/>
              <a:t>3. </a:t>
            </a:r>
            <a:r>
              <a:rPr lang="en-ZA" b="1" dirty="0" smtClean="0"/>
              <a:t>Regression</a:t>
            </a:r>
            <a:endParaRPr lang="en-ZA" dirty="0"/>
          </a:p>
        </p:txBody>
      </p:sp>
      <p:sp>
        <p:nvSpPr>
          <p:cNvPr id="3" name="Content Placeholder 2"/>
          <p:cNvSpPr>
            <a:spLocks noGrp="1"/>
          </p:cNvSpPr>
          <p:nvPr>
            <p:ph sz="quarter" idx="13"/>
          </p:nvPr>
        </p:nvSpPr>
        <p:spPr/>
        <p:txBody>
          <a:bodyPr>
            <a:normAutofit fontScale="85000" lnSpcReduction="20000"/>
          </a:bodyPr>
          <a:lstStyle/>
          <a:p>
            <a:r>
              <a:rPr lang="en-US" dirty="0"/>
              <a:t>Regression models the relationships between dependent and explanatory variables, which are usually charted on a scatterplot. The regression line also designates whether those relationships are strong or weak. Regression is commonly taught in high school or college statistics courses with applications for science or business in determining trends over time.</a:t>
            </a:r>
          </a:p>
          <a:p>
            <a:r>
              <a:rPr lang="en-US" b="1" dirty="0"/>
              <a:t>Pitfall:</a:t>
            </a:r>
            <a:endParaRPr lang="en-US" dirty="0"/>
          </a:p>
          <a:p>
            <a:r>
              <a:rPr lang="en-US" dirty="0"/>
              <a:t>Regression is not very nuanced. Sometimes, the outliers on a scatterplot (and the reasons for them) matter significantly. For example, an outlying data point may represent the input from your most critical supplier or your highest selling product. The nature of a regression line, however, tempts you to ignore these outliers. As an illustration, examine a picture of </a:t>
            </a:r>
            <a:r>
              <a:rPr lang="en-US" cap="all" dirty="0">
                <a:hlinkClick r:id="rId2" tooltip="Anscombe’s quartet"/>
              </a:rPr>
              <a:t>ANSCOMBE’S QUARTET</a:t>
            </a:r>
            <a:r>
              <a:rPr lang="en-US" dirty="0"/>
              <a:t>, in which the data sets have the exact same regression line but include widely different data points.</a:t>
            </a:r>
          </a:p>
          <a:p>
            <a:pPr marL="0" indent="0">
              <a:buNone/>
            </a:pPr>
            <a:endParaRPr lang="en-ZA" dirty="0"/>
          </a:p>
        </p:txBody>
      </p:sp>
    </p:spTree>
    <p:extLst>
      <p:ext uri="{BB962C8B-B14F-4D97-AF65-F5344CB8AC3E}">
        <p14:creationId xmlns:p14="http://schemas.microsoft.com/office/powerpoint/2010/main" val="2559807578"/>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b="1" dirty="0"/>
              <a:t>4. Sample Size Determination</a:t>
            </a:r>
            <a:br>
              <a:rPr lang="en-ZA" b="1" dirty="0"/>
            </a:br>
            <a:endParaRPr lang="en-ZA" dirty="0"/>
          </a:p>
        </p:txBody>
      </p:sp>
      <p:sp>
        <p:nvSpPr>
          <p:cNvPr id="3" name="Content Placeholder 2"/>
          <p:cNvSpPr>
            <a:spLocks noGrp="1"/>
          </p:cNvSpPr>
          <p:nvPr>
            <p:ph sz="quarter" idx="13"/>
          </p:nvPr>
        </p:nvSpPr>
        <p:spPr/>
        <p:txBody>
          <a:bodyPr>
            <a:normAutofit fontScale="85000" lnSpcReduction="10000"/>
          </a:bodyPr>
          <a:lstStyle/>
          <a:p>
            <a:r>
              <a:rPr lang="en-US" dirty="0"/>
              <a:t>When measuring a large data set or population, like a workforce, you don’t always need to collect information from every member of that population – a sample does the job just as well. The trick is to determine the right size for a sample to be accurate. Using proportion and standard deviation methods, you are able to accurately determine the right sample size you need to make your data collection statistically significant.</a:t>
            </a:r>
          </a:p>
          <a:p>
            <a:r>
              <a:rPr lang="en-US" b="1" dirty="0"/>
              <a:t>Pitfall:</a:t>
            </a:r>
            <a:endParaRPr lang="en-US" dirty="0"/>
          </a:p>
          <a:p>
            <a:r>
              <a:rPr lang="en-US" dirty="0"/>
              <a:t>When studying a new, untested variable in a population, your proportion equations might need to rely on certain assumptions. However, these assumptions might be completely inaccurate. This error is then passed along to your sample size determination and then onto the rest of your statistical data </a:t>
            </a:r>
            <a:r>
              <a:rPr lang="en-US" dirty="0" smtClean="0"/>
              <a:t>analysis</a:t>
            </a:r>
            <a:endParaRPr lang="en-US" dirty="0"/>
          </a:p>
        </p:txBody>
      </p:sp>
    </p:spTree>
    <p:extLst>
      <p:ext uri="{BB962C8B-B14F-4D97-AF65-F5344CB8AC3E}">
        <p14:creationId xmlns:p14="http://schemas.microsoft.com/office/powerpoint/2010/main" val="4187330225"/>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b="1" dirty="0"/>
              <a:t>5. Hypothesis Testing</a:t>
            </a:r>
            <a:br>
              <a:rPr lang="en-ZA" b="1" dirty="0"/>
            </a:br>
            <a:endParaRPr lang="en-ZA" dirty="0"/>
          </a:p>
        </p:txBody>
      </p:sp>
      <p:sp>
        <p:nvSpPr>
          <p:cNvPr id="3" name="Content Placeholder 2"/>
          <p:cNvSpPr>
            <a:spLocks noGrp="1"/>
          </p:cNvSpPr>
          <p:nvPr>
            <p:ph sz="quarter" idx="13"/>
          </p:nvPr>
        </p:nvSpPr>
        <p:spPr/>
        <p:txBody>
          <a:bodyPr>
            <a:normAutofit fontScale="85000" lnSpcReduction="20000"/>
          </a:bodyPr>
          <a:lstStyle/>
          <a:p>
            <a:r>
              <a:rPr lang="en-US" dirty="0"/>
              <a:t>Also commonly called </a:t>
            </a:r>
            <a:r>
              <a:rPr lang="en-US" i="1" dirty="0"/>
              <a:t>t</a:t>
            </a:r>
            <a:r>
              <a:rPr lang="en-US" dirty="0"/>
              <a:t> testing, hypothesis testing assesses if a certain premise is actually true for your data set or population. In data analysis and statistics, you consider the result of a hypothesis test </a:t>
            </a:r>
            <a:r>
              <a:rPr lang="en-US" i="1" dirty="0"/>
              <a:t>statistically significant</a:t>
            </a:r>
            <a:r>
              <a:rPr lang="en-US" dirty="0"/>
              <a:t> if the results couldn’t have happened by random chance. Hypothesis tests are used in everything from science and research to business and economic</a:t>
            </a:r>
          </a:p>
          <a:p>
            <a:r>
              <a:rPr lang="en-US" b="1" dirty="0"/>
              <a:t>Pitfall:</a:t>
            </a:r>
            <a:endParaRPr lang="en-US" dirty="0"/>
          </a:p>
          <a:p>
            <a:r>
              <a:rPr lang="en-US" dirty="0"/>
              <a:t>To be rigorous, hypothesis tests need to watch out for common errors. For example, the placebo effect occurs when participants falsely expect a certain result and then perceive (or actually attain) that result. Another common error is the Hawthorne effect (or observer effect), which happens when participants skew results because they know they are being studied.</a:t>
            </a:r>
          </a:p>
          <a:p>
            <a:pPr marL="0" indent="0">
              <a:buNone/>
            </a:pPr>
            <a:endParaRPr lang="en-ZA" dirty="0"/>
          </a:p>
        </p:txBody>
      </p:sp>
    </p:spTree>
    <p:extLst>
      <p:ext uri="{BB962C8B-B14F-4D97-AF65-F5344CB8AC3E}">
        <p14:creationId xmlns:p14="http://schemas.microsoft.com/office/powerpoint/2010/main" val="937338341"/>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a:p>
        </p:txBody>
      </p:sp>
      <p:sp>
        <p:nvSpPr>
          <p:cNvPr id="3" name="Content Placeholder 2"/>
          <p:cNvSpPr>
            <a:spLocks noGrp="1"/>
          </p:cNvSpPr>
          <p:nvPr>
            <p:ph sz="quarter" idx="13"/>
          </p:nvPr>
        </p:nvSpPr>
        <p:spPr/>
        <p:txBody>
          <a:bodyPr/>
          <a:lstStyle/>
          <a:p>
            <a:r>
              <a:rPr lang="en-US" dirty="0"/>
              <a:t>Overall, these methods of </a:t>
            </a:r>
            <a:r>
              <a:rPr lang="en-US" cap="all" dirty="0">
                <a:hlinkClick r:id="rId2" tooltip="data analysis"/>
              </a:rPr>
              <a:t>DATA ANALYSIS</a:t>
            </a:r>
            <a:r>
              <a:rPr lang="en-US" dirty="0"/>
              <a:t> add a lot of insight to your </a:t>
            </a:r>
            <a:r>
              <a:rPr lang="en-US" cap="all" dirty="0">
                <a:hlinkClick r:id="rId3" tooltip="decision-making portfolio"/>
              </a:rPr>
              <a:t>DECISION-MAKING PORTFOLIO</a:t>
            </a:r>
            <a:r>
              <a:rPr lang="en-US" dirty="0"/>
              <a:t>, particularly if you’ve never analyzed a process or data set with statistics before. However, avoiding the common pitfalls associated with each method is just as important. Once you master these fundamental techniques for statistical data analysis, then you’re ready to advance to more powerful data analysis tools.</a:t>
            </a:r>
            <a:endParaRPr lang="en-ZA" dirty="0"/>
          </a:p>
        </p:txBody>
      </p:sp>
    </p:spTree>
    <p:extLst>
      <p:ext uri="{BB962C8B-B14F-4D97-AF65-F5344CB8AC3E}">
        <p14:creationId xmlns:p14="http://schemas.microsoft.com/office/powerpoint/2010/main" val="117209486"/>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Statistics in EXCEL</a:t>
            </a:r>
            <a:endParaRPr lang="en-ZA" dirty="0"/>
          </a:p>
        </p:txBody>
      </p:sp>
      <p:sp>
        <p:nvSpPr>
          <p:cNvPr id="3" name="Content Placeholder 2"/>
          <p:cNvSpPr>
            <a:spLocks noGrp="1"/>
          </p:cNvSpPr>
          <p:nvPr>
            <p:ph sz="quarter" idx="13"/>
          </p:nvPr>
        </p:nvSpPr>
        <p:spPr/>
        <p:txBody>
          <a:bodyPr/>
          <a:lstStyle/>
          <a:p>
            <a:r>
              <a:rPr lang="en-US" dirty="0"/>
              <a:t>Before starting, you need to check whether Excel Analysis </a:t>
            </a:r>
            <a:r>
              <a:rPr lang="en-US" dirty="0" err="1"/>
              <a:t>ToolPak</a:t>
            </a:r>
            <a:r>
              <a:rPr lang="en-US" dirty="0"/>
              <a:t> is enabled in Excel or not (it is an add-in provided by Microsoft Excel). To check whether it is enabled or not, go to Excel → Data and check whether data analysis option is there or not on the top right corner. If it is not there, go to Excel → File → Options → Add-in and enable the Analysis </a:t>
            </a:r>
            <a:r>
              <a:rPr lang="en-US" dirty="0" err="1"/>
              <a:t>ToolPak</a:t>
            </a:r>
            <a:r>
              <a:rPr lang="en-US" dirty="0"/>
              <a:t> by selecting the Excel Add-ins option in manage tab and then, click GO. This will open a small window; select the Analysis </a:t>
            </a:r>
            <a:r>
              <a:rPr lang="en-US" dirty="0" err="1"/>
              <a:t>ToolPak</a:t>
            </a:r>
            <a:r>
              <a:rPr lang="en-US" dirty="0"/>
              <a:t> option and enable it.</a:t>
            </a:r>
            <a:endParaRPr lang="en-ZA" dirty="0"/>
          </a:p>
        </p:txBody>
      </p:sp>
    </p:spTree>
    <p:extLst>
      <p:ext uri="{BB962C8B-B14F-4D97-AF65-F5344CB8AC3E}">
        <p14:creationId xmlns:p14="http://schemas.microsoft.com/office/powerpoint/2010/main" val="3607587722"/>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shall be focusing on in Practical's</a:t>
            </a:r>
            <a:endParaRPr lang="en-ZA" dirty="0"/>
          </a:p>
        </p:txBody>
      </p:sp>
      <p:sp>
        <p:nvSpPr>
          <p:cNvPr id="3" name="Content Placeholder 2"/>
          <p:cNvSpPr>
            <a:spLocks noGrp="1"/>
          </p:cNvSpPr>
          <p:nvPr>
            <p:ph sz="quarter" idx="13"/>
          </p:nvPr>
        </p:nvSpPr>
        <p:spPr/>
        <p:txBody>
          <a:bodyPr>
            <a:normAutofit fontScale="92500" lnSpcReduction="10000"/>
          </a:bodyPr>
          <a:lstStyle/>
          <a:p>
            <a:pPr fontAlgn="base"/>
            <a:r>
              <a:rPr lang="en-US" dirty="0"/>
              <a:t/>
            </a:r>
            <a:br>
              <a:rPr lang="en-US" dirty="0"/>
            </a:br>
            <a:r>
              <a:rPr lang="en-US" dirty="0"/>
              <a:t>1 </a:t>
            </a:r>
            <a:r>
              <a:rPr lang="en-US" dirty="0">
                <a:hlinkClick r:id="rId2"/>
              </a:rPr>
              <a:t>Sort</a:t>
            </a:r>
            <a:r>
              <a:rPr lang="en-US" dirty="0"/>
              <a:t>: You can sort your Excel data on one column or multiple columns. You can sort in ascending or descending order.</a:t>
            </a:r>
          </a:p>
          <a:p>
            <a:pPr fontAlgn="base"/>
            <a:r>
              <a:rPr lang="en-US" dirty="0"/>
              <a:t>2 </a:t>
            </a:r>
            <a:r>
              <a:rPr lang="en-US" dirty="0">
                <a:hlinkClick r:id="rId3"/>
              </a:rPr>
              <a:t>Filter</a:t>
            </a:r>
            <a:r>
              <a:rPr lang="en-US" dirty="0"/>
              <a:t>: Filter your Excel data if you only want to display records that meet certain criteria.</a:t>
            </a:r>
          </a:p>
          <a:p>
            <a:pPr fontAlgn="base"/>
            <a:r>
              <a:rPr lang="en-US" dirty="0"/>
              <a:t>3 </a:t>
            </a:r>
            <a:r>
              <a:rPr lang="en-US" dirty="0">
                <a:hlinkClick r:id="rId4"/>
              </a:rPr>
              <a:t>Conditional Formatting</a:t>
            </a:r>
            <a:r>
              <a:rPr lang="en-US" dirty="0"/>
              <a:t>: Conditional formatting in Excel enables you to highlight cells with a certain color, depending on the cell's value.</a:t>
            </a:r>
          </a:p>
          <a:p>
            <a:pPr fontAlgn="base"/>
            <a:r>
              <a:rPr lang="en-US" dirty="0"/>
              <a:t>4 </a:t>
            </a:r>
            <a:r>
              <a:rPr lang="en-US" dirty="0">
                <a:hlinkClick r:id="rId5"/>
              </a:rPr>
              <a:t>Charts</a:t>
            </a:r>
            <a:r>
              <a:rPr lang="en-US" dirty="0"/>
              <a:t>: A simple Excel chart can say more than a sheet full of numbers. As you'll see, creating charts is very easy.</a:t>
            </a:r>
          </a:p>
          <a:p>
            <a:pPr marL="0" indent="0">
              <a:buNone/>
            </a:pPr>
            <a:endParaRPr lang="en-ZA" dirty="0"/>
          </a:p>
        </p:txBody>
      </p:sp>
    </p:spTree>
    <p:extLst>
      <p:ext uri="{BB962C8B-B14F-4D97-AF65-F5344CB8AC3E}">
        <p14:creationId xmlns:p14="http://schemas.microsoft.com/office/powerpoint/2010/main" val="2308749559"/>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 …</a:t>
            </a:r>
            <a:endParaRPr lang="en-ZA" dirty="0"/>
          </a:p>
        </p:txBody>
      </p:sp>
      <p:sp>
        <p:nvSpPr>
          <p:cNvPr id="3" name="Content Placeholder 2"/>
          <p:cNvSpPr>
            <a:spLocks noGrp="1"/>
          </p:cNvSpPr>
          <p:nvPr>
            <p:ph sz="quarter" idx="13"/>
          </p:nvPr>
        </p:nvSpPr>
        <p:spPr/>
        <p:txBody>
          <a:bodyPr>
            <a:normAutofit fontScale="92500" lnSpcReduction="20000"/>
          </a:bodyPr>
          <a:lstStyle/>
          <a:p>
            <a:pPr fontAlgn="base"/>
            <a:r>
              <a:rPr lang="en-US" dirty="0"/>
              <a:t>5 </a:t>
            </a:r>
            <a:r>
              <a:rPr lang="en-US" dirty="0">
                <a:hlinkClick r:id="rId2"/>
              </a:rPr>
              <a:t>Pivot Tables</a:t>
            </a:r>
            <a:r>
              <a:rPr lang="en-US" dirty="0"/>
              <a:t>: Pivot tables are one of Excel's most powerful features. A pivot table allows you to extract the significance from a large, detailed data set.</a:t>
            </a:r>
          </a:p>
          <a:p>
            <a:pPr fontAlgn="base"/>
            <a:r>
              <a:rPr lang="en-US" dirty="0"/>
              <a:t>6 </a:t>
            </a:r>
            <a:r>
              <a:rPr lang="en-US" dirty="0">
                <a:hlinkClick r:id="rId3"/>
              </a:rPr>
              <a:t>Tables</a:t>
            </a:r>
            <a:r>
              <a:rPr lang="en-US" dirty="0"/>
              <a:t>: Tables allow you to analyze your data in Excel quickly and easily.</a:t>
            </a:r>
          </a:p>
          <a:p>
            <a:pPr fontAlgn="base"/>
            <a:r>
              <a:rPr lang="en-US" dirty="0"/>
              <a:t>7 </a:t>
            </a:r>
            <a:r>
              <a:rPr lang="en-US" dirty="0">
                <a:hlinkClick r:id="rId4"/>
              </a:rPr>
              <a:t>What-If Analysis</a:t>
            </a:r>
            <a:r>
              <a:rPr lang="en-US" dirty="0"/>
              <a:t>: What-If Analysis in Excel allows you to try out different values (scenarios) for formulas.</a:t>
            </a:r>
          </a:p>
          <a:p>
            <a:pPr fontAlgn="base"/>
            <a:r>
              <a:rPr lang="en-US" dirty="0"/>
              <a:t>8 </a:t>
            </a:r>
            <a:r>
              <a:rPr lang="en-US" dirty="0">
                <a:hlinkClick r:id="rId5"/>
              </a:rPr>
              <a:t>Solver</a:t>
            </a:r>
            <a:r>
              <a:rPr lang="en-US" dirty="0"/>
              <a:t>: Excel includes a tool called solver that uses techniques from the operations research to find optimal solutions for all kind of decision problems.</a:t>
            </a:r>
          </a:p>
          <a:p>
            <a:pPr fontAlgn="base"/>
            <a:r>
              <a:rPr lang="en-US" dirty="0"/>
              <a:t>9 </a:t>
            </a:r>
            <a:r>
              <a:rPr lang="en-US" dirty="0">
                <a:hlinkClick r:id="rId6"/>
              </a:rPr>
              <a:t>Analysis </a:t>
            </a:r>
            <a:r>
              <a:rPr lang="en-US" dirty="0" err="1">
                <a:hlinkClick r:id="rId6"/>
              </a:rPr>
              <a:t>ToolPak</a:t>
            </a:r>
            <a:r>
              <a:rPr lang="en-US" dirty="0"/>
              <a:t>: The Analysis </a:t>
            </a:r>
            <a:r>
              <a:rPr lang="en-US" dirty="0" err="1"/>
              <a:t>ToolPak</a:t>
            </a:r>
            <a:r>
              <a:rPr lang="en-US" dirty="0"/>
              <a:t> is an Excel add-in program that provides data analysis tools for financial, statistical and engineering data </a:t>
            </a:r>
            <a:r>
              <a:rPr lang="en-US" dirty="0" smtClean="0"/>
              <a:t>analysis</a:t>
            </a:r>
            <a:r>
              <a:rPr lang="en-US" dirty="0"/>
              <a:t>.</a:t>
            </a:r>
          </a:p>
        </p:txBody>
      </p:sp>
    </p:spTree>
    <p:extLst>
      <p:ext uri="{BB962C8B-B14F-4D97-AF65-F5344CB8AC3E}">
        <p14:creationId xmlns:p14="http://schemas.microsoft.com/office/powerpoint/2010/main" val="2016232352"/>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Statistical Analysis</a:t>
            </a:r>
            <a:endParaRPr lang="en-ZA" dirty="0"/>
          </a:p>
        </p:txBody>
      </p:sp>
      <p:sp>
        <p:nvSpPr>
          <p:cNvPr id="3" name="Content Placeholder 2"/>
          <p:cNvSpPr>
            <a:spLocks noGrp="1"/>
          </p:cNvSpPr>
          <p:nvPr>
            <p:ph sz="quarter" idx="13"/>
          </p:nvPr>
        </p:nvSpPr>
        <p:spPr/>
        <p:txBody>
          <a:bodyPr/>
          <a:lstStyle/>
          <a:p>
            <a:r>
              <a:rPr lang="en-US" dirty="0"/>
              <a:t>It’s the science of collecting, exploring and presenting large amounts of data to discover underlying patterns and trends. Statistics are applied every day – in research, industry and government – to become more scientific about decisions that need to be made.</a:t>
            </a:r>
            <a:endParaRPr lang="en-ZA" dirty="0"/>
          </a:p>
        </p:txBody>
      </p:sp>
    </p:spTree>
    <p:extLst>
      <p:ext uri="{BB962C8B-B14F-4D97-AF65-F5344CB8AC3E}">
        <p14:creationId xmlns:p14="http://schemas.microsoft.com/office/powerpoint/2010/main" val="1600468277"/>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uses these Analytics</a:t>
            </a:r>
            <a:endParaRPr lang="en-ZA" dirty="0"/>
          </a:p>
        </p:txBody>
      </p:sp>
      <p:sp>
        <p:nvSpPr>
          <p:cNvPr id="3" name="Content Placeholder 2"/>
          <p:cNvSpPr>
            <a:spLocks noGrp="1"/>
          </p:cNvSpPr>
          <p:nvPr>
            <p:ph sz="quarter" idx="13"/>
          </p:nvPr>
        </p:nvSpPr>
        <p:spPr/>
        <p:txBody>
          <a:bodyPr>
            <a:normAutofit fontScale="92500" lnSpcReduction="10000"/>
          </a:bodyPr>
          <a:lstStyle/>
          <a:p>
            <a:r>
              <a:rPr lang="en-US" dirty="0"/>
              <a:t>Manufacturers use statistics to weave quality into beautiful fabrics, to bring lift to the airline industry and to help guitarists make beautiful music.</a:t>
            </a:r>
          </a:p>
          <a:p>
            <a:r>
              <a:rPr lang="en-US" dirty="0"/>
              <a:t>Researchers keep children healthy by using statistics to analyze data from the production of viral vaccines, which ensures consistency and safety.</a:t>
            </a:r>
          </a:p>
          <a:p>
            <a:r>
              <a:rPr lang="en-US" dirty="0"/>
              <a:t>Communication companies use statistics to optimize network resources, improve service and reduce customer churn by gaining greater insight into subscriber requirements.</a:t>
            </a:r>
          </a:p>
          <a:p>
            <a:r>
              <a:rPr lang="en-US" dirty="0"/>
              <a:t>Government agencies around the world rely on statistics for a clear understanding of their countries, their businesses and their people</a:t>
            </a:r>
            <a:r>
              <a:rPr lang="en-US" dirty="0" smtClean="0"/>
              <a:t>.</a:t>
            </a:r>
            <a:endParaRPr lang="en-US" dirty="0"/>
          </a:p>
        </p:txBody>
      </p:sp>
    </p:spTree>
    <p:extLst>
      <p:ext uri="{BB962C8B-B14F-4D97-AF65-F5344CB8AC3E}">
        <p14:creationId xmlns:p14="http://schemas.microsoft.com/office/powerpoint/2010/main" val="2239716560"/>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derive it from our research</a:t>
            </a:r>
            <a:endParaRPr lang="en-ZA" dirty="0"/>
          </a:p>
        </p:txBody>
      </p:sp>
      <p:sp>
        <p:nvSpPr>
          <p:cNvPr id="3" name="Content Placeholder 2"/>
          <p:cNvSpPr>
            <a:spLocks noGrp="1"/>
          </p:cNvSpPr>
          <p:nvPr>
            <p:ph sz="quarter" idx="13"/>
          </p:nvPr>
        </p:nvSpPr>
        <p:spPr/>
        <p:txBody>
          <a:bodyPr/>
          <a:lstStyle/>
          <a:p>
            <a:r>
              <a:rPr lang="en-US" dirty="0"/>
              <a:t>Describe the nature of the data to be analyzed.</a:t>
            </a:r>
          </a:p>
          <a:p>
            <a:r>
              <a:rPr lang="en-US" dirty="0"/>
              <a:t>Explore the relation of the data to the underlying population.</a:t>
            </a:r>
          </a:p>
          <a:p>
            <a:r>
              <a:rPr lang="en-US" dirty="0"/>
              <a:t>Create a </a:t>
            </a:r>
            <a:r>
              <a:rPr lang="en-US" u="sng" dirty="0">
                <a:hlinkClick r:id="rId2"/>
              </a:rPr>
              <a:t>model</a:t>
            </a:r>
            <a:r>
              <a:rPr lang="en-US" dirty="0"/>
              <a:t> to summarize understanding of how the data relates to the underlying population.</a:t>
            </a:r>
          </a:p>
          <a:p>
            <a:r>
              <a:rPr lang="en-US" dirty="0"/>
              <a:t>Prove (or disprove) the validity of the model.</a:t>
            </a:r>
          </a:p>
          <a:p>
            <a:r>
              <a:rPr lang="en-US" dirty="0"/>
              <a:t>Employ </a:t>
            </a:r>
            <a:r>
              <a:rPr lang="en-US" u="sng" dirty="0">
                <a:hlinkClick r:id="rId3"/>
              </a:rPr>
              <a:t>predictive analytics</a:t>
            </a:r>
            <a:r>
              <a:rPr lang="en-US" dirty="0"/>
              <a:t> to run scenarios that will help guide future actions</a:t>
            </a:r>
            <a:r>
              <a:rPr lang="en-US" dirty="0" smtClean="0"/>
              <a:t>.</a:t>
            </a:r>
            <a:endParaRPr lang="en-US" dirty="0"/>
          </a:p>
        </p:txBody>
      </p:sp>
    </p:spTree>
    <p:extLst>
      <p:ext uri="{BB962C8B-B14F-4D97-AF65-F5344CB8AC3E}">
        <p14:creationId xmlns:p14="http://schemas.microsoft.com/office/powerpoint/2010/main" val="154975968"/>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3"/>
          </p:nvPr>
        </p:nvPicPr>
        <p:blipFill>
          <a:blip r:embed="rId2" cstate="print">
            <a:extLst>
              <a:ext uri="{28A0092B-C50C-407E-A947-70E740481C1C}">
                <a14:useLocalDpi xmlns:a14="http://schemas.microsoft.com/office/drawing/2010/main" val="0"/>
              </a:ext>
            </a:extLst>
          </a:blip>
          <a:stretch>
            <a:fillRect/>
          </a:stretch>
        </p:blipFill>
        <p:spPr>
          <a:xfrm>
            <a:off x="1580607" y="561703"/>
            <a:ext cx="9104810" cy="5355771"/>
          </a:xfrm>
        </p:spPr>
      </p:pic>
    </p:spTree>
    <p:extLst>
      <p:ext uri="{BB962C8B-B14F-4D97-AF65-F5344CB8AC3E}">
        <p14:creationId xmlns:p14="http://schemas.microsoft.com/office/powerpoint/2010/main" val="3686780316"/>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types of Statistical Analysis</a:t>
            </a:r>
            <a:endParaRPr lang="en-ZA" dirty="0"/>
          </a:p>
        </p:txBody>
      </p:sp>
      <p:sp>
        <p:nvSpPr>
          <p:cNvPr id="3" name="Content Placeholder 2"/>
          <p:cNvSpPr>
            <a:spLocks noGrp="1"/>
          </p:cNvSpPr>
          <p:nvPr>
            <p:ph sz="quarter" idx="13"/>
          </p:nvPr>
        </p:nvSpPr>
        <p:spPr/>
        <p:txBody>
          <a:bodyPr/>
          <a:lstStyle/>
          <a:p>
            <a:r>
              <a:rPr lang="en-US" dirty="0"/>
              <a:t>Descriptive Type of Statistical Analysis</a:t>
            </a:r>
          </a:p>
          <a:p>
            <a:r>
              <a:rPr lang="en-US" dirty="0"/>
              <a:t>Inferential Type of Statistical Analysis</a:t>
            </a:r>
          </a:p>
          <a:p>
            <a:r>
              <a:rPr lang="en-US" dirty="0"/>
              <a:t>Prescriptive Analysis</a:t>
            </a:r>
          </a:p>
          <a:p>
            <a:r>
              <a:rPr lang="en-US" dirty="0"/>
              <a:t>Predictive Analysis</a:t>
            </a:r>
          </a:p>
          <a:p>
            <a:r>
              <a:rPr lang="en-US" dirty="0"/>
              <a:t>Casual Analysis</a:t>
            </a:r>
          </a:p>
          <a:p>
            <a:r>
              <a:rPr lang="en-US" dirty="0" smtClean="0">
                <a:solidFill>
                  <a:schemeClr val="tx1">
                    <a:lumMod val="95000"/>
                    <a:lumOff val="5000"/>
                  </a:schemeClr>
                </a:solidFill>
                <a:hlinkClick r:id="rId2"/>
              </a:rPr>
              <a:t>Exploratory data analysis</a:t>
            </a:r>
            <a:endParaRPr lang="en-US" dirty="0" smtClean="0">
              <a:solidFill>
                <a:schemeClr val="tx1">
                  <a:lumMod val="95000"/>
                  <a:lumOff val="5000"/>
                </a:schemeClr>
              </a:solidFill>
            </a:endParaRPr>
          </a:p>
          <a:p>
            <a:r>
              <a:rPr lang="en-US" dirty="0" smtClean="0"/>
              <a:t>Mechanistic Analysis</a:t>
            </a:r>
            <a:endParaRPr lang="en-US" dirty="0"/>
          </a:p>
        </p:txBody>
      </p:sp>
    </p:spTree>
    <p:extLst>
      <p:ext uri="{BB962C8B-B14F-4D97-AF65-F5344CB8AC3E}">
        <p14:creationId xmlns:p14="http://schemas.microsoft.com/office/powerpoint/2010/main" val="2792265182"/>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&amp; Pitfalls</a:t>
            </a:r>
            <a:endParaRPr lang="en-ZA" dirty="0"/>
          </a:p>
        </p:txBody>
      </p:sp>
    </p:spTree>
    <p:extLst>
      <p:ext uri="{BB962C8B-B14F-4D97-AF65-F5344CB8AC3E}">
        <p14:creationId xmlns:p14="http://schemas.microsoft.com/office/powerpoint/2010/main" val="3555320450"/>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 Mean</a:t>
            </a:r>
            <a:br>
              <a:rPr lang="en-US" b="1" dirty="0" smtClean="0"/>
            </a:br>
            <a:endParaRPr lang="en-ZA" dirty="0"/>
          </a:p>
        </p:txBody>
      </p:sp>
      <p:sp>
        <p:nvSpPr>
          <p:cNvPr id="3" name="Content Placeholder 2"/>
          <p:cNvSpPr>
            <a:spLocks noGrp="1"/>
          </p:cNvSpPr>
          <p:nvPr>
            <p:ph sz="quarter" idx="13"/>
          </p:nvPr>
        </p:nvSpPr>
        <p:spPr/>
        <p:txBody>
          <a:bodyPr>
            <a:normAutofit fontScale="92500" lnSpcReduction="20000"/>
          </a:bodyPr>
          <a:lstStyle/>
          <a:p>
            <a:r>
              <a:rPr lang="en-US" dirty="0" smtClean="0"/>
              <a:t>The </a:t>
            </a:r>
            <a:r>
              <a:rPr lang="en-US" dirty="0"/>
              <a:t>arithmetic mean, more commonly known as “the average,” is the sum of a list of numbers divided by the number of items on the list. The mean is useful in determining the overall trend of a data set or providing a rapid snapshot of your data. Another advantage of the mean is that it’s very easy and quick to calculate.</a:t>
            </a:r>
          </a:p>
          <a:p>
            <a:r>
              <a:rPr lang="en-US" b="1" dirty="0"/>
              <a:t>Pitfall:</a:t>
            </a:r>
            <a:endParaRPr lang="en-US" dirty="0"/>
          </a:p>
          <a:p>
            <a:r>
              <a:rPr lang="en-US" dirty="0"/>
              <a:t>Taken alone, the mean is a dangerous tool. In some data sets, the mean is also closely related to the mode and the median (two other measurements near the average). However, in a data set with a high number of outliers or a skewed distribution, the mean simply doesn’t provide the accuracy you need for a nuanced decision.</a:t>
            </a:r>
          </a:p>
          <a:p>
            <a:pPr marL="0" indent="0">
              <a:buNone/>
            </a:pPr>
            <a:endParaRPr lang="en-ZA" dirty="0"/>
          </a:p>
        </p:txBody>
      </p:sp>
    </p:spTree>
    <p:extLst>
      <p:ext uri="{BB962C8B-B14F-4D97-AF65-F5344CB8AC3E}">
        <p14:creationId xmlns:p14="http://schemas.microsoft.com/office/powerpoint/2010/main" val="4089068972"/>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b="1" dirty="0"/>
              <a:t>2. Standard Deviation</a:t>
            </a:r>
            <a:br>
              <a:rPr lang="en-ZA" b="1" dirty="0"/>
            </a:br>
            <a:endParaRPr lang="en-ZA" dirty="0"/>
          </a:p>
        </p:txBody>
      </p:sp>
      <p:sp>
        <p:nvSpPr>
          <p:cNvPr id="3" name="Content Placeholder 2"/>
          <p:cNvSpPr>
            <a:spLocks noGrp="1"/>
          </p:cNvSpPr>
          <p:nvPr>
            <p:ph sz="quarter" idx="13"/>
          </p:nvPr>
        </p:nvSpPr>
        <p:spPr/>
        <p:txBody>
          <a:bodyPr>
            <a:normAutofit fontScale="92500" lnSpcReduction="20000"/>
          </a:bodyPr>
          <a:lstStyle/>
          <a:p>
            <a:r>
              <a:rPr lang="en-US" dirty="0"/>
              <a:t>The standard deviation, often represented with the Greek letter sigma, is the measure of a spread of data around the mean. A high standard deviation signifies that data is spread more widely from the mean, where a low standard deviation signals that more data align with the mean. In a portfolio of data analysis methods, the standard deviation is useful for quickly determining dispersion of data points.</a:t>
            </a:r>
          </a:p>
          <a:p>
            <a:r>
              <a:rPr lang="en-US" b="1" dirty="0"/>
              <a:t>Pitfall:</a:t>
            </a:r>
            <a:endParaRPr lang="en-US" dirty="0"/>
          </a:p>
          <a:p>
            <a:r>
              <a:rPr lang="en-US" dirty="0"/>
              <a:t>Just like the mean, the standard deviation is deceptive if taken alone. For example, if the data have a very strange pattern such as a non-normal curve or a large amount of outliers, then the standard deviation won’t give you all the information you need.</a:t>
            </a:r>
          </a:p>
          <a:p>
            <a:pPr marL="0" indent="0">
              <a:buNone/>
            </a:pPr>
            <a:endParaRPr lang="en-ZA" dirty="0"/>
          </a:p>
        </p:txBody>
      </p:sp>
    </p:spTree>
    <p:extLst>
      <p:ext uri="{BB962C8B-B14F-4D97-AF65-F5344CB8AC3E}">
        <p14:creationId xmlns:p14="http://schemas.microsoft.com/office/powerpoint/2010/main" val="3463086731"/>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35</TotalTime>
  <Words>876</Words>
  <Application>Microsoft Office PowerPoint</Application>
  <PresentationFormat>Widescreen</PresentationFormat>
  <Paragraphs>58</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Tw Cen MT</vt:lpstr>
      <vt:lpstr>Droplet</vt:lpstr>
      <vt:lpstr>Statistical Analysis </vt:lpstr>
      <vt:lpstr>What is Statistical Analysis</vt:lpstr>
      <vt:lpstr>Who uses these Analytics</vt:lpstr>
      <vt:lpstr>How to derive it from our research</vt:lpstr>
      <vt:lpstr>PowerPoint Presentation</vt:lpstr>
      <vt:lpstr>Different types of Statistical Analysis</vt:lpstr>
      <vt:lpstr>Methods &amp; Pitfalls</vt:lpstr>
      <vt:lpstr>1. Mean </vt:lpstr>
      <vt:lpstr>2. Standard Deviation </vt:lpstr>
      <vt:lpstr>3. Regression</vt:lpstr>
      <vt:lpstr>4. Sample Size Determination </vt:lpstr>
      <vt:lpstr>5. Hypothesis Testing </vt:lpstr>
      <vt:lpstr>PowerPoint Presentation</vt:lpstr>
      <vt:lpstr>Statistics in EXCEL</vt:lpstr>
      <vt:lpstr>What we shall be focusing on in Practical's</vt:lpstr>
      <vt:lpstr>Continued …</vt:lpstr>
    </vt:vector>
  </TitlesOfParts>
  <Company>University of Pretoria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Statistical Analysis</dc:title>
  <dc:creator>User</dc:creator>
  <cp:lastModifiedBy>User</cp:lastModifiedBy>
  <cp:revision>5</cp:revision>
  <dcterms:created xsi:type="dcterms:W3CDTF">2020-09-10T04:41:09Z</dcterms:created>
  <dcterms:modified xsi:type="dcterms:W3CDTF">2020-09-10T05:16:20Z</dcterms:modified>
</cp:coreProperties>
</file>