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Alternates" panose="020B0604020202020204" charset="0"/>
      <p:regular r:id="rId26"/>
      <p:bold r:id="rId27"/>
      <p:italic r:id="rId28"/>
      <p:boldItalic r:id="rId29"/>
    </p:embeddedFont>
    <p:embeddedFont>
      <p:font typeface="Montserrat Alternates ExtraBold" panose="020B0604020202020204" charset="0"/>
      <p:bold r:id="rId30"/>
      <p:boldItalic r:id="rId31"/>
    </p:embeddedFont>
    <p:embeddedFont>
      <p:font typeface="Montserrat Alternates Light" panose="020B0604020202020204" charset="0"/>
      <p:regular r:id="rId32"/>
      <p:bold r:id="rId33"/>
      <p:italic r:id="rId34"/>
      <p:boldItalic r:id="rId35"/>
    </p:embeddedFont>
    <p:embeddedFont>
      <p:font typeface="Montserrat ExtraBold" panose="020B0604020202020204" charset="0"/>
      <p:bold r:id="rId36"/>
      <p:boldItalic r:id="rId37"/>
    </p:embeddedFont>
    <p:embeddedFont>
      <p:font typeface="Montserrat SemiBold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eP/aByy+F6/O/+62dWJESa4a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6db6f4c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6db6f4c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1ed488d2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1ed488d2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1ed488d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1ed488d2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f7052149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f7052149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6db6f4c6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6db6f4c6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f7052149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f7052149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6db6f4c6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6db6f4c6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6db6f4c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6db6f4c6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Montserrat ExtraBold"/>
              <a:buNone/>
              <a:defRPr sz="3000" b="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>
            <a:spLocks noGrp="1"/>
          </p:cNvSpPr>
          <p:nvPr>
            <p:ph type="title"/>
          </p:nvPr>
        </p:nvSpPr>
        <p:spPr>
          <a:xfrm>
            <a:off x="4201075" y="378225"/>
            <a:ext cx="4398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64" name="Google Shape;64;p41"/>
          <p:cNvPicPr preferRelativeResize="0"/>
          <p:nvPr/>
        </p:nvPicPr>
        <p:blipFill rotWithShape="1">
          <a:blip r:embed="rId2">
            <a:alphaModFix amt="56000"/>
          </a:blip>
          <a:srcRect/>
          <a:stretch/>
        </p:blipFill>
        <p:spPr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subTitle" idx="1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2"/>
          </p:nvPr>
        </p:nvSpPr>
        <p:spPr>
          <a:xfrm>
            <a:off x="1098925" y="1895625"/>
            <a:ext cx="3273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title"/>
          </p:nvPr>
        </p:nvSpPr>
        <p:spPr>
          <a:xfrm>
            <a:off x="3457775" y="378225"/>
            <a:ext cx="5142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SECTION_TITLE_AND_DESCRIPTION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>
            <a:off x="5099425" y="1767050"/>
            <a:ext cx="3273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title"/>
          </p:nvPr>
        </p:nvSpPr>
        <p:spPr>
          <a:xfrm>
            <a:off x="3457775" y="378225"/>
            <a:ext cx="5142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title" idx="2"/>
          </p:nvPr>
        </p:nvSpPr>
        <p:spPr>
          <a:xfrm>
            <a:off x="905723" y="3146925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subTitle" idx="1"/>
          </p:nvPr>
        </p:nvSpPr>
        <p:spPr>
          <a:xfrm>
            <a:off x="905713" y="3520075"/>
            <a:ext cx="15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title" idx="3"/>
          </p:nvPr>
        </p:nvSpPr>
        <p:spPr>
          <a:xfrm>
            <a:off x="2817510" y="3146925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subTitle" idx="4"/>
          </p:nvPr>
        </p:nvSpPr>
        <p:spPr>
          <a:xfrm>
            <a:off x="2817500" y="3520075"/>
            <a:ext cx="15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title" idx="5"/>
          </p:nvPr>
        </p:nvSpPr>
        <p:spPr>
          <a:xfrm>
            <a:off x="4729288" y="3146925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subTitle" idx="6"/>
          </p:nvPr>
        </p:nvSpPr>
        <p:spPr>
          <a:xfrm>
            <a:off x="4729278" y="3520075"/>
            <a:ext cx="15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title" idx="7"/>
          </p:nvPr>
        </p:nvSpPr>
        <p:spPr>
          <a:xfrm>
            <a:off x="6641075" y="3146925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subTitle" idx="8"/>
          </p:nvPr>
        </p:nvSpPr>
        <p:spPr>
          <a:xfrm>
            <a:off x="6641065" y="3520075"/>
            <a:ext cx="15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5"/>
          <p:cNvPicPr preferRelativeResize="0"/>
          <p:nvPr/>
        </p:nvPicPr>
        <p:blipFill rotWithShape="1">
          <a:blip r:embed="rId2">
            <a:alphaModFix amt="56000"/>
          </a:blip>
          <a:srcRect/>
          <a:stretch/>
        </p:blipFill>
        <p:spPr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5"/>
          <p:cNvSpPr txBox="1">
            <a:spLocks noGrp="1"/>
          </p:cNvSpPr>
          <p:nvPr>
            <p:ph type="title" hasCustomPrompt="1"/>
          </p:nvPr>
        </p:nvSpPr>
        <p:spPr>
          <a:xfrm>
            <a:off x="2028150" y="1598125"/>
            <a:ext cx="50877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45"/>
          <p:cNvSpPr txBox="1">
            <a:spLocks noGrp="1"/>
          </p:cNvSpPr>
          <p:nvPr>
            <p:ph type="body" idx="1"/>
          </p:nvPr>
        </p:nvSpPr>
        <p:spPr>
          <a:xfrm>
            <a:off x="2443500" y="2840075"/>
            <a:ext cx="4257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7" name="Google Shape;87;p45"/>
          <p:cNvPicPr preferRelativeResize="0"/>
          <p:nvPr/>
        </p:nvPicPr>
        <p:blipFill rotWithShape="1">
          <a:blip r:embed="rId2">
            <a:alphaModFix amt="56000"/>
          </a:blip>
          <a:srcRect/>
          <a:stretch/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AND_BODY_1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6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title" idx="2"/>
          </p:nvPr>
        </p:nvSpPr>
        <p:spPr>
          <a:xfrm>
            <a:off x="1426194" y="2418250"/>
            <a:ext cx="2428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subTitle" idx="1"/>
          </p:nvPr>
        </p:nvSpPr>
        <p:spPr>
          <a:xfrm>
            <a:off x="1426175" y="2791400"/>
            <a:ext cx="24282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title" idx="3"/>
          </p:nvPr>
        </p:nvSpPr>
        <p:spPr>
          <a:xfrm>
            <a:off x="5289622" y="2418250"/>
            <a:ext cx="2428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Alternates ExtraBold"/>
              <a:buNone/>
              <a:defRPr sz="1600">
                <a:solidFill>
                  <a:srgbClr val="06BAD6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subTitle" idx="4"/>
          </p:nvPr>
        </p:nvSpPr>
        <p:spPr>
          <a:xfrm>
            <a:off x="5289601" y="2791400"/>
            <a:ext cx="24282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">
  <p:cSld name="TITLE_AND_BODY_1_2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 txBox="1">
            <a:spLocks noGrp="1"/>
          </p:cNvSpPr>
          <p:nvPr>
            <p:ph type="body" idx="1"/>
          </p:nvPr>
        </p:nvSpPr>
        <p:spPr>
          <a:xfrm>
            <a:off x="2128400" y="3131396"/>
            <a:ext cx="22419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98" name="Google Shape;98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399995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8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9"/>
          <p:cNvSpPr txBox="1">
            <a:spLocks noGrp="1"/>
          </p:cNvSpPr>
          <p:nvPr>
            <p:ph type="title"/>
          </p:nvPr>
        </p:nvSpPr>
        <p:spPr>
          <a:xfrm>
            <a:off x="690450" y="450150"/>
            <a:ext cx="42042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49"/>
          <p:cNvPicPr preferRelativeResize="0"/>
          <p:nvPr/>
        </p:nvPicPr>
        <p:blipFill rotWithShape="1">
          <a:blip r:embed="rId2">
            <a:alphaModFix amt="56000"/>
          </a:blip>
          <a:srcRect/>
          <a:stretch/>
        </p:blipFill>
        <p:spPr>
          <a:xfrm rot="-3651880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_AND_BODY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0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50"/>
          <p:cNvSpPr txBox="1">
            <a:spLocks noGrp="1"/>
          </p:cNvSpPr>
          <p:nvPr>
            <p:ph type="title" idx="2"/>
          </p:nvPr>
        </p:nvSpPr>
        <p:spPr>
          <a:xfrm>
            <a:off x="809952" y="1559225"/>
            <a:ext cx="2217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50"/>
          <p:cNvSpPr txBox="1">
            <a:spLocks noGrp="1"/>
          </p:cNvSpPr>
          <p:nvPr>
            <p:ph type="subTitle" idx="1"/>
          </p:nvPr>
        </p:nvSpPr>
        <p:spPr>
          <a:xfrm>
            <a:off x="809938" y="1932375"/>
            <a:ext cx="2217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50"/>
          <p:cNvSpPr txBox="1">
            <a:spLocks noGrp="1"/>
          </p:cNvSpPr>
          <p:nvPr>
            <p:ph type="title" idx="3"/>
          </p:nvPr>
        </p:nvSpPr>
        <p:spPr>
          <a:xfrm>
            <a:off x="3463514" y="1559225"/>
            <a:ext cx="2217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subTitle" idx="4"/>
          </p:nvPr>
        </p:nvSpPr>
        <p:spPr>
          <a:xfrm>
            <a:off x="3463500" y="1932375"/>
            <a:ext cx="2217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title" idx="5"/>
          </p:nvPr>
        </p:nvSpPr>
        <p:spPr>
          <a:xfrm>
            <a:off x="6117064" y="1559225"/>
            <a:ext cx="2217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subTitle" idx="6"/>
          </p:nvPr>
        </p:nvSpPr>
        <p:spPr>
          <a:xfrm>
            <a:off x="6117050" y="1932375"/>
            <a:ext cx="2217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title" idx="7"/>
          </p:nvPr>
        </p:nvSpPr>
        <p:spPr>
          <a:xfrm>
            <a:off x="809939" y="3207225"/>
            <a:ext cx="2217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ubTitle" idx="8"/>
          </p:nvPr>
        </p:nvSpPr>
        <p:spPr>
          <a:xfrm>
            <a:off x="809925" y="3580375"/>
            <a:ext cx="2217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50"/>
          <p:cNvSpPr txBox="1">
            <a:spLocks noGrp="1"/>
          </p:cNvSpPr>
          <p:nvPr>
            <p:ph type="title" idx="9"/>
          </p:nvPr>
        </p:nvSpPr>
        <p:spPr>
          <a:xfrm>
            <a:off x="3463502" y="3207225"/>
            <a:ext cx="2217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subTitle" idx="13"/>
          </p:nvPr>
        </p:nvSpPr>
        <p:spPr>
          <a:xfrm>
            <a:off x="3463488" y="3580375"/>
            <a:ext cx="2217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title" idx="14"/>
          </p:nvPr>
        </p:nvSpPr>
        <p:spPr>
          <a:xfrm>
            <a:off x="6117052" y="3207225"/>
            <a:ext cx="2217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subTitle" idx="15"/>
          </p:nvPr>
        </p:nvSpPr>
        <p:spPr>
          <a:xfrm>
            <a:off x="6117038" y="3580375"/>
            <a:ext cx="2217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3"/>
          <p:cNvPicPr preferRelativeResize="0"/>
          <p:nvPr/>
        </p:nvPicPr>
        <p:blipFill rotWithShape="1">
          <a:blip r:embed="rId2">
            <a:alphaModFix amt="56000"/>
          </a:blip>
          <a:srcRect/>
          <a:stretch/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3"/>
          <p:cNvSpPr txBox="1">
            <a:spLocks noGrp="1"/>
          </p:cNvSpPr>
          <p:nvPr>
            <p:ph type="body" idx="1"/>
          </p:nvPr>
        </p:nvSpPr>
        <p:spPr>
          <a:xfrm>
            <a:off x="686700" y="1000075"/>
            <a:ext cx="73929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title"/>
          </p:nvPr>
        </p:nvSpPr>
        <p:spPr>
          <a:xfrm>
            <a:off x="2010025" y="378225"/>
            <a:ext cx="6589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_AND_BODY_1_2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1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51"/>
          <p:cNvSpPr txBox="1">
            <a:spLocks noGrp="1"/>
          </p:cNvSpPr>
          <p:nvPr>
            <p:ph type="title" idx="2"/>
          </p:nvPr>
        </p:nvSpPr>
        <p:spPr>
          <a:xfrm>
            <a:off x="1671086" y="1231700"/>
            <a:ext cx="2805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subTitle" idx="1"/>
          </p:nvPr>
        </p:nvSpPr>
        <p:spPr>
          <a:xfrm>
            <a:off x="1671064" y="1604850"/>
            <a:ext cx="28059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51"/>
          <p:cNvSpPr txBox="1">
            <a:spLocks noGrp="1"/>
          </p:cNvSpPr>
          <p:nvPr>
            <p:ph type="title" idx="3"/>
          </p:nvPr>
        </p:nvSpPr>
        <p:spPr>
          <a:xfrm>
            <a:off x="4667036" y="2547925"/>
            <a:ext cx="2805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1"/>
          <p:cNvSpPr txBox="1">
            <a:spLocks noGrp="1"/>
          </p:cNvSpPr>
          <p:nvPr>
            <p:ph type="subTitle" idx="4"/>
          </p:nvPr>
        </p:nvSpPr>
        <p:spPr>
          <a:xfrm>
            <a:off x="4667014" y="2921075"/>
            <a:ext cx="28059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2"/>
          <p:cNvSpPr txBox="1">
            <a:spLocks noGrp="1"/>
          </p:cNvSpPr>
          <p:nvPr>
            <p:ph type="title"/>
          </p:nvPr>
        </p:nvSpPr>
        <p:spPr>
          <a:xfrm>
            <a:off x="5150300" y="694050"/>
            <a:ext cx="3156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52"/>
          <p:cNvSpPr txBox="1">
            <a:spLocks noGrp="1"/>
          </p:cNvSpPr>
          <p:nvPr>
            <p:ph type="subTitle" idx="1"/>
          </p:nvPr>
        </p:nvSpPr>
        <p:spPr>
          <a:xfrm>
            <a:off x="5150300" y="1535850"/>
            <a:ext cx="31566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2"/>
          <p:cNvSpPr txBox="1"/>
          <p:nvPr/>
        </p:nvSpPr>
        <p:spPr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sz="11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3"/>
          <p:cNvSpPr txBox="1">
            <a:spLocks noGrp="1"/>
          </p:cNvSpPr>
          <p:nvPr>
            <p:ph type="title"/>
          </p:nvPr>
        </p:nvSpPr>
        <p:spPr>
          <a:xfrm>
            <a:off x="4201075" y="378225"/>
            <a:ext cx="4398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4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title" idx="13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title" idx="14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title" idx="15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title" idx="16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title" idx="17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5223175" y="12765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1"/>
          </p:nvPr>
        </p:nvSpPr>
        <p:spPr>
          <a:xfrm>
            <a:off x="5223175" y="2110500"/>
            <a:ext cx="2808000" cy="1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6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ubTitle" idx="4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7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3156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subTitle" idx="1"/>
          </p:nvPr>
        </p:nvSpPr>
        <p:spPr>
          <a:xfrm>
            <a:off x="5188625" y="3194925"/>
            <a:ext cx="3156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8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>
            <a:spLocks noGrp="1"/>
          </p:cNvSpPr>
          <p:nvPr>
            <p:ph type="title"/>
          </p:nvPr>
        </p:nvSpPr>
        <p:spPr>
          <a:xfrm>
            <a:off x="1008350" y="12765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1"/>
          </p:nvPr>
        </p:nvSpPr>
        <p:spPr>
          <a:xfrm>
            <a:off x="1008350" y="2110500"/>
            <a:ext cx="2808000" cy="1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>
            <a:spLocks noGrp="1"/>
          </p:cNvSpPr>
          <p:nvPr>
            <p:ph type="title"/>
          </p:nvPr>
        </p:nvSpPr>
        <p:spPr>
          <a:xfrm>
            <a:off x="3457775" y="378225"/>
            <a:ext cx="5142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61" name="Google Shape;61;p40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" y="2801493"/>
            <a:ext cx="9144003" cy="303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ctronicshub.org/automatic-room-lights-using-arduino-pir-sensor/#Working_of_the_Project" TargetMode="External"/><Relationship Id="rId3" Type="http://schemas.openxmlformats.org/officeDocument/2006/relationships/hyperlink" Target="https://www.electronicshub.org/automatic-room-lights-using-arduino-pir-sensor/#Overview" TargetMode="External"/><Relationship Id="rId7" Type="http://schemas.openxmlformats.org/officeDocument/2006/relationships/hyperlink" Target="https://www.electronicshub.org/automatic-room-lights-using-arduino-pir-sensor/#Co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icshub.org/automatic-room-lights-using-arduino-pir-sensor/#Circuit_Design" TargetMode="External"/><Relationship Id="rId5" Type="http://schemas.openxmlformats.org/officeDocument/2006/relationships/hyperlink" Target="https://www.electronicshub.org/automatic-room-lights-using-arduino-pir-sensor/#Component_Description" TargetMode="External"/><Relationship Id="rId4" Type="http://schemas.openxmlformats.org/officeDocument/2006/relationships/hyperlink" Target="https://www.electronicshub.org/automatic-room-lights-using-arduino-pir-sensor/#Components_Required_for_Automatic_Room_Lights_using_Arduino" TargetMode="External"/><Relationship Id="rId9" Type="http://schemas.openxmlformats.org/officeDocument/2006/relationships/hyperlink" Target="https://www.electronicshub.org/automatic-room-lights-using-arduino-pir-sensor/#Applicat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ctrTitle" idx="4294967295"/>
          </p:nvPr>
        </p:nvSpPr>
        <p:spPr>
          <a:xfrm>
            <a:off x="422550" y="2547725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SMART LIGHTING SYSTEM</a:t>
            </a:r>
            <a:endParaRPr sz="4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400">
              <a:solidFill>
                <a:srgbClr val="FFFF00"/>
              </a:solidFill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7194926" y="4276753"/>
            <a:ext cx="21642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PRESENTED BY:</a:t>
            </a:r>
            <a:endParaRPr sz="9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	Kshama G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/>
        </p:nvSpPr>
        <p:spPr>
          <a:xfrm>
            <a:off x="0" y="0"/>
            <a:ext cx="6279000" cy="23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FF"/>
                </a:solidFill>
              </a:rPr>
              <a:t>LED 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123150" y="3112825"/>
            <a:ext cx="8897700" cy="48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•A Light Emitting Diode is a semiconductor light source that emits light when current flows through it.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</p:txBody>
      </p:sp>
      <p:pic>
        <p:nvPicPr>
          <p:cNvPr id="201" name="Google Shape;20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925" y="879275"/>
            <a:ext cx="1466145" cy="15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6db6f4c68_0_1"/>
          <p:cNvSpPr txBox="1">
            <a:spLocks noGrp="1"/>
          </p:cNvSpPr>
          <p:nvPr>
            <p:ph type="title"/>
          </p:nvPr>
        </p:nvSpPr>
        <p:spPr>
          <a:xfrm>
            <a:off x="117850" y="29807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LCD DISPLAY:</a:t>
            </a:r>
            <a:endParaRPr/>
          </a:p>
        </p:txBody>
      </p:sp>
      <p:pic>
        <p:nvPicPr>
          <p:cNvPr id="207" name="Google Shape;207;g86db6f4c6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25" y="1139250"/>
            <a:ext cx="1947425" cy="194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86db6f4c68_0_1"/>
          <p:cNvSpPr txBox="1"/>
          <p:nvPr/>
        </p:nvSpPr>
        <p:spPr>
          <a:xfrm>
            <a:off x="117850" y="3273125"/>
            <a:ext cx="86304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●</a:t>
            </a:r>
            <a:r>
              <a:rPr lang="en" sz="2800">
                <a:solidFill>
                  <a:srgbClr val="FFFFFF"/>
                </a:solidFill>
              </a:rPr>
              <a:t>LCDs are available to display arbitrary images (as in a general-purpose computer display) or fixed images with low information content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/>
        </p:nvSpPr>
        <p:spPr>
          <a:xfrm>
            <a:off x="0" y="0"/>
            <a:ext cx="9144000" cy="4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FF"/>
                </a:solidFill>
              </a:rPr>
              <a:t>RESISTOR :</a:t>
            </a:r>
            <a:endParaRPr sz="4400" b="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4400" b="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Resistors are used to reduce current flow, adjust signals levels, to divide voltages,bias active elements, etc.</a:t>
            </a:r>
            <a:endParaRPr sz="2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400" y="11585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/>
        </p:nvSpPr>
        <p:spPr>
          <a:xfrm>
            <a:off x="0" y="0"/>
            <a:ext cx="61989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FF"/>
                </a:solidFill>
              </a:rPr>
              <a:t>CIRCUIT DESIGN 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l="7652" t="26279" r="36773" b="8544"/>
          <a:stretch/>
        </p:blipFill>
        <p:spPr>
          <a:xfrm>
            <a:off x="1388425" y="854150"/>
            <a:ext cx="6385951" cy="42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/>
        </p:nvSpPr>
        <p:spPr>
          <a:xfrm>
            <a:off x="267200" y="0"/>
            <a:ext cx="83631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FFFF"/>
                </a:solidFill>
              </a:rPr>
              <a:t>CODE :</a:t>
            </a:r>
            <a:endParaRPr sz="2500" b="1">
              <a:solidFill>
                <a:srgbClr val="FFFFFF"/>
              </a:solidFill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267200" y="547775"/>
            <a:ext cx="8876700" cy="45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#include &lt;LiquidCrystal.h&gt;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#define led 13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#define Pir 8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LiquidCrystal lcd(12,11,5,4,3,2);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void setup()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{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pinMode(led, OUTPUT);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pinMode (Pir, INPUT);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lcd.begin(16, 2);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}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void loop()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{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int ldr=analogRead(A0);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int pir=digitalRead(Pir);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if(ldr&lt;100 &amp;&amp; pir==HIGH)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{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digitalWrite(led,HIGH);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lcd.println("obj detected");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delay(1000);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lcd.clear();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}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1ed488d2c_0_3"/>
          <p:cNvSpPr txBox="1"/>
          <p:nvPr/>
        </p:nvSpPr>
        <p:spPr>
          <a:xfrm>
            <a:off x="187025" y="253825"/>
            <a:ext cx="8830800" cy="46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else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{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digitalWrite(led,LOW);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lcd.println("obj not detected");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delay(1000);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lcd.clear();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}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if(!(ldr&lt;100) &amp;&amp; pir==HIGH)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digitalWrite(led,LOW);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lcd.println("obj detected");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delay(1000);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lcd.clear();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}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{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digitalWrite(led,LOW);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lcd.println("obj not detected");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delay(1000);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lcd.clear();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}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/>
        </p:nvSpPr>
        <p:spPr>
          <a:xfrm>
            <a:off x="240475" y="0"/>
            <a:ext cx="54909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FF"/>
                </a:solidFill>
              </a:rPr>
              <a:t>Working 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106875" y="895100"/>
            <a:ext cx="8924400" cy="4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500" y="995363"/>
            <a:ext cx="2152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 txBox="1"/>
          <p:nvPr/>
        </p:nvSpPr>
        <p:spPr>
          <a:xfrm>
            <a:off x="334000" y="3233050"/>
            <a:ext cx="85635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Turns ON when the sensor detects movement of humans at night.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Doesn’t turn ON when the sensor detects movement of humans in the daylight.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1ed488d2c_0_16"/>
          <p:cNvSpPr txBox="1">
            <a:spLocks noGrp="1"/>
          </p:cNvSpPr>
          <p:nvPr>
            <p:ph type="title" idx="4294967295"/>
          </p:nvPr>
        </p:nvSpPr>
        <p:spPr>
          <a:xfrm>
            <a:off x="318200" y="191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sz="4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91ed488d2c_0_16"/>
          <p:cNvSpPr txBox="1"/>
          <p:nvPr/>
        </p:nvSpPr>
        <p:spPr>
          <a:xfrm>
            <a:off x="4000550" y="3112825"/>
            <a:ext cx="6051900" cy="3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Reduced electricity bill</a:t>
            </a:r>
            <a:endParaRPr sz="3000">
              <a:solidFill>
                <a:srgbClr val="FFFFFF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Save energy resources</a:t>
            </a:r>
            <a:endParaRPr sz="3000">
              <a:solidFill>
                <a:srgbClr val="FFFFFF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Enhance Security System</a:t>
            </a:r>
            <a:endParaRPr sz="3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f70521496_0_64"/>
          <p:cNvSpPr txBox="1">
            <a:spLocks noGrp="1"/>
          </p:cNvSpPr>
          <p:nvPr>
            <p:ph type="title" idx="4294967295"/>
          </p:nvPr>
        </p:nvSpPr>
        <p:spPr>
          <a:xfrm>
            <a:off x="804550" y="52517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APPLICATIONS :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8f70521496_0_64"/>
          <p:cNvSpPr txBox="1"/>
          <p:nvPr/>
        </p:nvSpPr>
        <p:spPr>
          <a:xfrm>
            <a:off x="256800" y="2872325"/>
            <a:ext cx="8630400" cy="3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38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</a:rPr>
              <a:t>Garage Lights</a:t>
            </a:r>
            <a:endParaRPr sz="2500">
              <a:solidFill>
                <a:srgbClr val="FFFFFF"/>
              </a:solidFill>
            </a:endParaRPr>
          </a:p>
          <a:p>
            <a:pPr marL="838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</a:rPr>
              <a:t>Bathroom Lights</a:t>
            </a:r>
            <a:endParaRPr sz="2500">
              <a:solidFill>
                <a:srgbClr val="FFFFFF"/>
              </a:solidFill>
            </a:endParaRPr>
          </a:p>
          <a:p>
            <a:pPr marL="838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</a:rPr>
              <a:t>Staircase Lights</a:t>
            </a:r>
            <a:endParaRPr sz="2500">
              <a:solidFill>
                <a:srgbClr val="FFFFFF"/>
              </a:solidFill>
            </a:endParaRPr>
          </a:p>
          <a:p>
            <a:pPr marL="838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</a:rPr>
              <a:t>Security Lights</a:t>
            </a:r>
            <a:endParaRPr sz="2500">
              <a:solidFill>
                <a:srgbClr val="FFFFFF"/>
              </a:solidFill>
            </a:endParaRPr>
          </a:p>
          <a:p>
            <a:pPr marL="838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</a:rPr>
              <a:t>Street Lights</a:t>
            </a:r>
            <a:endParaRPr sz="2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6db6f4c68_0_29"/>
          <p:cNvSpPr/>
          <p:nvPr/>
        </p:nvSpPr>
        <p:spPr>
          <a:xfrm>
            <a:off x="485650" y="1158862"/>
            <a:ext cx="8191622" cy="10626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f70521496_0_52"/>
          <p:cNvSpPr txBox="1">
            <a:spLocks noGrp="1"/>
          </p:cNvSpPr>
          <p:nvPr>
            <p:ph type="body" idx="1"/>
          </p:nvPr>
        </p:nvSpPr>
        <p:spPr>
          <a:xfrm>
            <a:off x="686700" y="1280625"/>
            <a:ext cx="73929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Overview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Platform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Components </a:t>
            </a: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Component Description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Circuit Design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Code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Working of the Project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Applications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</p:txBody>
      </p:sp>
      <p:sp>
        <p:nvSpPr>
          <p:cNvPr id="145" name="Google Shape;145;g8f70521496_0_52"/>
          <p:cNvSpPr txBox="1">
            <a:spLocks noGrp="1"/>
          </p:cNvSpPr>
          <p:nvPr>
            <p:ph type="title"/>
          </p:nvPr>
        </p:nvSpPr>
        <p:spPr>
          <a:xfrm>
            <a:off x="686700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753500" y="1438625"/>
            <a:ext cx="73929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lighting is a technology designed for               energy efficiency, convenience and security.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may include high efficiency fixtures and automated controls that make adjustments based on conditions such as occupancy.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5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686700" y="271250"/>
            <a:ext cx="6589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sz="4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4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686700" y="4704425"/>
            <a:ext cx="6048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6db6f4c68_0_24"/>
          <p:cNvSpPr txBox="1">
            <a:spLocks noGrp="1"/>
          </p:cNvSpPr>
          <p:nvPr>
            <p:ph type="title"/>
          </p:nvPr>
        </p:nvSpPr>
        <p:spPr>
          <a:xfrm>
            <a:off x="213075" y="179600"/>
            <a:ext cx="5197500" cy="6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Platform:</a:t>
            </a:r>
            <a:endParaRPr/>
          </a:p>
        </p:txBody>
      </p:sp>
      <p:sp>
        <p:nvSpPr>
          <p:cNvPr id="158" name="Google Shape;158;g86db6f4c68_0_24"/>
          <p:cNvSpPr txBox="1">
            <a:spLocks noGrp="1"/>
          </p:cNvSpPr>
          <p:nvPr>
            <p:ph type="body" idx="1"/>
          </p:nvPr>
        </p:nvSpPr>
        <p:spPr>
          <a:xfrm>
            <a:off x="494700" y="788300"/>
            <a:ext cx="8148900" cy="4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TINKERCAD: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86db6f4c68_0_24"/>
          <p:cNvPicPr preferRelativeResize="0"/>
          <p:nvPr/>
        </p:nvPicPr>
        <p:blipFill rotWithShape="1">
          <a:blip r:embed="rId3">
            <a:alphaModFix/>
          </a:blip>
          <a:srcRect l="2334" t="12194" b="34275"/>
          <a:stretch/>
        </p:blipFill>
        <p:spPr>
          <a:xfrm>
            <a:off x="558938" y="1242450"/>
            <a:ext cx="8020425" cy="24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86db6f4c68_0_24"/>
          <p:cNvSpPr txBox="1"/>
          <p:nvPr/>
        </p:nvSpPr>
        <p:spPr>
          <a:xfrm>
            <a:off x="587825" y="3874325"/>
            <a:ext cx="80205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rgbClr val="FFFFFF"/>
                </a:solidFill>
              </a:rPr>
              <a:t>Tinkercad</a:t>
            </a:r>
            <a:r>
              <a:rPr lang="en" sz="2000">
                <a:solidFill>
                  <a:srgbClr val="FFFFFF"/>
                </a:solidFill>
              </a:rPr>
              <a:t> is a free, online circuit designing platform that runs in a web browser, known for its simplicity and ease of use.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/>
        </p:nvSpPr>
        <p:spPr>
          <a:xfrm>
            <a:off x="414175" y="307275"/>
            <a:ext cx="7241100" cy="1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FF"/>
                </a:solidFill>
              </a:rPr>
              <a:t>COMPONENTS: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1108825" y="1402875"/>
            <a:ext cx="3313200" cy="3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Arduino(UNO)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 sz="2800">
                <a:solidFill>
                  <a:schemeClr val="lt1"/>
                </a:solidFill>
              </a:rPr>
              <a:t>PIR sensor</a:t>
            </a:r>
            <a:endParaRPr sz="2800">
              <a:solidFill>
                <a:schemeClr val="lt1"/>
              </a:solidFill>
            </a:endParaRPr>
          </a:p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 sz="2800">
                <a:solidFill>
                  <a:schemeClr val="lt1"/>
                </a:solidFill>
              </a:rPr>
              <a:t>Photoresistor</a:t>
            </a:r>
            <a:endParaRPr sz="2800">
              <a:solidFill>
                <a:schemeClr val="lt1"/>
              </a:solidFill>
            </a:endParaRPr>
          </a:p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Breadboard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 sz="2800">
                <a:solidFill>
                  <a:schemeClr val="lt1"/>
                </a:solidFill>
              </a:rPr>
              <a:t>LED</a:t>
            </a:r>
            <a:endParaRPr sz="2800">
              <a:solidFill>
                <a:schemeClr val="lt1"/>
              </a:solidFill>
            </a:endParaRPr>
          </a:p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 sz="2800">
                <a:solidFill>
                  <a:schemeClr val="lt1"/>
                </a:solidFill>
              </a:rPr>
              <a:t>LCD</a:t>
            </a:r>
            <a:endParaRPr sz="2800">
              <a:solidFill>
                <a:schemeClr val="lt1"/>
              </a:solidFill>
            </a:endParaRPr>
          </a:p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Resistor</a:t>
            </a:r>
            <a:endParaRPr sz="2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0" y="0"/>
            <a:ext cx="59985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FF"/>
                </a:solidFill>
              </a:rPr>
              <a:t>ARDUINO 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425" y="855000"/>
            <a:ext cx="2463150" cy="24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/>
          <p:nvPr/>
        </p:nvSpPr>
        <p:spPr>
          <a:xfrm>
            <a:off x="467600" y="3460175"/>
            <a:ext cx="8483400" cy="2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Arduino is an open-source electronics platform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board has 14 digital I/O pins, 6 analog I/O pins.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It can be powered by the USB cable or by an external battery ranging from 7 to 20 volts.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/>
        </p:nvSpPr>
        <p:spPr>
          <a:xfrm>
            <a:off x="240475" y="66800"/>
            <a:ext cx="55308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FF"/>
                </a:solidFill>
              </a:rPr>
              <a:t>PIR SENSOR 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9" name="Google Shape;17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250" y="998750"/>
            <a:ext cx="18669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"/>
          <p:cNvSpPr txBox="1"/>
          <p:nvPr/>
        </p:nvSpPr>
        <p:spPr>
          <a:xfrm>
            <a:off x="263550" y="2919100"/>
            <a:ext cx="86169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 passive infrared sensor(PIR sensor) is an electronic sensor that measures infrared(IR) light radiating from objects in its field of view.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 PIR based motion detector is used to sense movement of people, animals, or any other objects.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6db6f4c68_0_9"/>
          <p:cNvSpPr txBox="1">
            <a:spLocks noGrp="1"/>
          </p:cNvSpPr>
          <p:nvPr>
            <p:ph type="title"/>
          </p:nvPr>
        </p:nvSpPr>
        <p:spPr>
          <a:xfrm>
            <a:off x="131200" y="338150"/>
            <a:ext cx="81519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PHOTORESISTOR:</a:t>
            </a:r>
            <a:endParaRPr sz="4400"/>
          </a:p>
        </p:txBody>
      </p:sp>
      <p:pic>
        <p:nvPicPr>
          <p:cNvPr id="186" name="Google Shape;186;g86db6f4c6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38" y="1327950"/>
            <a:ext cx="14192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86db6f4c68_0_9"/>
          <p:cNvSpPr txBox="1"/>
          <p:nvPr/>
        </p:nvSpPr>
        <p:spPr>
          <a:xfrm>
            <a:off x="574475" y="3099325"/>
            <a:ext cx="8229600" cy="18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 </a:t>
            </a:r>
            <a:r>
              <a:rPr lang="en" sz="2000" b="1">
                <a:solidFill>
                  <a:srgbClr val="FFFFFF"/>
                </a:solidFill>
              </a:rPr>
              <a:t>photoresistor</a:t>
            </a:r>
            <a:r>
              <a:rPr lang="en" sz="2000">
                <a:solidFill>
                  <a:srgbClr val="FFFFFF"/>
                </a:solidFill>
              </a:rPr>
              <a:t> (acronymed LDR for Light Decreasing Resistance, or Light-Dependent Resistor) is a passive component that decreases resistance with respect to receiving luminosity (light) on the component's sensitive surface.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/>
        </p:nvSpPr>
        <p:spPr>
          <a:xfrm>
            <a:off x="0" y="2858975"/>
            <a:ext cx="8884200" cy="47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 A breadboard is a construction base for prototyping of electronics.</a:t>
            </a:r>
            <a:endParaRPr sz="2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0" y="0"/>
            <a:ext cx="66399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FF"/>
                </a:solidFill>
              </a:rPr>
              <a:t>BREADBOARD 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638" y="992825"/>
            <a:ext cx="1578925" cy="15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06BAD6"/>
      </a:accent2>
      <a:accent3>
        <a:srgbClr val="78909C"/>
      </a:accent3>
      <a:accent4>
        <a:srgbClr val="00C3B1"/>
      </a:accent4>
      <a:accent5>
        <a:srgbClr val="0097A7"/>
      </a:accent5>
      <a:accent6>
        <a:srgbClr val="EFEFE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On-screen Show (16:9)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Montserrat Alternates ExtraBold</vt:lpstr>
      <vt:lpstr>Montserrat</vt:lpstr>
      <vt:lpstr>Montserrat Alternates</vt:lpstr>
      <vt:lpstr>Montserrat SemiBold</vt:lpstr>
      <vt:lpstr>Montserrat Alternates Light</vt:lpstr>
      <vt:lpstr>Montserrat ExtraBold</vt:lpstr>
      <vt:lpstr>Tech Company Branding Guidelines by Slidesgo</vt:lpstr>
      <vt:lpstr>SMART LIGHTING SYSTEM </vt:lpstr>
      <vt:lpstr>Table of Contents</vt:lpstr>
      <vt:lpstr>Overview: </vt:lpstr>
      <vt:lpstr>Software Platform:</vt:lpstr>
      <vt:lpstr>PowerPoint Presentation</vt:lpstr>
      <vt:lpstr>PowerPoint Presentation</vt:lpstr>
      <vt:lpstr>PowerPoint Presentation</vt:lpstr>
      <vt:lpstr>PHOTORESISTOR:</vt:lpstr>
      <vt:lpstr>PowerPoint Presentation</vt:lpstr>
      <vt:lpstr>PowerPoint Presentation</vt:lpstr>
      <vt:lpstr>LCD DISPLAY: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ADVANTAGES:</vt:lpstr>
      <vt:lpstr>APPLICATIONS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LIGHTING SYSTEM </dc:title>
  <cp:lastModifiedBy>kshama g</cp:lastModifiedBy>
  <cp:revision>1</cp:revision>
  <dcterms:modified xsi:type="dcterms:W3CDTF">2021-08-04T13:27:00Z</dcterms:modified>
</cp:coreProperties>
</file>