
<file path=[Content_Types].xml><?xml version="1.0" encoding="utf-8"?>
<Types xmlns="http://schemas.openxmlformats.org/package/2006/content-types">
  <Default Extension="glb" ContentType="model/gltf.binary"/>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3"/>
  </p:notesMasterIdLst>
  <p:sldIdLst>
    <p:sldId id="256" r:id="rId5"/>
    <p:sldId id="258" r:id="rId6"/>
    <p:sldId id="311" r:id="rId7"/>
    <p:sldId id="257" r:id="rId8"/>
    <p:sldId id="259" r:id="rId9"/>
    <p:sldId id="260" r:id="rId10"/>
    <p:sldId id="261" r:id="rId11"/>
    <p:sldId id="266" r:id="rId12"/>
    <p:sldId id="262" r:id="rId13"/>
    <p:sldId id="264" r:id="rId14"/>
    <p:sldId id="265" r:id="rId15"/>
    <p:sldId id="263" r:id="rId16"/>
    <p:sldId id="267" r:id="rId17"/>
    <p:sldId id="268" r:id="rId18"/>
    <p:sldId id="269" r:id="rId19"/>
    <p:sldId id="270" r:id="rId20"/>
    <p:sldId id="271" r:id="rId21"/>
    <p:sldId id="272" r:id="rId22"/>
    <p:sldId id="273" r:id="rId23"/>
    <p:sldId id="274" r:id="rId24"/>
    <p:sldId id="277" r:id="rId25"/>
    <p:sldId id="278" r:id="rId26"/>
    <p:sldId id="279" r:id="rId27"/>
    <p:sldId id="292" r:id="rId28"/>
    <p:sldId id="293" r:id="rId29"/>
    <p:sldId id="294" r:id="rId30"/>
    <p:sldId id="295" r:id="rId31"/>
    <p:sldId id="297" r:id="rId32"/>
    <p:sldId id="298" r:id="rId33"/>
    <p:sldId id="296" r:id="rId34"/>
    <p:sldId id="299" r:id="rId35"/>
    <p:sldId id="300" r:id="rId36"/>
    <p:sldId id="301" r:id="rId37"/>
    <p:sldId id="275" r:id="rId38"/>
    <p:sldId id="276" r:id="rId39"/>
    <p:sldId id="280" r:id="rId40"/>
    <p:sldId id="281" r:id="rId41"/>
    <p:sldId id="282" r:id="rId42"/>
    <p:sldId id="302" r:id="rId43"/>
    <p:sldId id="303" r:id="rId44"/>
    <p:sldId id="283" r:id="rId45"/>
    <p:sldId id="284" r:id="rId46"/>
    <p:sldId id="285" r:id="rId47"/>
    <p:sldId id="304" r:id="rId48"/>
    <p:sldId id="305" r:id="rId49"/>
    <p:sldId id="286" r:id="rId50"/>
    <p:sldId id="306" r:id="rId51"/>
    <p:sldId id="307" r:id="rId52"/>
    <p:sldId id="287" r:id="rId53"/>
    <p:sldId id="288" r:id="rId54"/>
    <p:sldId id="289" r:id="rId55"/>
    <p:sldId id="308" r:id="rId56"/>
    <p:sldId id="309" r:id="rId57"/>
    <p:sldId id="310" r:id="rId58"/>
    <p:sldId id="290" r:id="rId59"/>
    <p:sldId id="291" r:id="rId60"/>
    <p:sldId id="312" r:id="rId61"/>
    <p:sldId id="31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noorkar, Kshamesh" initials="AK" lastIdx="3" clrIdx="0">
    <p:extLst>
      <p:ext uri="{19B8F6BF-5375-455C-9EA6-DF929625EA0E}">
        <p15:presenceInfo xmlns:p15="http://schemas.microsoft.com/office/powerpoint/2012/main" userId="S::kshamesh.atnoorkar@accenture.com::565e5f83-553b-4817-ba33-847acbe21f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66"/>
    <a:srgbClr val="FFFF00"/>
    <a:srgbClr val="FFFFCC"/>
    <a:srgbClr val="FFFF66"/>
    <a:srgbClr val="3399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78204C-0B09-453E-9128-F3C24931312D}" v="23" dt="2020-03-02T12:55:57.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66786" autoAdjust="0"/>
  </p:normalViewPr>
  <p:slideViewPr>
    <p:cSldViewPr snapToGrid="0">
      <p:cViewPr varScale="1">
        <p:scale>
          <a:sx n="39" d="100"/>
          <a:sy n="39" d="100"/>
        </p:scale>
        <p:origin x="1548" y="3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noorkar, Kshamesh" userId="565e5f83-553b-4817-ba33-847acbe21fb0" providerId="ADAL" clId="{1248F628-B12D-487F-8FB2-7ED7BD125978}"/>
    <pc:docChg chg="undo custSel modSld">
      <pc:chgData name="Atnoorkar, Kshamesh" userId="565e5f83-553b-4817-ba33-847acbe21fb0" providerId="ADAL" clId="{1248F628-B12D-487F-8FB2-7ED7BD125978}" dt="2020-02-29T11:40:59.033" v="2368" actId="20577"/>
      <pc:docMkLst>
        <pc:docMk/>
      </pc:docMkLst>
      <pc:sldChg chg="modNotesTx">
        <pc:chgData name="Atnoorkar, Kshamesh" userId="565e5f83-553b-4817-ba33-847acbe21fb0" providerId="ADAL" clId="{1248F628-B12D-487F-8FB2-7ED7BD125978}" dt="2020-02-29T10:42:06.283" v="0" actId="20577"/>
        <pc:sldMkLst>
          <pc:docMk/>
          <pc:sldMk cId="2384461545" sldId="282"/>
        </pc:sldMkLst>
      </pc:sldChg>
      <pc:sldChg chg="modSp modNotesTx">
        <pc:chgData name="Atnoorkar, Kshamesh" userId="565e5f83-553b-4817-ba33-847acbe21fb0" providerId="ADAL" clId="{1248F628-B12D-487F-8FB2-7ED7BD125978}" dt="2020-02-29T10:50:17.320" v="912" actId="20577"/>
        <pc:sldMkLst>
          <pc:docMk/>
          <pc:sldMk cId="2726803487" sldId="284"/>
        </pc:sldMkLst>
        <pc:spChg chg="mod">
          <ac:chgData name="Atnoorkar, Kshamesh" userId="565e5f83-553b-4817-ba33-847acbe21fb0" providerId="ADAL" clId="{1248F628-B12D-487F-8FB2-7ED7BD125978}" dt="2020-02-29T10:43:11.177" v="109"/>
          <ac:spMkLst>
            <pc:docMk/>
            <pc:sldMk cId="2726803487" sldId="284"/>
            <ac:spMk id="40" creationId="{184194EA-CA35-469D-9FEA-7C5280BBE137}"/>
          </ac:spMkLst>
        </pc:spChg>
      </pc:sldChg>
      <pc:sldChg chg="modSp modNotesTx">
        <pc:chgData name="Atnoorkar, Kshamesh" userId="565e5f83-553b-4817-ba33-847acbe21fb0" providerId="ADAL" clId="{1248F628-B12D-487F-8FB2-7ED7BD125978}" dt="2020-02-29T11:03:11.589" v="1830" actId="20577"/>
        <pc:sldMkLst>
          <pc:docMk/>
          <pc:sldMk cId="2187140558" sldId="285"/>
        </pc:sldMkLst>
        <pc:spChg chg="mod">
          <ac:chgData name="Atnoorkar, Kshamesh" userId="565e5f83-553b-4817-ba33-847acbe21fb0" providerId="ADAL" clId="{1248F628-B12D-487F-8FB2-7ED7BD125978}" dt="2020-02-29T10:50:34.747" v="919" actId="20577"/>
          <ac:spMkLst>
            <pc:docMk/>
            <pc:sldMk cId="2187140558" sldId="285"/>
            <ac:spMk id="105" creationId="{C57675D2-E4BB-4DB3-BE66-3D7197352F8E}"/>
          </ac:spMkLst>
        </pc:spChg>
        <pc:spChg chg="mod">
          <ac:chgData name="Atnoorkar, Kshamesh" userId="565e5f83-553b-4817-ba33-847acbe21fb0" providerId="ADAL" clId="{1248F628-B12D-487F-8FB2-7ED7BD125978}" dt="2020-02-29T10:51:45.929" v="959" actId="20577"/>
          <ac:spMkLst>
            <pc:docMk/>
            <pc:sldMk cId="2187140558" sldId="285"/>
            <ac:spMk id="108" creationId="{0EBB68C3-854A-41BA-A9FB-6893832DF8AD}"/>
          </ac:spMkLst>
        </pc:spChg>
      </pc:sldChg>
      <pc:sldChg chg="modNotesTx">
        <pc:chgData name="Atnoorkar, Kshamesh" userId="565e5f83-553b-4817-ba33-847acbe21fb0" providerId="ADAL" clId="{1248F628-B12D-487F-8FB2-7ED7BD125978}" dt="2020-02-29T11:40:59.033" v="2368" actId="20577"/>
        <pc:sldMkLst>
          <pc:docMk/>
          <pc:sldMk cId="2854722742" sldId="286"/>
        </pc:sldMkLst>
      </pc:sldChg>
    </pc:docChg>
  </pc:docChgLst>
  <pc:docChgLst>
    <pc:chgData name="Atnoorkar, Kshamesh" userId="565e5f83-553b-4817-ba33-847acbe21fb0" providerId="ADAL" clId="{FE78204C-0B09-453E-9128-F3C24931312D}"/>
    <pc:docChg chg="custSel addSld modSld modMainMaster">
      <pc:chgData name="Atnoorkar, Kshamesh" userId="565e5f83-553b-4817-ba33-847acbe21fb0" providerId="ADAL" clId="{FE78204C-0B09-453E-9128-F3C24931312D}" dt="2020-03-02T12:55:57.852" v="215"/>
      <pc:docMkLst>
        <pc:docMk/>
      </pc:docMkLst>
      <pc:sldChg chg="modSp">
        <pc:chgData name="Atnoorkar, Kshamesh" userId="565e5f83-553b-4817-ba33-847acbe21fb0" providerId="ADAL" clId="{FE78204C-0B09-453E-9128-F3C24931312D}" dt="2020-03-02T12:54:33.603" v="184" actId="20577"/>
        <pc:sldMkLst>
          <pc:docMk/>
          <pc:sldMk cId="3949960731" sldId="256"/>
        </pc:sldMkLst>
        <pc:spChg chg="mod">
          <ac:chgData name="Atnoorkar, Kshamesh" userId="565e5f83-553b-4817-ba33-847acbe21fb0" providerId="ADAL" clId="{FE78204C-0B09-453E-9128-F3C24931312D}" dt="2020-03-02T12:54:33.603" v="184" actId="20577"/>
          <ac:spMkLst>
            <pc:docMk/>
            <pc:sldMk cId="3949960731" sldId="256"/>
            <ac:spMk id="8" creationId="{45E15AA2-E0EF-49BB-8E75-53F38476752F}"/>
          </ac:spMkLst>
        </pc:spChg>
      </pc:sldChg>
      <pc:sldChg chg="modAnim">
        <pc:chgData name="Atnoorkar, Kshamesh" userId="565e5f83-553b-4817-ba33-847acbe21fb0" providerId="ADAL" clId="{FE78204C-0B09-453E-9128-F3C24931312D}" dt="2020-03-01T21:48:31.336" v="52"/>
        <pc:sldMkLst>
          <pc:docMk/>
          <pc:sldMk cId="1149620770" sldId="272"/>
        </pc:sldMkLst>
      </pc:sldChg>
      <pc:sldChg chg="modSp add setBg">
        <pc:chgData name="Atnoorkar, Kshamesh" userId="565e5f83-553b-4817-ba33-847acbe21fb0" providerId="ADAL" clId="{FE78204C-0B09-453E-9128-F3C24931312D}" dt="2020-03-01T21:43:16.364" v="30" actId="20577"/>
        <pc:sldMkLst>
          <pc:docMk/>
          <pc:sldMk cId="478122320" sldId="312"/>
        </pc:sldMkLst>
        <pc:spChg chg="mod">
          <ac:chgData name="Atnoorkar, Kshamesh" userId="565e5f83-553b-4817-ba33-847acbe21fb0" providerId="ADAL" clId="{FE78204C-0B09-453E-9128-F3C24931312D}" dt="2020-03-01T21:43:16.364" v="30" actId="20577"/>
          <ac:spMkLst>
            <pc:docMk/>
            <pc:sldMk cId="478122320" sldId="312"/>
            <ac:spMk id="4" creationId="{FFFECF34-E3F2-4B87-BB4F-EE606F93574C}"/>
          </ac:spMkLst>
        </pc:spChg>
      </pc:sldChg>
      <pc:sldChg chg="modSp add setBg">
        <pc:chgData name="Atnoorkar, Kshamesh" userId="565e5f83-553b-4817-ba33-847acbe21fb0" providerId="ADAL" clId="{FE78204C-0B09-453E-9128-F3C24931312D}" dt="2020-03-01T21:43:45.402" v="42"/>
        <pc:sldMkLst>
          <pc:docMk/>
          <pc:sldMk cId="2509429879" sldId="313"/>
        </pc:sldMkLst>
        <pc:spChg chg="mod">
          <ac:chgData name="Atnoorkar, Kshamesh" userId="565e5f83-553b-4817-ba33-847acbe21fb0" providerId="ADAL" clId="{FE78204C-0B09-453E-9128-F3C24931312D}" dt="2020-03-01T21:43:34.771" v="41" actId="20577"/>
          <ac:spMkLst>
            <pc:docMk/>
            <pc:sldMk cId="2509429879" sldId="313"/>
            <ac:spMk id="4" creationId="{FFFECF34-E3F2-4B87-BB4F-EE606F93574C}"/>
          </ac:spMkLst>
        </pc:spChg>
      </pc:sldChg>
      <pc:sldMasterChg chg="addSp delSp modSp modSldLayout">
        <pc:chgData name="Atnoorkar, Kshamesh" userId="565e5f83-553b-4817-ba33-847acbe21fb0" providerId="ADAL" clId="{FE78204C-0B09-453E-9128-F3C24931312D}" dt="2020-03-02T12:55:57.852" v="215"/>
        <pc:sldMasterMkLst>
          <pc:docMk/>
          <pc:sldMasterMk cId="127338921" sldId="2147483648"/>
        </pc:sldMasterMkLst>
        <pc:spChg chg="del">
          <ac:chgData name="Atnoorkar, Kshamesh" userId="565e5f83-553b-4817-ba33-847acbe21fb0" providerId="ADAL" clId="{FE78204C-0B09-453E-9128-F3C24931312D}" dt="2020-03-01T21:47:34.992" v="48"/>
          <ac:spMkLst>
            <pc:docMk/>
            <pc:sldMasterMk cId="127338921" sldId="2147483648"/>
            <ac:spMk id="7" creationId="{A4431897-57D4-4FBA-A9F0-3D888E4A0080}"/>
          </ac:spMkLst>
        </pc:spChg>
        <pc:spChg chg="add mod ord modVis">
          <ac:chgData name="Atnoorkar, Kshamesh" userId="565e5f83-553b-4817-ba33-847acbe21fb0" providerId="ADAL" clId="{FE78204C-0B09-453E-9128-F3C24931312D}" dt="2020-03-02T12:55:57.852" v="215"/>
          <ac:spMkLst>
            <pc:docMk/>
            <pc:sldMasterMk cId="127338921" sldId="2147483648"/>
            <ac:spMk id="7" creationId="{EE5C9D98-5346-4B69-8792-F63D0C62037A}"/>
          </ac:spMkLst>
        </pc:spChg>
        <pc:sldLayoutChg chg="addSp delSp modSp">
          <pc:chgData name="Atnoorkar, Kshamesh" userId="565e5f83-553b-4817-ba33-847acbe21fb0" providerId="ADAL" clId="{FE78204C-0B09-453E-9128-F3C24931312D}" dt="2020-03-01T21:47:05.559" v="46" actId="20577"/>
          <pc:sldLayoutMkLst>
            <pc:docMk/>
            <pc:sldMasterMk cId="127338921" sldId="2147483648"/>
            <pc:sldLayoutMk cId="2168761197" sldId="2147483650"/>
          </pc:sldLayoutMkLst>
          <pc:spChg chg="del">
            <ac:chgData name="Atnoorkar, Kshamesh" userId="565e5f83-553b-4817-ba33-847acbe21fb0" providerId="ADAL" clId="{FE78204C-0B09-453E-9128-F3C24931312D}" dt="2020-03-01T21:46:10.862" v="43"/>
            <ac:spMkLst>
              <pc:docMk/>
              <pc:sldMasterMk cId="127338921" sldId="2147483648"/>
              <pc:sldLayoutMk cId="2168761197" sldId="2147483650"/>
              <ac:spMk id="2" creationId="{B57D436A-5FA4-42B2-8ECE-CA90F6A04D1C}"/>
            </ac:spMkLst>
          </pc:spChg>
          <pc:spChg chg="add mod">
            <ac:chgData name="Atnoorkar, Kshamesh" userId="565e5f83-553b-4817-ba33-847acbe21fb0" providerId="ADAL" clId="{FE78204C-0B09-453E-9128-F3C24931312D}" dt="2020-03-01T21:47:05.559" v="46" actId="20577"/>
            <ac:spMkLst>
              <pc:docMk/>
              <pc:sldMasterMk cId="127338921" sldId="2147483648"/>
              <pc:sldLayoutMk cId="2168761197" sldId="2147483650"/>
              <ac:spMk id="7" creationId="{C73458C1-E2A0-42DC-B181-42CE8652F387}"/>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BC0554-3945-4C5C-A243-3AF112048868}" type="datetimeFigureOut">
              <a:rPr lang="en-GB" smtClean="0"/>
              <a:t>02/03/2020</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069F9-4F54-4938-BF98-AA365511261E}" type="slidenum">
              <a:rPr lang="en-GB" smtClean="0"/>
              <a:t>‹#›</a:t>
            </a:fld>
            <a:endParaRPr lang="en-GB" dirty="0"/>
          </a:p>
        </p:txBody>
      </p:sp>
    </p:spTree>
    <p:extLst>
      <p:ext uri="{BB962C8B-B14F-4D97-AF65-F5344CB8AC3E}">
        <p14:creationId xmlns:p14="http://schemas.microsoft.com/office/powerpoint/2010/main" val="377134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Dar Williams</a:t>
            </a:r>
            <a:r>
              <a:rPr lang="en-IN" baseline="0" dirty="0"/>
              <a:t>  - is one of the famous American Singer and Song writer. </a:t>
            </a:r>
            <a:endParaRPr lang="en-IN" dirty="0"/>
          </a:p>
          <a:p>
            <a:r>
              <a:rPr lang="en-IN" dirty="0"/>
              <a:t>You</a:t>
            </a:r>
            <a:r>
              <a:rPr lang="en-IN" baseline="0" dirty="0"/>
              <a:t> might be thinking what this quote is doing here. The take away message here is whenever we have something ridiculously packaged weather it is life or software executables, and so weather it is life or software executables the only way to go beyond the ridiculous package is to accept it as a lesson and try to find the solution to overcome it. And trust me I am not here to talk about life lessons but to talk about the software ridiculous packages. </a:t>
            </a:r>
            <a:endParaRPr lang="en-US" dirty="0"/>
          </a:p>
        </p:txBody>
      </p:sp>
      <p:sp>
        <p:nvSpPr>
          <p:cNvPr id="4" name="Slide Number Placeholder 3"/>
          <p:cNvSpPr>
            <a:spLocks noGrp="1"/>
          </p:cNvSpPr>
          <p:nvPr>
            <p:ph type="sldNum" sz="quarter" idx="10"/>
          </p:nvPr>
        </p:nvSpPr>
        <p:spPr/>
        <p:txBody>
          <a:bodyPr/>
          <a:lstStyle/>
          <a:p>
            <a:fld id="{A03069F9-4F54-4938-BF98-AA365511261E}" type="slidenum">
              <a:rPr lang="en-GB" smtClean="0"/>
              <a:t>4</a:t>
            </a:fld>
            <a:endParaRPr lang="en-GB" dirty="0"/>
          </a:p>
        </p:txBody>
      </p:sp>
    </p:spTree>
    <p:extLst>
      <p:ext uri="{BB962C8B-B14F-4D97-AF65-F5344CB8AC3E}">
        <p14:creationId xmlns:p14="http://schemas.microsoft.com/office/powerpoint/2010/main" val="22155018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do you want to customize your container? Install the software, came out of it, push the changes. </a:t>
            </a:r>
          </a:p>
        </p:txBody>
      </p:sp>
      <p:sp>
        <p:nvSpPr>
          <p:cNvPr id="4" name="Slide Number Placeholder 3"/>
          <p:cNvSpPr>
            <a:spLocks noGrp="1"/>
          </p:cNvSpPr>
          <p:nvPr>
            <p:ph type="sldNum" sz="quarter" idx="5"/>
          </p:nvPr>
        </p:nvSpPr>
        <p:spPr/>
        <p:txBody>
          <a:bodyPr/>
          <a:lstStyle/>
          <a:p>
            <a:fld id="{A03069F9-4F54-4938-BF98-AA365511261E}" type="slidenum">
              <a:rPr lang="en-GB" smtClean="0"/>
              <a:t>37</a:t>
            </a:fld>
            <a:endParaRPr lang="en-GB"/>
          </a:p>
        </p:txBody>
      </p:sp>
    </p:spTree>
    <p:extLst>
      <p:ext uri="{BB962C8B-B14F-4D97-AF65-F5344CB8AC3E}">
        <p14:creationId xmlns:p14="http://schemas.microsoft.com/office/powerpoint/2010/main" val="857591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Rather than everything manually we prefer to create </a:t>
            </a:r>
            <a:r>
              <a:rPr lang="en-GB" dirty="0" err="1"/>
              <a:t>Dockerfile</a:t>
            </a:r>
            <a:r>
              <a:rPr lang="en-GB" dirty="0"/>
              <a:t>. </a:t>
            </a:r>
          </a:p>
          <a:p>
            <a:r>
              <a:rPr lang="en-GB" dirty="0"/>
              <a:t>From ubuntu image – base image</a:t>
            </a:r>
          </a:p>
          <a:p>
            <a:r>
              <a:rPr lang="en-GB" dirty="0"/>
              <a:t>ADD you want to add some html file or some other file in your container. </a:t>
            </a:r>
          </a:p>
          <a:p>
            <a:r>
              <a:rPr lang="en-GB" dirty="0"/>
              <a:t>Want to run any command apt-get update get the latest packages on the ubuntu –y install apache2</a:t>
            </a:r>
          </a:p>
          <a:p>
            <a:endParaRPr lang="en-GB" dirty="0"/>
          </a:p>
          <a:p>
            <a:r>
              <a:rPr lang="en-GB" dirty="0"/>
              <a:t>CMD vs </a:t>
            </a:r>
            <a:r>
              <a:rPr lang="en-GB" dirty="0" err="1"/>
              <a:t>Entrypoint</a:t>
            </a:r>
            <a:r>
              <a:rPr lang="en-GB" dirty="0"/>
              <a:t> CMD will not run if you provide the argument but </a:t>
            </a:r>
            <a:r>
              <a:rPr lang="en-GB" dirty="0" err="1"/>
              <a:t>entrypoint</a:t>
            </a:r>
            <a:r>
              <a:rPr lang="en-GB" dirty="0"/>
              <a:t> will run irrespective if you provide argument or not </a:t>
            </a:r>
          </a:p>
          <a:p>
            <a:r>
              <a:rPr lang="en-GB" dirty="0"/>
              <a:t>1.Html file can be added during the demo and run</a:t>
            </a:r>
          </a:p>
          <a:p>
            <a:endParaRPr lang="en-GB" dirty="0"/>
          </a:p>
        </p:txBody>
      </p:sp>
      <p:sp>
        <p:nvSpPr>
          <p:cNvPr id="4" name="Slide Number Placeholder 3"/>
          <p:cNvSpPr>
            <a:spLocks noGrp="1"/>
          </p:cNvSpPr>
          <p:nvPr>
            <p:ph type="sldNum" sz="quarter" idx="5"/>
          </p:nvPr>
        </p:nvSpPr>
        <p:spPr/>
        <p:txBody>
          <a:bodyPr/>
          <a:lstStyle/>
          <a:p>
            <a:fld id="{A03069F9-4F54-4938-BF98-AA365511261E}" type="slidenum">
              <a:rPr lang="en-GB" smtClean="0"/>
              <a:t>38</a:t>
            </a:fld>
            <a:endParaRPr lang="en-GB"/>
          </a:p>
        </p:txBody>
      </p:sp>
    </p:spTree>
    <p:extLst>
      <p:ext uri="{BB962C8B-B14F-4D97-AF65-F5344CB8AC3E}">
        <p14:creationId xmlns:p14="http://schemas.microsoft.com/office/powerpoint/2010/main" val="846214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03069F9-4F54-4938-BF98-AA365511261E}" type="slidenum">
              <a:rPr lang="en-GB" smtClean="0"/>
              <a:t>39</a:t>
            </a:fld>
            <a:endParaRPr lang="en-GB"/>
          </a:p>
        </p:txBody>
      </p:sp>
    </p:spTree>
    <p:extLst>
      <p:ext uri="{BB962C8B-B14F-4D97-AF65-F5344CB8AC3E}">
        <p14:creationId xmlns:p14="http://schemas.microsoft.com/office/powerpoint/2010/main" val="294146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Imagine it this way, you launched the container and you made some changes in the container. E.g. you added some html file or something. And the container was stopped or it was deleted. And you if reopen the container, then you won’t be able to see the file that was added, but you are in need of this file. So this point of time docker volumes comes into picture. So what does this mean you host the storage of the data outside the container, it maps to some directory inside the container. Location is mapped between container and docker host.</a:t>
            </a:r>
          </a:p>
        </p:txBody>
      </p:sp>
      <p:sp>
        <p:nvSpPr>
          <p:cNvPr id="4" name="Slide Number Placeholder 3"/>
          <p:cNvSpPr>
            <a:spLocks noGrp="1"/>
          </p:cNvSpPr>
          <p:nvPr>
            <p:ph type="sldNum" sz="quarter" idx="5"/>
          </p:nvPr>
        </p:nvSpPr>
        <p:spPr/>
        <p:txBody>
          <a:bodyPr/>
          <a:lstStyle/>
          <a:p>
            <a:fld id="{A03069F9-4F54-4938-BF98-AA365511261E}" type="slidenum">
              <a:rPr lang="en-GB" smtClean="0"/>
              <a:t>42</a:t>
            </a:fld>
            <a:endParaRPr lang="en-GB"/>
          </a:p>
        </p:txBody>
      </p:sp>
    </p:spTree>
    <p:extLst>
      <p:ext uri="{BB962C8B-B14F-4D97-AF65-F5344CB8AC3E}">
        <p14:creationId xmlns:p14="http://schemas.microsoft.com/office/powerpoint/2010/main" val="4896438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mounts the particular location inside the container, you can map the docker file folder inside the container. So if you make any change in the directory inside the docker host the same change would be available in the docker container directly. There is disadvantage of bind mount, the file structure needs to be same. If you configure the bind mount then push your image on docker hub and someone else pull the same image with same bound mount. E.g. windows operating system is trying to use this container then it would not work as expected.</a:t>
            </a:r>
          </a:p>
        </p:txBody>
      </p:sp>
      <p:sp>
        <p:nvSpPr>
          <p:cNvPr id="4" name="Slide Number Placeholder 3"/>
          <p:cNvSpPr>
            <a:spLocks noGrp="1"/>
          </p:cNvSpPr>
          <p:nvPr>
            <p:ph type="sldNum" sz="quarter" idx="5"/>
          </p:nvPr>
        </p:nvSpPr>
        <p:spPr/>
        <p:txBody>
          <a:bodyPr/>
          <a:lstStyle/>
          <a:p>
            <a:fld id="{A03069F9-4F54-4938-BF98-AA365511261E}" type="slidenum">
              <a:rPr lang="en-GB" smtClean="0"/>
              <a:t>43</a:t>
            </a:fld>
            <a:endParaRPr lang="en-GB"/>
          </a:p>
        </p:txBody>
      </p:sp>
    </p:spTree>
    <p:extLst>
      <p:ext uri="{BB962C8B-B14F-4D97-AF65-F5344CB8AC3E}">
        <p14:creationId xmlns:p14="http://schemas.microsoft.com/office/powerpoint/2010/main" val="4203994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of the key difference between the bind mount and volumes is that volumes are managed by docker and they are independent of directory structure of host machine. </a:t>
            </a:r>
          </a:p>
          <a:p>
            <a:r>
              <a:rPr lang="en-GB" dirty="0"/>
              <a:t>Docker engine automatically decides the where the volumes exists. </a:t>
            </a:r>
            <a:r>
              <a:rPr lang="en-GB" dirty="0" err="1"/>
              <a:t>Volumns</a:t>
            </a:r>
            <a:r>
              <a:rPr lang="en-GB" dirty="0"/>
              <a:t> are easy to back up or migrate. We don’t need to bother where the </a:t>
            </a:r>
            <a:r>
              <a:rPr lang="en-GB" dirty="0" err="1"/>
              <a:t>volumns</a:t>
            </a:r>
            <a:r>
              <a:rPr lang="en-GB" dirty="0"/>
              <a:t> are stored. </a:t>
            </a:r>
          </a:p>
        </p:txBody>
      </p:sp>
      <p:sp>
        <p:nvSpPr>
          <p:cNvPr id="4" name="Slide Number Placeholder 3"/>
          <p:cNvSpPr>
            <a:spLocks noGrp="1"/>
          </p:cNvSpPr>
          <p:nvPr>
            <p:ph type="sldNum" sz="quarter" idx="5"/>
          </p:nvPr>
        </p:nvSpPr>
        <p:spPr/>
        <p:txBody>
          <a:bodyPr/>
          <a:lstStyle/>
          <a:p>
            <a:fld id="{A03069F9-4F54-4938-BF98-AA365511261E}" type="slidenum">
              <a:rPr lang="en-GB" smtClean="0"/>
              <a:t>46</a:t>
            </a:fld>
            <a:endParaRPr lang="en-GB"/>
          </a:p>
        </p:txBody>
      </p:sp>
    </p:spTree>
    <p:extLst>
      <p:ext uri="{BB962C8B-B14F-4D97-AF65-F5344CB8AC3E}">
        <p14:creationId xmlns:p14="http://schemas.microsoft.com/office/powerpoint/2010/main" val="2224711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Create and</a:t>
            </a:r>
            <a:r>
              <a:rPr lang="en-IN" baseline="0" dirty="0"/>
              <a:t> configure multiple container running at the same, and launching at the same time.</a:t>
            </a:r>
            <a:endParaRPr lang="en-US" dirty="0"/>
          </a:p>
        </p:txBody>
      </p:sp>
      <p:sp>
        <p:nvSpPr>
          <p:cNvPr id="4" name="Slide Number Placeholder 3"/>
          <p:cNvSpPr>
            <a:spLocks noGrp="1"/>
          </p:cNvSpPr>
          <p:nvPr>
            <p:ph type="sldNum" sz="quarter" idx="10"/>
          </p:nvPr>
        </p:nvSpPr>
        <p:spPr/>
        <p:txBody>
          <a:bodyPr/>
          <a:lstStyle/>
          <a:p>
            <a:fld id="{A03069F9-4F54-4938-BF98-AA365511261E}" type="slidenum">
              <a:rPr lang="en-GB" smtClean="0"/>
              <a:t>50</a:t>
            </a:fld>
            <a:endParaRPr lang="en-GB"/>
          </a:p>
        </p:txBody>
      </p:sp>
    </p:spTree>
    <p:extLst>
      <p:ext uri="{BB962C8B-B14F-4D97-AF65-F5344CB8AC3E}">
        <p14:creationId xmlns:p14="http://schemas.microsoft.com/office/powerpoint/2010/main" val="3473141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Talk about</a:t>
            </a:r>
            <a:r>
              <a:rPr lang="en-IN" baseline="0" dirty="0"/>
              <a:t> all the aspects of docker-compose file.</a:t>
            </a:r>
          </a:p>
          <a:p>
            <a:r>
              <a:rPr lang="en-IN" baseline="0" dirty="0"/>
              <a:t>If you have installed docker using tool box, then docker compose is installed out of the box. But if you have installed docker community edition then you need to install docker compose separately. </a:t>
            </a:r>
          </a:p>
          <a:p>
            <a:r>
              <a:rPr lang="en-IN" baseline="0" dirty="0"/>
              <a:t> </a:t>
            </a:r>
            <a:endParaRPr lang="en-US" dirty="0"/>
          </a:p>
        </p:txBody>
      </p:sp>
      <p:sp>
        <p:nvSpPr>
          <p:cNvPr id="4" name="Slide Number Placeholder 3"/>
          <p:cNvSpPr>
            <a:spLocks noGrp="1"/>
          </p:cNvSpPr>
          <p:nvPr>
            <p:ph type="sldNum" sz="quarter" idx="10"/>
          </p:nvPr>
        </p:nvSpPr>
        <p:spPr/>
        <p:txBody>
          <a:bodyPr/>
          <a:lstStyle/>
          <a:p>
            <a:fld id="{A03069F9-4F54-4938-BF98-AA365511261E}" type="slidenum">
              <a:rPr lang="en-GB" smtClean="0"/>
              <a:t>51</a:t>
            </a:fld>
            <a:endParaRPr lang="en-GB"/>
          </a:p>
        </p:txBody>
      </p:sp>
    </p:spTree>
    <p:extLst>
      <p:ext uri="{BB962C8B-B14F-4D97-AF65-F5344CB8AC3E}">
        <p14:creationId xmlns:p14="http://schemas.microsoft.com/office/powerpoint/2010/main" val="386783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imagine a developer is writing a </a:t>
            </a:r>
            <a:r>
              <a:rPr lang="en-GB" dirty="0" err="1"/>
              <a:t>webapp</a:t>
            </a:r>
            <a:r>
              <a:rPr lang="en-GB" dirty="0"/>
              <a:t> using .NET Core framework on ubuntu platform. Now he has finished his job and his app is ready to be shifted in QA environment to for quality testing.</a:t>
            </a:r>
          </a:p>
        </p:txBody>
      </p:sp>
      <p:sp>
        <p:nvSpPr>
          <p:cNvPr id="4" name="Slide Number Placeholder 3"/>
          <p:cNvSpPr>
            <a:spLocks noGrp="1"/>
          </p:cNvSpPr>
          <p:nvPr>
            <p:ph type="sldNum" sz="quarter" idx="5"/>
          </p:nvPr>
        </p:nvSpPr>
        <p:spPr/>
        <p:txBody>
          <a:bodyPr/>
          <a:lstStyle/>
          <a:p>
            <a:fld id="{A03069F9-4F54-4938-BF98-AA365511261E}" type="slidenum">
              <a:rPr lang="en-GB" smtClean="0"/>
              <a:t>6</a:t>
            </a:fld>
            <a:endParaRPr lang="en-GB"/>
          </a:p>
        </p:txBody>
      </p:sp>
    </p:spTree>
    <p:extLst>
      <p:ext uri="{BB962C8B-B14F-4D97-AF65-F5344CB8AC3E}">
        <p14:creationId xmlns:p14="http://schemas.microsoft.com/office/powerpoint/2010/main" val="2996604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Quality testing environment would need the similar kind of setup in order to execute the </a:t>
            </a:r>
            <a:r>
              <a:rPr lang="en-GB" dirty="0" err="1"/>
              <a:t>webapp</a:t>
            </a:r>
            <a:r>
              <a:rPr lang="en-GB" dirty="0"/>
              <a:t> delivered by the Developer. </a:t>
            </a:r>
          </a:p>
          <a:p>
            <a:r>
              <a:rPr lang="en-GB" dirty="0"/>
              <a:t>But look there seems a issue here. Talk about .NET Core framework compatibility.</a:t>
            </a:r>
          </a:p>
        </p:txBody>
      </p:sp>
      <p:sp>
        <p:nvSpPr>
          <p:cNvPr id="4" name="Slide Number Placeholder 3"/>
          <p:cNvSpPr>
            <a:spLocks noGrp="1"/>
          </p:cNvSpPr>
          <p:nvPr>
            <p:ph type="sldNum" sz="quarter" idx="5"/>
          </p:nvPr>
        </p:nvSpPr>
        <p:spPr/>
        <p:txBody>
          <a:bodyPr/>
          <a:lstStyle/>
          <a:p>
            <a:fld id="{A03069F9-4F54-4938-BF98-AA365511261E}" type="slidenum">
              <a:rPr lang="en-GB" smtClean="0"/>
              <a:t>7</a:t>
            </a:fld>
            <a:endParaRPr lang="en-GB"/>
          </a:p>
        </p:txBody>
      </p:sp>
    </p:spTree>
    <p:extLst>
      <p:ext uri="{BB962C8B-B14F-4D97-AF65-F5344CB8AC3E}">
        <p14:creationId xmlns:p14="http://schemas.microsoft.com/office/powerpoint/2010/main" val="105649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Build once and run in any environment.</a:t>
            </a:r>
          </a:p>
        </p:txBody>
      </p:sp>
      <p:sp>
        <p:nvSpPr>
          <p:cNvPr id="4" name="Slide Number Placeholder 3"/>
          <p:cNvSpPr>
            <a:spLocks noGrp="1"/>
          </p:cNvSpPr>
          <p:nvPr>
            <p:ph type="sldNum" sz="quarter" idx="5"/>
          </p:nvPr>
        </p:nvSpPr>
        <p:spPr/>
        <p:txBody>
          <a:bodyPr/>
          <a:lstStyle/>
          <a:p>
            <a:fld id="{A03069F9-4F54-4938-BF98-AA365511261E}" type="slidenum">
              <a:rPr lang="en-GB" smtClean="0"/>
              <a:t>12</a:t>
            </a:fld>
            <a:endParaRPr lang="en-GB"/>
          </a:p>
        </p:txBody>
      </p:sp>
    </p:spTree>
    <p:extLst>
      <p:ext uri="{BB962C8B-B14F-4D97-AF65-F5344CB8AC3E}">
        <p14:creationId xmlns:p14="http://schemas.microsoft.com/office/powerpoint/2010/main" val="1247356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size of Docker Images</a:t>
            </a:r>
          </a:p>
        </p:txBody>
      </p:sp>
      <p:sp>
        <p:nvSpPr>
          <p:cNvPr id="4" name="Slide Number Placeholder 3"/>
          <p:cNvSpPr>
            <a:spLocks noGrp="1"/>
          </p:cNvSpPr>
          <p:nvPr>
            <p:ph type="sldNum" sz="quarter" idx="5"/>
          </p:nvPr>
        </p:nvSpPr>
        <p:spPr/>
        <p:txBody>
          <a:bodyPr/>
          <a:lstStyle/>
          <a:p>
            <a:fld id="{A03069F9-4F54-4938-BF98-AA365511261E}" type="slidenum">
              <a:rPr lang="en-GB" smtClean="0"/>
              <a:t>14</a:t>
            </a:fld>
            <a:endParaRPr lang="en-GB"/>
          </a:p>
        </p:txBody>
      </p:sp>
    </p:spTree>
    <p:extLst>
      <p:ext uri="{BB962C8B-B14F-4D97-AF65-F5344CB8AC3E}">
        <p14:creationId xmlns:p14="http://schemas.microsoft.com/office/powerpoint/2010/main" val="1907317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Docker Architecture.</a:t>
            </a:r>
            <a:r>
              <a:rPr lang="en-GB" dirty="0"/>
              <a:t> Container Engine is installed by Docker tool/software. e.g. </a:t>
            </a:r>
          </a:p>
          <a:p>
            <a:r>
              <a:rPr lang="en-GB" dirty="0"/>
              <a:t>Ubuntu container and includes only the lib requirement to execute app.</a:t>
            </a:r>
          </a:p>
          <a:p>
            <a:r>
              <a:rPr lang="en-GB" dirty="0"/>
              <a:t>A container doesn’t have it’s own kernel, it is void of kernel. Container shares the resources from operating system, it only contains only executables and library to execute that app. So this makes they light weight. </a:t>
            </a:r>
          </a:p>
          <a:p>
            <a:endParaRPr lang="en-GB" dirty="0"/>
          </a:p>
          <a:p>
            <a:r>
              <a:rPr lang="en-GB" b="1" dirty="0"/>
              <a:t>Virtual Machine Architecture – </a:t>
            </a:r>
            <a:r>
              <a:rPr lang="en-GB" b="0" dirty="0"/>
              <a:t>they are heavy in nature. Hypervisor or kind of Virtual Box – virtualizes the hardware’s.  Then you have whole of operating system, your size of VM is bigger. Depends on specification of VM. </a:t>
            </a:r>
            <a:endParaRPr lang="en-GB" b="1" dirty="0"/>
          </a:p>
        </p:txBody>
      </p:sp>
      <p:sp>
        <p:nvSpPr>
          <p:cNvPr id="4" name="Slide Number Placeholder 3"/>
          <p:cNvSpPr>
            <a:spLocks noGrp="1"/>
          </p:cNvSpPr>
          <p:nvPr>
            <p:ph type="sldNum" sz="quarter" idx="5"/>
          </p:nvPr>
        </p:nvSpPr>
        <p:spPr/>
        <p:txBody>
          <a:bodyPr/>
          <a:lstStyle/>
          <a:p>
            <a:fld id="{A03069F9-4F54-4938-BF98-AA365511261E}" type="slidenum">
              <a:rPr lang="en-GB" smtClean="0"/>
              <a:t>16</a:t>
            </a:fld>
            <a:endParaRPr lang="en-GB"/>
          </a:p>
        </p:txBody>
      </p:sp>
    </p:spTree>
    <p:extLst>
      <p:ext uri="{BB962C8B-B14F-4D97-AF65-F5344CB8AC3E}">
        <p14:creationId xmlns:p14="http://schemas.microsoft.com/office/powerpoint/2010/main" val="2304229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have already a </a:t>
            </a:r>
            <a:r>
              <a:rPr lang="en-GB" dirty="0" err="1"/>
              <a:t>unix</a:t>
            </a:r>
            <a:r>
              <a:rPr lang="en-GB" dirty="0"/>
              <a:t> server which has got the docker setup </a:t>
            </a:r>
            <a:r>
              <a:rPr lang="en-GB" dirty="0" err="1"/>
              <a:t>alra</a:t>
            </a:r>
            <a:endParaRPr lang="en-GB" dirty="0"/>
          </a:p>
        </p:txBody>
      </p:sp>
      <p:sp>
        <p:nvSpPr>
          <p:cNvPr id="4" name="Slide Number Placeholder 3"/>
          <p:cNvSpPr>
            <a:spLocks noGrp="1"/>
          </p:cNvSpPr>
          <p:nvPr>
            <p:ph type="sldNum" sz="quarter" idx="5"/>
          </p:nvPr>
        </p:nvSpPr>
        <p:spPr/>
        <p:txBody>
          <a:bodyPr/>
          <a:lstStyle/>
          <a:p>
            <a:fld id="{A03069F9-4F54-4938-BF98-AA365511261E}" type="slidenum">
              <a:rPr lang="en-GB" smtClean="0"/>
              <a:t>18</a:t>
            </a:fld>
            <a:endParaRPr lang="en-GB"/>
          </a:p>
        </p:txBody>
      </p:sp>
    </p:spTree>
    <p:extLst>
      <p:ext uri="{BB962C8B-B14F-4D97-AF65-F5344CB8AC3E}">
        <p14:creationId xmlns:p14="http://schemas.microsoft.com/office/powerpoint/2010/main" val="162688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Docker hub is similar to </a:t>
            </a:r>
            <a:r>
              <a:rPr lang="en-GB" dirty="0" err="1"/>
              <a:t>github</a:t>
            </a:r>
            <a:r>
              <a:rPr lang="en-GB" dirty="0"/>
              <a:t>. </a:t>
            </a:r>
          </a:p>
          <a:p>
            <a:r>
              <a:rPr lang="en-GB" dirty="0"/>
              <a:t>You pull the image on your local docker engine = which is nothing but container engine layer which we just saw in Docker Container Architecture in previous slide. It consist of the mainly three components there is persistent docker </a:t>
            </a:r>
            <a:r>
              <a:rPr lang="en-GB" b="1" dirty="0"/>
              <a:t>1.daemon</a:t>
            </a:r>
            <a:r>
              <a:rPr lang="en-GB" dirty="0"/>
              <a:t> process which is responsible of managing docker images + containers + networks + volumes </a:t>
            </a:r>
            <a:r>
              <a:rPr lang="en-GB" b="1" dirty="0"/>
              <a:t>2.RestAPI </a:t>
            </a:r>
            <a:r>
              <a:rPr lang="en-GB" b="0" dirty="0"/>
              <a:t>which establishes the communication between the docker </a:t>
            </a:r>
            <a:r>
              <a:rPr lang="en-GB" b="1" dirty="0"/>
              <a:t>3.client CLI</a:t>
            </a:r>
            <a:r>
              <a:rPr lang="en-GB" b="0" dirty="0"/>
              <a:t> and </a:t>
            </a:r>
            <a:r>
              <a:rPr lang="en-GB" dirty="0"/>
              <a:t>docker daemon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running instance of an Docker Image is called a container. Three states of container, running, you can stop it and you can remove it.</a:t>
            </a:r>
          </a:p>
        </p:txBody>
      </p:sp>
      <p:sp>
        <p:nvSpPr>
          <p:cNvPr id="4" name="Slide Number Placeholder 3"/>
          <p:cNvSpPr>
            <a:spLocks noGrp="1"/>
          </p:cNvSpPr>
          <p:nvPr>
            <p:ph type="sldNum" sz="quarter" idx="5"/>
          </p:nvPr>
        </p:nvSpPr>
        <p:spPr/>
        <p:txBody>
          <a:bodyPr/>
          <a:lstStyle/>
          <a:p>
            <a:fld id="{A03069F9-4F54-4938-BF98-AA365511261E}" type="slidenum">
              <a:rPr lang="en-GB" smtClean="0"/>
              <a:t>20</a:t>
            </a:fld>
            <a:endParaRPr lang="en-GB"/>
          </a:p>
        </p:txBody>
      </p:sp>
    </p:spTree>
    <p:extLst>
      <p:ext uri="{BB962C8B-B14F-4D97-AF65-F5344CB8AC3E}">
        <p14:creationId xmlns:p14="http://schemas.microsoft.com/office/powerpoint/2010/main" val="2637727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Client – Server Architecture </a:t>
            </a:r>
          </a:p>
          <a:p>
            <a:r>
              <a:rPr lang="en-GB" b="1" dirty="0"/>
              <a:t>Docker Client</a:t>
            </a:r>
            <a:r>
              <a:rPr lang="en-GB" dirty="0"/>
              <a:t> </a:t>
            </a:r>
          </a:p>
          <a:p>
            <a:r>
              <a:rPr lang="en-GB" dirty="0"/>
              <a:t>User-Client-Server where we run the various commands it could be installed on your own environment, e.g. show me the total images. </a:t>
            </a:r>
          </a:p>
          <a:p>
            <a:r>
              <a:rPr lang="en-GB" dirty="0"/>
              <a:t>It communicates through using REST API.</a:t>
            </a:r>
          </a:p>
          <a:p>
            <a:r>
              <a:rPr lang="en-GB" dirty="0"/>
              <a:t>Docker client can communicate with more than one DAEMON.</a:t>
            </a:r>
          </a:p>
          <a:p>
            <a:endParaRPr lang="en-GB" dirty="0"/>
          </a:p>
          <a:p>
            <a:r>
              <a:rPr lang="en-GB" b="1" dirty="0"/>
              <a:t>Docker Host </a:t>
            </a:r>
            <a:r>
              <a:rPr lang="en-GB" b="0" dirty="0"/>
              <a:t>is a execution environment for containers and images to run the application. It </a:t>
            </a:r>
            <a:r>
              <a:rPr lang="en-GB" dirty="0"/>
              <a:t>receives the commands through CLIENT or REST API’s from the Docker client through UNIX Socket or Network Host.</a:t>
            </a:r>
          </a:p>
          <a:p>
            <a:endParaRPr lang="en-GB" b="1" dirty="0"/>
          </a:p>
          <a:p>
            <a:r>
              <a:rPr lang="en-GB" b="1" dirty="0"/>
              <a:t>Registry </a:t>
            </a:r>
            <a:r>
              <a:rPr lang="en-GB" b="0" dirty="0"/>
              <a:t>stores the docker images and is hosted publicly. Docker is configured to search for an image on Docker hub by default. You can run even your private registry</a:t>
            </a:r>
            <a:endParaRPr lang="en-GB" b="1" dirty="0"/>
          </a:p>
        </p:txBody>
      </p:sp>
      <p:sp>
        <p:nvSpPr>
          <p:cNvPr id="4" name="Slide Number Placeholder 3"/>
          <p:cNvSpPr>
            <a:spLocks noGrp="1"/>
          </p:cNvSpPr>
          <p:nvPr>
            <p:ph type="sldNum" sz="quarter" idx="5"/>
          </p:nvPr>
        </p:nvSpPr>
        <p:spPr/>
        <p:txBody>
          <a:bodyPr/>
          <a:lstStyle/>
          <a:p>
            <a:fld id="{A03069F9-4F54-4938-BF98-AA365511261E}" type="slidenum">
              <a:rPr lang="en-GB" smtClean="0"/>
              <a:t>35</a:t>
            </a:fld>
            <a:endParaRPr lang="en-GB"/>
          </a:p>
        </p:txBody>
      </p:sp>
    </p:spTree>
    <p:extLst>
      <p:ext uri="{BB962C8B-B14F-4D97-AF65-F5344CB8AC3E}">
        <p14:creationId xmlns:p14="http://schemas.microsoft.com/office/powerpoint/2010/main" val="93445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A3EB-DF90-4802-AB5B-B4227ACB06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4A084B8-D515-403D-83A2-6F04DB7942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ABB5476-3459-4D11-A798-B621F6D48F7B}"/>
              </a:ext>
            </a:extLst>
          </p:cNvPr>
          <p:cNvSpPr>
            <a:spLocks noGrp="1"/>
          </p:cNvSpPr>
          <p:nvPr>
            <p:ph type="dt" sz="half" idx="10"/>
          </p:nvPr>
        </p:nvSpPr>
        <p:spPr/>
        <p:txBody>
          <a:bodyPr/>
          <a:lstStyle/>
          <a:p>
            <a:fld id="{804FAAE9-31C3-4F23-8EE3-51BA7A9ACFD5}" type="datetimeFigureOut">
              <a:rPr lang="en-GB" smtClean="0"/>
              <a:t>02/03/2020</a:t>
            </a:fld>
            <a:endParaRPr lang="en-GB" dirty="0"/>
          </a:p>
        </p:txBody>
      </p:sp>
      <p:sp>
        <p:nvSpPr>
          <p:cNvPr id="5" name="Footer Placeholder 4">
            <a:extLst>
              <a:ext uri="{FF2B5EF4-FFF2-40B4-BE49-F238E27FC236}">
                <a16:creationId xmlns:a16="http://schemas.microsoft.com/office/drawing/2014/main" id="{8D566EA8-05A5-4F7C-A8D6-3A686B723FC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85D760F-7ABB-4EB3-A69C-03382F9DB94E}"/>
              </a:ext>
            </a:extLst>
          </p:cNvPr>
          <p:cNvSpPr>
            <a:spLocks noGrp="1"/>
          </p:cNvSpPr>
          <p:nvPr>
            <p:ph type="sldNum" sz="quarter" idx="12"/>
          </p:nvPr>
        </p:nvSpPr>
        <p:spPr/>
        <p:txBody>
          <a:bodyPr/>
          <a:lstStyle/>
          <a:p>
            <a:fld id="{4E56E130-F273-4C73-AFF9-10EBEC13EB36}" type="slidenum">
              <a:rPr lang="en-GB" smtClean="0"/>
              <a:t>‹#›</a:t>
            </a:fld>
            <a:endParaRPr lang="en-GB" dirty="0"/>
          </a:p>
        </p:txBody>
      </p:sp>
    </p:spTree>
    <p:extLst>
      <p:ext uri="{BB962C8B-B14F-4D97-AF65-F5344CB8AC3E}">
        <p14:creationId xmlns:p14="http://schemas.microsoft.com/office/powerpoint/2010/main" val="154195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578FA-9221-4C76-B51D-4A84686D5A6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62A9DF-048A-427A-95B3-6D22D00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AA5937-0EBE-41FA-AD94-370E6A383BD6}"/>
              </a:ext>
            </a:extLst>
          </p:cNvPr>
          <p:cNvSpPr>
            <a:spLocks noGrp="1"/>
          </p:cNvSpPr>
          <p:nvPr>
            <p:ph type="dt" sz="half" idx="10"/>
          </p:nvPr>
        </p:nvSpPr>
        <p:spPr/>
        <p:txBody>
          <a:bodyPr/>
          <a:lstStyle/>
          <a:p>
            <a:fld id="{804FAAE9-31C3-4F23-8EE3-51BA7A9ACFD5}" type="datetimeFigureOut">
              <a:rPr lang="en-GB" smtClean="0"/>
              <a:t>02/03/2020</a:t>
            </a:fld>
            <a:endParaRPr lang="en-GB" dirty="0"/>
          </a:p>
        </p:txBody>
      </p:sp>
      <p:sp>
        <p:nvSpPr>
          <p:cNvPr id="5" name="Footer Placeholder 4">
            <a:extLst>
              <a:ext uri="{FF2B5EF4-FFF2-40B4-BE49-F238E27FC236}">
                <a16:creationId xmlns:a16="http://schemas.microsoft.com/office/drawing/2014/main" id="{A83B6EC4-29D1-4801-9D94-AB1D6A2CD2C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FAD1AAE-7864-4744-AC7E-2EF191472A5C}"/>
              </a:ext>
            </a:extLst>
          </p:cNvPr>
          <p:cNvSpPr>
            <a:spLocks noGrp="1"/>
          </p:cNvSpPr>
          <p:nvPr>
            <p:ph type="sldNum" sz="quarter" idx="12"/>
          </p:nvPr>
        </p:nvSpPr>
        <p:spPr/>
        <p:txBody>
          <a:bodyPr/>
          <a:lstStyle/>
          <a:p>
            <a:fld id="{4E56E130-F273-4C73-AFF9-10EBEC13EB36}" type="slidenum">
              <a:rPr lang="en-GB" smtClean="0"/>
              <a:t>‹#›</a:t>
            </a:fld>
            <a:endParaRPr lang="en-GB" dirty="0"/>
          </a:p>
        </p:txBody>
      </p:sp>
    </p:spTree>
    <p:extLst>
      <p:ext uri="{BB962C8B-B14F-4D97-AF65-F5344CB8AC3E}">
        <p14:creationId xmlns:p14="http://schemas.microsoft.com/office/powerpoint/2010/main" val="3388834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21D6B2-F592-44C9-83B7-5A621F2B58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A3441D-11B2-4067-977F-381F96D6FA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1C3F5F-B319-48E4-AF54-4CAAE3BA775F}"/>
              </a:ext>
            </a:extLst>
          </p:cNvPr>
          <p:cNvSpPr>
            <a:spLocks noGrp="1"/>
          </p:cNvSpPr>
          <p:nvPr>
            <p:ph type="dt" sz="half" idx="10"/>
          </p:nvPr>
        </p:nvSpPr>
        <p:spPr/>
        <p:txBody>
          <a:bodyPr/>
          <a:lstStyle/>
          <a:p>
            <a:fld id="{804FAAE9-31C3-4F23-8EE3-51BA7A9ACFD5}" type="datetimeFigureOut">
              <a:rPr lang="en-GB" smtClean="0"/>
              <a:t>02/03/2020</a:t>
            </a:fld>
            <a:endParaRPr lang="en-GB" dirty="0"/>
          </a:p>
        </p:txBody>
      </p:sp>
      <p:sp>
        <p:nvSpPr>
          <p:cNvPr id="5" name="Footer Placeholder 4">
            <a:extLst>
              <a:ext uri="{FF2B5EF4-FFF2-40B4-BE49-F238E27FC236}">
                <a16:creationId xmlns:a16="http://schemas.microsoft.com/office/drawing/2014/main" id="{661F523A-EB38-43A0-91F8-8EC6D648E95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DB3D0AF-C724-4E20-80A7-E975D9E4A84B}"/>
              </a:ext>
            </a:extLst>
          </p:cNvPr>
          <p:cNvSpPr>
            <a:spLocks noGrp="1"/>
          </p:cNvSpPr>
          <p:nvPr>
            <p:ph type="sldNum" sz="quarter" idx="12"/>
          </p:nvPr>
        </p:nvSpPr>
        <p:spPr/>
        <p:txBody>
          <a:bodyPr/>
          <a:lstStyle/>
          <a:p>
            <a:fld id="{4E56E130-F273-4C73-AFF9-10EBEC13EB36}" type="slidenum">
              <a:rPr lang="en-GB" smtClean="0"/>
              <a:t>‹#›</a:t>
            </a:fld>
            <a:endParaRPr lang="en-GB" dirty="0"/>
          </a:p>
        </p:txBody>
      </p:sp>
    </p:spTree>
    <p:extLst>
      <p:ext uri="{BB962C8B-B14F-4D97-AF65-F5344CB8AC3E}">
        <p14:creationId xmlns:p14="http://schemas.microsoft.com/office/powerpoint/2010/main" val="3644139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AAB48-F3C5-4351-B8C3-CD67BE00C1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4BECCC-F9B1-461D-AF3D-6B8F3081A3DA}"/>
              </a:ext>
            </a:extLst>
          </p:cNvPr>
          <p:cNvSpPr>
            <a:spLocks noGrp="1"/>
          </p:cNvSpPr>
          <p:nvPr>
            <p:ph type="dt" sz="half" idx="10"/>
          </p:nvPr>
        </p:nvSpPr>
        <p:spPr/>
        <p:txBody>
          <a:bodyPr/>
          <a:lstStyle/>
          <a:p>
            <a:fld id="{804FAAE9-31C3-4F23-8EE3-51BA7A9ACFD5}" type="datetimeFigureOut">
              <a:rPr lang="en-GB" smtClean="0"/>
              <a:t>02/03/2020</a:t>
            </a:fld>
            <a:endParaRPr lang="en-GB" dirty="0"/>
          </a:p>
        </p:txBody>
      </p:sp>
      <p:sp>
        <p:nvSpPr>
          <p:cNvPr id="5" name="Footer Placeholder 4">
            <a:extLst>
              <a:ext uri="{FF2B5EF4-FFF2-40B4-BE49-F238E27FC236}">
                <a16:creationId xmlns:a16="http://schemas.microsoft.com/office/drawing/2014/main" id="{842444EB-36BE-4005-8451-6E8D1833B742}"/>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79851605-A9E7-47E1-A9BB-86EC37C0C683}"/>
              </a:ext>
            </a:extLst>
          </p:cNvPr>
          <p:cNvSpPr>
            <a:spLocks noGrp="1"/>
          </p:cNvSpPr>
          <p:nvPr>
            <p:ph type="sldNum" sz="quarter" idx="12"/>
          </p:nvPr>
        </p:nvSpPr>
        <p:spPr/>
        <p:txBody>
          <a:bodyPr/>
          <a:lstStyle/>
          <a:p>
            <a:fld id="{4E56E130-F273-4C73-AFF9-10EBEC13EB36}" type="slidenum">
              <a:rPr lang="en-GB" smtClean="0"/>
              <a:t>‹#›</a:t>
            </a:fld>
            <a:endParaRPr lang="en-GB" dirty="0"/>
          </a:p>
        </p:txBody>
      </p:sp>
      <p:sp>
        <p:nvSpPr>
          <p:cNvPr id="7" name="Title 6">
            <a:extLst>
              <a:ext uri="{FF2B5EF4-FFF2-40B4-BE49-F238E27FC236}">
                <a16:creationId xmlns:a16="http://schemas.microsoft.com/office/drawing/2014/main" id="{C73458C1-E2A0-42DC-B181-42CE8652F387}"/>
              </a:ext>
            </a:extLst>
          </p:cNvPr>
          <p:cNvSpPr>
            <a:spLocks noGrp="1"/>
          </p:cNvSpPr>
          <p:nvPr>
            <p:ph type="title" hasCustomPrompt="1"/>
          </p:nvPr>
        </p:nvSpPr>
        <p:spPr/>
        <p:txBody>
          <a:bodyPr/>
          <a:lstStyle>
            <a:lvl1pPr>
              <a:defRPr/>
            </a:lvl1pPr>
          </a:lstStyle>
          <a:p>
            <a:r>
              <a:rPr lang="en-US" dirty="0"/>
              <a:t>Click to edit Master title style </a:t>
            </a:r>
            <a:endParaRPr lang="en-GB" dirty="0"/>
          </a:p>
        </p:txBody>
      </p:sp>
    </p:spTree>
    <p:extLst>
      <p:ext uri="{BB962C8B-B14F-4D97-AF65-F5344CB8AC3E}">
        <p14:creationId xmlns:p14="http://schemas.microsoft.com/office/powerpoint/2010/main" val="216876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BF22-4520-42BA-AA58-F8CBE589A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ABFC79C-9535-410D-8420-CC715A00F8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E39C0-8607-47FD-BC05-36499662DFCF}"/>
              </a:ext>
            </a:extLst>
          </p:cNvPr>
          <p:cNvSpPr>
            <a:spLocks noGrp="1"/>
          </p:cNvSpPr>
          <p:nvPr>
            <p:ph type="dt" sz="half" idx="10"/>
          </p:nvPr>
        </p:nvSpPr>
        <p:spPr/>
        <p:txBody>
          <a:bodyPr/>
          <a:lstStyle/>
          <a:p>
            <a:fld id="{804FAAE9-31C3-4F23-8EE3-51BA7A9ACFD5}" type="datetimeFigureOut">
              <a:rPr lang="en-GB" smtClean="0"/>
              <a:t>02/03/2020</a:t>
            </a:fld>
            <a:endParaRPr lang="en-GB" dirty="0"/>
          </a:p>
        </p:txBody>
      </p:sp>
      <p:sp>
        <p:nvSpPr>
          <p:cNvPr id="5" name="Footer Placeholder 4">
            <a:extLst>
              <a:ext uri="{FF2B5EF4-FFF2-40B4-BE49-F238E27FC236}">
                <a16:creationId xmlns:a16="http://schemas.microsoft.com/office/drawing/2014/main" id="{6B0A0B93-97F0-4EA0-ABE4-0CBF20ABD0B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4A436D7F-C8FC-461B-BAC5-5CC4A54882C8}"/>
              </a:ext>
            </a:extLst>
          </p:cNvPr>
          <p:cNvSpPr>
            <a:spLocks noGrp="1"/>
          </p:cNvSpPr>
          <p:nvPr>
            <p:ph type="sldNum" sz="quarter" idx="12"/>
          </p:nvPr>
        </p:nvSpPr>
        <p:spPr/>
        <p:txBody>
          <a:bodyPr/>
          <a:lstStyle/>
          <a:p>
            <a:fld id="{4E56E130-F273-4C73-AFF9-10EBEC13EB36}" type="slidenum">
              <a:rPr lang="en-GB" smtClean="0"/>
              <a:t>‹#›</a:t>
            </a:fld>
            <a:endParaRPr lang="en-GB" dirty="0"/>
          </a:p>
        </p:txBody>
      </p:sp>
    </p:spTree>
    <p:extLst>
      <p:ext uri="{BB962C8B-B14F-4D97-AF65-F5344CB8AC3E}">
        <p14:creationId xmlns:p14="http://schemas.microsoft.com/office/powerpoint/2010/main" val="396182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C77D-BCB4-4734-8F0D-868E2E1624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09EAFA-281D-4FED-AC24-3694ADBD80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6349DF-F904-4873-858B-91926CFCAE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46CD7A9-3CF5-4206-A89C-B09F0C5822FB}"/>
              </a:ext>
            </a:extLst>
          </p:cNvPr>
          <p:cNvSpPr>
            <a:spLocks noGrp="1"/>
          </p:cNvSpPr>
          <p:nvPr>
            <p:ph type="dt" sz="half" idx="10"/>
          </p:nvPr>
        </p:nvSpPr>
        <p:spPr/>
        <p:txBody>
          <a:bodyPr/>
          <a:lstStyle/>
          <a:p>
            <a:fld id="{804FAAE9-31C3-4F23-8EE3-51BA7A9ACFD5}" type="datetimeFigureOut">
              <a:rPr lang="en-GB" smtClean="0"/>
              <a:t>02/03/2020</a:t>
            </a:fld>
            <a:endParaRPr lang="en-GB" dirty="0"/>
          </a:p>
        </p:txBody>
      </p:sp>
      <p:sp>
        <p:nvSpPr>
          <p:cNvPr id="6" name="Footer Placeholder 5">
            <a:extLst>
              <a:ext uri="{FF2B5EF4-FFF2-40B4-BE49-F238E27FC236}">
                <a16:creationId xmlns:a16="http://schemas.microsoft.com/office/drawing/2014/main" id="{BC5BF3F9-84E0-49CE-BE8E-212DF94BD65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7C9F5763-00EF-4F44-A453-0F13376BD6E0}"/>
              </a:ext>
            </a:extLst>
          </p:cNvPr>
          <p:cNvSpPr>
            <a:spLocks noGrp="1"/>
          </p:cNvSpPr>
          <p:nvPr>
            <p:ph type="sldNum" sz="quarter" idx="12"/>
          </p:nvPr>
        </p:nvSpPr>
        <p:spPr/>
        <p:txBody>
          <a:bodyPr/>
          <a:lstStyle/>
          <a:p>
            <a:fld id="{4E56E130-F273-4C73-AFF9-10EBEC13EB36}" type="slidenum">
              <a:rPr lang="en-GB" smtClean="0"/>
              <a:t>‹#›</a:t>
            </a:fld>
            <a:endParaRPr lang="en-GB" dirty="0"/>
          </a:p>
        </p:txBody>
      </p:sp>
    </p:spTree>
    <p:extLst>
      <p:ext uri="{BB962C8B-B14F-4D97-AF65-F5344CB8AC3E}">
        <p14:creationId xmlns:p14="http://schemas.microsoft.com/office/powerpoint/2010/main" val="4272661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D770-9139-43D7-87C8-46E0E0E7D1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A094EE-B4D2-47CD-A8D8-A559EF28A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F54BB6-01F9-4097-B0B8-2BD9C64B97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981FDE7-C3C8-4D50-8A17-4283A96010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0AABD3-7F34-4F28-B629-563DDDAEFB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148D819-EAF4-4D5C-B4AF-46EED46B268A}"/>
              </a:ext>
            </a:extLst>
          </p:cNvPr>
          <p:cNvSpPr>
            <a:spLocks noGrp="1"/>
          </p:cNvSpPr>
          <p:nvPr>
            <p:ph type="dt" sz="half" idx="10"/>
          </p:nvPr>
        </p:nvSpPr>
        <p:spPr/>
        <p:txBody>
          <a:bodyPr/>
          <a:lstStyle/>
          <a:p>
            <a:fld id="{804FAAE9-31C3-4F23-8EE3-51BA7A9ACFD5}" type="datetimeFigureOut">
              <a:rPr lang="en-GB" smtClean="0"/>
              <a:t>02/03/2020</a:t>
            </a:fld>
            <a:endParaRPr lang="en-GB" dirty="0"/>
          </a:p>
        </p:txBody>
      </p:sp>
      <p:sp>
        <p:nvSpPr>
          <p:cNvPr id="8" name="Footer Placeholder 7">
            <a:extLst>
              <a:ext uri="{FF2B5EF4-FFF2-40B4-BE49-F238E27FC236}">
                <a16:creationId xmlns:a16="http://schemas.microsoft.com/office/drawing/2014/main" id="{937FD00C-9DC5-4995-A7B5-F7537771078F}"/>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D18EEC7B-1CAE-4AC3-B82A-4014EF10329F}"/>
              </a:ext>
            </a:extLst>
          </p:cNvPr>
          <p:cNvSpPr>
            <a:spLocks noGrp="1"/>
          </p:cNvSpPr>
          <p:nvPr>
            <p:ph type="sldNum" sz="quarter" idx="12"/>
          </p:nvPr>
        </p:nvSpPr>
        <p:spPr/>
        <p:txBody>
          <a:bodyPr/>
          <a:lstStyle/>
          <a:p>
            <a:fld id="{4E56E130-F273-4C73-AFF9-10EBEC13EB36}" type="slidenum">
              <a:rPr lang="en-GB" smtClean="0"/>
              <a:t>‹#›</a:t>
            </a:fld>
            <a:endParaRPr lang="en-GB" dirty="0"/>
          </a:p>
        </p:txBody>
      </p:sp>
    </p:spTree>
    <p:extLst>
      <p:ext uri="{BB962C8B-B14F-4D97-AF65-F5344CB8AC3E}">
        <p14:creationId xmlns:p14="http://schemas.microsoft.com/office/powerpoint/2010/main" val="291605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DDF9-C12D-47AD-A855-7679D4DAAEC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D8B4E57-2499-4674-9CB2-F12B176EF5C6}"/>
              </a:ext>
            </a:extLst>
          </p:cNvPr>
          <p:cNvSpPr>
            <a:spLocks noGrp="1"/>
          </p:cNvSpPr>
          <p:nvPr>
            <p:ph type="dt" sz="half" idx="10"/>
          </p:nvPr>
        </p:nvSpPr>
        <p:spPr/>
        <p:txBody>
          <a:bodyPr/>
          <a:lstStyle/>
          <a:p>
            <a:fld id="{804FAAE9-31C3-4F23-8EE3-51BA7A9ACFD5}" type="datetimeFigureOut">
              <a:rPr lang="en-GB" smtClean="0"/>
              <a:t>02/03/2020</a:t>
            </a:fld>
            <a:endParaRPr lang="en-GB" dirty="0"/>
          </a:p>
        </p:txBody>
      </p:sp>
      <p:sp>
        <p:nvSpPr>
          <p:cNvPr id="4" name="Footer Placeholder 3">
            <a:extLst>
              <a:ext uri="{FF2B5EF4-FFF2-40B4-BE49-F238E27FC236}">
                <a16:creationId xmlns:a16="http://schemas.microsoft.com/office/drawing/2014/main" id="{756D8AE7-70C6-4CE8-8350-22438212FF9E}"/>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1579758C-61F6-402C-B8FC-3BDA49693DE7}"/>
              </a:ext>
            </a:extLst>
          </p:cNvPr>
          <p:cNvSpPr>
            <a:spLocks noGrp="1"/>
          </p:cNvSpPr>
          <p:nvPr>
            <p:ph type="sldNum" sz="quarter" idx="12"/>
          </p:nvPr>
        </p:nvSpPr>
        <p:spPr/>
        <p:txBody>
          <a:bodyPr/>
          <a:lstStyle/>
          <a:p>
            <a:fld id="{4E56E130-F273-4C73-AFF9-10EBEC13EB36}" type="slidenum">
              <a:rPr lang="en-GB" smtClean="0"/>
              <a:t>‹#›</a:t>
            </a:fld>
            <a:endParaRPr lang="en-GB" dirty="0"/>
          </a:p>
        </p:txBody>
      </p:sp>
    </p:spTree>
    <p:extLst>
      <p:ext uri="{BB962C8B-B14F-4D97-AF65-F5344CB8AC3E}">
        <p14:creationId xmlns:p14="http://schemas.microsoft.com/office/powerpoint/2010/main" val="227334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399919-813E-49A9-BF23-229D687B04FE}"/>
              </a:ext>
            </a:extLst>
          </p:cNvPr>
          <p:cNvSpPr>
            <a:spLocks noGrp="1"/>
          </p:cNvSpPr>
          <p:nvPr>
            <p:ph type="dt" sz="half" idx="10"/>
          </p:nvPr>
        </p:nvSpPr>
        <p:spPr/>
        <p:txBody>
          <a:bodyPr/>
          <a:lstStyle/>
          <a:p>
            <a:fld id="{804FAAE9-31C3-4F23-8EE3-51BA7A9ACFD5}" type="datetimeFigureOut">
              <a:rPr lang="en-GB" smtClean="0"/>
              <a:t>02/03/2020</a:t>
            </a:fld>
            <a:endParaRPr lang="en-GB" dirty="0"/>
          </a:p>
        </p:txBody>
      </p:sp>
      <p:sp>
        <p:nvSpPr>
          <p:cNvPr id="3" name="Footer Placeholder 2">
            <a:extLst>
              <a:ext uri="{FF2B5EF4-FFF2-40B4-BE49-F238E27FC236}">
                <a16:creationId xmlns:a16="http://schemas.microsoft.com/office/drawing/2014/main" id="{1C2C30F8-0EA3-4A4B-AC71-4E7917585EE4}"/>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BB536EA-6059-4B7E-9412-40388051794F}"/>
              </a:ext>
            </a:extLst>
          </p:cNvPr>
          <p:cNvSpPr>
            <a:spLocks noGrp="1"/>
          </p:cNvSpPr>
          <p:nvPr>
            <p:ph type="sldNum" sz="quarter" idx="12"/>
          </p:nvPr>
        </p:nvSpPr>
        <p:spPr/>
        <p:txBody>
          <a:bodyPr/>
          <a:lstStyle/>
          <a:p>
            <a:fld id="{4E56E130-F273-4C73-AFF9-10EBEC13EB36}" type="slidenum">
              <a:rPr lang="en-GB" smtClean="0"/>
              <a:t>‹#›</a:t>
            </a:fld>
            <a:endParaRPr lang="en-GB" dirty="0"/>
          </a:p>
        </p:txBody>
      </p:sp>
    </p:spTree>
    <p:extLst>
      <p:ext uri="{BB962C8B-B14F-4D97-AF65-F5344CB8AC3E}">
        <p14:creationId xmlns:p14="http://schemas.microsoft.com/office/powerpoint/2010/main" val="220826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48DE-FBC5-46D9-83A5-885B9797D5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EB0EBAE-AF56-4875-AC96-3A140F56F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329BD9D-2C5D-4669-8475-1968CFF8F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64E8CC-6AEC-4F69-9DD4-7AD9A011CD29}"/>
              </a:ext>
            </a:extLst>
          </p:cNvPr>
          <p:cNvSpPr>
            <a:spLocks noGrp="1"/>
          </p:cNvSpPr>
          <p:nvPr>
            <p:ph type="dt" sz="half" idx="10"/>
          </p:nvPr>
        </p:nvSpPr>
        <p:spPr/>
        <p:txBody>
          <a:bodyPr/>
          <a:lstStyle/>
          <a:p>
            <a:fld id="{804FAAE9-31C3-4F23-8EE3-51BA7A9ACFD5}" type="datetimeFigureOut">
              <a:rPr lang="en-GB" smtClean="0"/>
              <a:t>02/03/2020</a:t>
            </a:fld>
            <a:endParaRPr lang="en-GB" dirty="0"/>
          </a:p>
        </p:txBody>
      </p:sp>
      <p:sp>
        <p:nvSpPr>
          <p:cNvPr id="6" name="Footer Placeholder 5">
            <a:extLst>
              <a:ext uri="{FF2B5EF4-FFF2-40B4-BE49-F238E27FC236}">
                <a16:creationId xmlns:a16="http://schemas.microsoft.com/office/drawing/2014/main" id="{CCA0390E-0BAA-4A1F-918C-A588DD38B72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C26A8CC-DC16-4AC2-A660-812FC7B241DB}"/>
              </a:ext>
            </a:extLst>
          </p:cNvPr>
          <p:cNvSpPr>
            <a:spLocks noGrp="1"/>
          </p:cNvSpPr>
          <p:nvPr>
            <p:ph type="sldNum" sz="quarter" idx="12"/>
          </p:nvPr>
        </p:nvSpPr>
        <p:spPr/>
        <p:txBody>
          <a:bodyPr/>
          <a:lstStyle/>
          <a:p>
            <a:fld id="{4E56E130-F273-4C73-AFF9-10EBEC13EB36}" type="slidenum">
              <a:rPr lang="en-GB" smtClean="0"/>
              <a:t>‹#›</a:t>
            </a:fld>
            <a:endParaRPr lang="en-GB" dirty="0"/>
          </a:p>
        </p:txBody>
      </p:sp>
    </p:spTree>
    <p:extLst>
      <p:ext uri="{BB962C8B-B14F-4D97-AF65-F5344CB8AC3E}">
        <p14:creationId xmlns:p14="http://schemas.microsoft.com/office/powerpoint/2010/main" val="53364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3C59-B909-48DB-807B-C2FDBE30DD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57CF684-AF6D-48E4-8600-F673C468E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5DD06DA5-B373-4800-A139-B03DC8580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69347-BC5F-45F7-B5B6-11FDE91CFFE6}"/>
              </a:ext>
            </a:extLst>
          </p:cNvPr>
          <p:cNvSpPr>
            <a:spLocks noGrp="1"/>
          </p:cNvSpPr>
          <p:nvPr>
            <p:ph type="dt" sz="half" idx="10"/>
          </p:nvPr>
        </p:nvSpPr>
        <p:spPr/>
        <p:txBody>
          <a:bodyPr/>
          <a:lstStyle/>
          <a:p>
            <a:fld id="{804FAAE9-31C3-4F23-8EE3-51BA7A9ACFD5}" type="datetimeFigureOut">
              <a:rPr lang="en-GB" smtClean="0"/>
              <a:t>02/03/2020</a:t>
            </a:fld>
            <a:endParaRPr lang="en-GB" dirty="0"/>
          </a:p>
        </p:txBody>
      </p:sp>
      <p:sp>
        <p:nvSpPr>
          <p:cNvPr id="6" name="Footer Placeholder 5">
            <a:extLst>
              <a:ext uri="{FF2B5EF4-FFF2-40B4-BE49-F238E27FC236}">
                <a16:creationId xmlns:a16="http://schemas.microsoft.com/office/drawing/2014/main" id="{1FD018EF-61A0-45D6-B383-83FC5F716EE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93044C27-4D9C-4F95-9B36-2C4596ABB191}"/>
              </a:ext>
            </a:extLst>
          </p:cNvPr>
          <p:cNvSpPr>
            <a:spLocks noGrp="1"/>
          </p:cNvSpPr>
          <p:nvPr>
            <p:ph type="sldNum" sz="quarter" idx="12"/>
          </p:nvPr>
        </p:nvSpPr>
        <p:spPr/>
        <p:txBody>
          <a:bodyPr/>
          <a:lstStyle/>
          <a:p>
            <a:fld id="{4E56E130-F273-4C73-AFF9-10EBEC13EB36}" type="slidenum">
              <a:rPr lang="en-GB" smtClean="0"/>
              <a:t>‹#›</a:t>
            </a:fld>
            <a:endParaRPr lang="en-GB" dirty="0"/>
          </a:p>
        </p:txBody>
      </p:sp>
    </p:spTree>
    <p:extLst>
      <p:ext uri="{BB962C8B-B14F-4D97-AF65-F5344CB8AC3E}">
        <p14:creationId xmlns:p14="http://schemas.microsoft.com/office/powerpoint/2010/main" val="331624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EB8891-F35B-41FF-B8A5-EDC2B95DE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6443E14-8BD5-45F3-A484-55DC0A733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6AA550-1FB6-4C61-976D-016DD5D7C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FAAE9-31C3-4F23-8EE3-51BA7A9ACFD5}" type="datetimeFigureOut">
              <a:rPr lang="en-GB" smtClean="0"/>
              <a:t>02/03/2020</a:t>
            </a:fld>
            <a:endParaRPr lang="en-GB" dirty="0"/>
          </a:p>
        </p:txBody>
      </p:sp>
      <p:sp>
        <p:nvSpPr>
          <p:cNvPr id="5" name="Footer Placeholder 4">
            <a:extLst>
              <a:ext uri="{FF2B5EF4-FFF2-40B4-BE49-F238E27FC236}">
                <a16:creationId xmlns:a16="http://schemas.microsoft.com/office/drawing/2014/main" id="{B2543435-4CCF-46AD-8A3B-60B3A022B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2348326F-8D89-435B-AC5E-1E896787C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6E130-F273-4C73-AFF9-10EBEC13EB36}" type="slidenum">
              <a:rPr lang="en-GB" smtClean="0"/>
              <a:t>‹#›</a:t>
            </a:fld>
            <a:endParaRPr lang="en-GB" dirty="0"/>
          </a:p>
        </p:txBody>
      </p:sp>
    </p:spTree>
    <p:extLst>
      <p:ext uri="{BB962C8B-B14F-4D97-AF65-F5344CB8AC3E}">
        <p14:creationId xmlns:p14="http://schemas.microsoft.com/office/powerpoint/2010/main" val="127338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brunorocha.org/python/dealing-with-linked-containers-dependency-in-docker-compose.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en.wikipedia.org/wiki/File:Ubuntu_logo_copyleft_1.svg" TargetMode="External"/><Relationship Id="rId3" Type="http://schemas.openxmlformats.org/officeDocument/2006/relationships/image" Target="../media/image4.svg"/><Relationship Id="rId7" Type="http://schemas.openxmlformats.org/officeDocument/2006/relationships/hyperlink" Target="https://de.wikipedia.org/wiki/Datei:Microsoft_SQL_Server_Logo.svg" TargetMode="External"/><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tattoocoder.azurewebsites.net/asp-net-core-needs-a-logo/" TargetMode="External"/><Relationship Id="rId5" Type="http://schemas.openxmlformats.org/officeDocument/2006/relationships/hyperlink" Target="https://commons.wikimedia.org/wiki/File:Books_Flat_Icon_Vector.svg" TargetMode="External"/><Relationship Id="rId15" Type="http://schemas.openxmlformats.org/officeDocument/2006/relationships/image" Target="../media/image27.svg"/><Relationship Id="rId10" Type="http://schemas.openxmlformats.org/officeDocument/2006/relationships/image" Target="../media/image8.jpg"/><Relationship Id="rId4" Type="http://schemas.openxmlformats.org/officeDocument/2006/relationships/image" Target="../media/image5.png"/><Relationship Id="rId9" Type="http://schemas.openxmlformats.org/officeDocument/2006/relationships/hyperlink" Target="https://en.wikipedia.org/wiki/.NET_Core" TargetMode="External"/><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unnycoding.cn/2019/06/22/accessing-restful-api-in-dockerized-sp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8" Type="http://schemas.openxmlformats.org/officeDocument/2006/relationships/hyperlink" Target="https://en.wikipedia.org/wiki/File:Ubuntu_logo_copyleft_1.svg" TargetMode="External"/><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en.m.wikipedia.org/wiki/File:Windows_logo_-_2012.svg" TargetMode="External"/><Relationship Id="rId5" Type="http://schemas.openxmlformats.org/officeDocument/2006/relationships/image" Target="../media/image31.png"/><Relationship Id="rId4" Type="http://schemas.openxmlformats.org/officeDocument/2006/relationships/hyperlink" Target="https://es.wikipedia.org/wiki/Mac_OS_X_Tig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pngall.com/folders-png" TargetMode="External"/><Relationship Id="rId13"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5.png"/><Relationship Id="rId12" Type="http://schemas.openxmlformats.org/officeDocument/2006/relationships/hyperlink" Target="https://en.wikipedia.org/wiki/File:Canada_Stop_sign.svg" TargetMode="External"/><Relationship Id="rId17" Type="http://schemas.openxmlformats.org/officeDocument/2006/relationships/image" Target="../media/image41.png"/><Relationship Id="rId2" Type="http://schemas.openxmlformats.org/officeDocument/2006/relationships/notesSlide" Target="../notesSlides/notesSlide8.xml"/><Relationship Id="rId16" Type="http://schemas.openxmlformats.org/officeDocument/2006/relationships/image" Target="../media/image40.svg"/><Relationship Id="rId1" Type="http://schemas.openxmlformats.org/officeDocument/2006/relationships/slideLayout" Target="../slideLayouts/slideLayout2.xml"/><Relationship Id="rId6" Type="http://schemas.openxmlformats.org/officeDocument/2006/relationships/hyperlink" Target="https://sunnycoding.cn/2019/06/22/accessing-restful-api-in-dockerized-spa/" TargetMode="External"/><Relationship Id="rId11" Type="http://schemas.openxmlformats.org/officeDocument/2006/relationships/image" Target="../media/image37.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hyperlink" Target="https://fr.wikipedia.org/wiki/Fichier:Deletion_icon.svg" TargetMode="External"/><Relationship Id="rId4" Type="http://schemas.openxmlformats.org/officeDocument/2006/relationships/image" Target="../media/image34.svg"/><Relationship Id="rId9" Type="http://schemas.openxmlformats.org/officeDocument/2006/relationships/image" Target="../media/image36.png"/><Relationship Id="rId14" Type="http://schemas.openxmlformats.org/officeDocument/2006/relationships/hyperlink" Target="https://commons.wikimedia.org/wiki/File:Running_icon_-_Noun_Project_17825.sv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sv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66.svg"/><Relationship Id="rId13" Type="http://schemas.microsoft.com/office/2017/06/relationships/model3d" Target="../media/model3d1.glb"/><Relationship Id="rId18" Type="http://schemas.openxmlformats.org/officeDocument/2006/relationships/image" Target="../media/image29.png"/><Relationship Id="rId3" Type="http://schemas.openxmlformats.org/officeDocument/2006/relationships/image" Target="../media/image62.png"/><Relationship Id="rId21" Type="http://schemas.openxmlformats.org/officeDocument/2006/relationships/image" Target="../media/image72.png"/><Relationship Id="rId7" Type="http://schemas.openxmlformats.org/officeDocument/2006/relationships/image" Target="../media/image65.png"/><Relationship Id="rId12" Type="http://schemas.openxmlformats.org/officeDocument/2006/relationships/hyperlink" Target="http://www.pngall.com/folders-png" TargetMode="External"/><Relationship Id="rId17" Type="http://schemas.openxmlformats.org/officeDocument/2006/relationships/image" Target="../media/image70.svg"/><Relationship Id="rId2" Type="http://schemas.openxmlformats.org/officeDocument/2006/relationships/notesSlide" Target="../notesSlides/notesSlide9.xml"/><Relationship Id="rId16" Type="http://schemas.openxmlformats.org/officeDocument/2006/relationships/image" Target="../media/image69.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64.svg"/><Relationship Id="rId11" Type="http://schemas.openxmlformats.org/officeDocument/2006/relationships/image" Target="../media/image67.png"/><Relationship Id="rId24" Type="http://schemas.openxmlformats.org/officeDocument/2006/relationships/image" Target="../media/image75.svg"/><Relationship Id="rId5" Type="http://schemas.openxmlformats.org/officeDocument/2006/relationships/image" Target="../media/image63.png"/><Relationship Id="rId15" Type="http://schemas.openxmlformats.org/officeDocument/2006/relationships/image" Target="../media/image68.png"/><Relationship Id="rId23" Type="http://schemas.openxmlformats.org/officeDocument/2006/relationships/image" Target="../media/image74.png"/><Relationship Id="rId10" Type="http://schemas.openxmlformats.org/officeDocument/2006/relationships/image" Target="../media/image40.svg"/><Relationship Id="rId19" Type="http://schemas.openxmlformats.org/officeDocument/2006/relationships/hyperlink" Target="https://sunnycoding.cn/2019/06/22/accessing-restful-api-in-dockerized-spa/" TargetMode="External"/><Relationship Id="rId4" Type="http://schemas.openxmlformats.org/officeDocument/2006/relationships/hyperlink" Target="http://lasacs.com/wa/" TargetMode="External"/><Relationship Id="rId9" Type="http://schemas.openxmlformats.org/officeDocument/2006/relationships/image" Target="../media/image39.png"/><Relationship Id="rId14" Type="http://schemas.openxmlformats.org/officeDocument/2006/relationships/image" Target="../media/image68.png"/><Relationship Id="rId22" Type="http://schemas.openxmlformats.org/officeDocument/2006/relationships/image" Target="../media/image73.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sunnycoding.cn/2019/06/22/accessing-restful-api-in-dockerized-spa/" TargetMode="External"/><Relationship Id="rId5" Type="http://schemas.openxmlformats.org/officeDocument/2006/relationships/image" Target="../media/image29.png"/><Relationship Id="rId4" Type="http://schemas.openxmlformats.org/officeDocument/2006/relationships/image" Target="../media/image75.svg"/></Relationships>
</file>

<file path=ppt/slides/_rels/slide3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8.svg"/></Relationships>
</file>

<file path=ppt/slides/_rels/slide39.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7.svg"/><Relationship Id="rId5" Type="http://schemas.openxmlformats.org/officeDocument/2006/relationships/image" Target="../media/image86.png"/><Relationship Id="rId4" Type="http://schemas.openxmlformats.org/officeDocument/2006/relationships/hyperlink" Target="https://sunnycoding.cn/2019/06/22/accessing-restful-api-in-dockerized-spa/"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9.svg"/></Relationships>
</file>

<file path=ppt/slides/_rels/slide4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4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6.svg"/></Relationships>
</file>

<file path=ppt/slides/_rels/slide4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softwareagility.gr/"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5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brunorocha.org/python/dealing-with-linked-containers-dependency-in-docker-compose.html" TargetMode="External"/><Relationship Id="rId7" Type="http://schemas.openxmlformats.org/officeDocument/2006/relationships/image" Target="../media/image11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svg"/><Relationship Id="rId4" Type="http://schemas.openxmlformats.org/officeDocument/2006/relationships/image" Target="../media/image11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e.wikipedia.org/wiki/Datei:Microsoft_SQL_Server_Logo.svg" TargetMode="Externa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hyperlink" Target="http://tattoocoder.azurewebsites.net/asp-net-core-needs-a-logo/" TargetMode="External"/><Relationship Id="rId2" Type="http://schemas.openxmlformats.org/officeDocument/2006/relationships/notesSlide" Target="../notesSlides/notesSlide2.xml"/><Relationship Id="rId16" Type="http://schemas.openxmlformats.org/officeDocument/2006/relationships/image" Target="../media/image11.svg"/><Relationship Id="rId1" Type="http://schemas.openxmlformats.org/officeDocument/2006/relationships/slideLayout" Target="../slideLayouts/slideLayout2.xml"/><Relationship Id="rId6" Type="http://schemas.openxmlformats.org/officeDocument/2006/relationships/hyperlink" Target="https://commons.wikimedia.org/wiki/File:Books_Flat_Icon_Vector.svg" TargetMode="External"/><Relationship Id="rId11" Type="http://schemas.openxmlformats.org/officeDocument/2006/relationships/image" Target="../media/image8.jpg"/><Relationship Id="rId5" Type="http://schemas.openxmlformats.org/officeDocument/2006/relationships/image" Target="../media/image5.png"/><Relationship Id="rId15" Type="http://schemas.openxmlformats.org/officeDocument/2006/relationships/image" Target="../media/image10.png"/><Relationship Id="rId10" Type="http://schemas.openxmlformats.org/officeDocument/2006/relationships/hyperlink" Target="https://en.wikipedia.org/wiki/.NET_Core" TargetMode="External"/><Relationship Id="rId4" Type="http://schemas.openxmlformats.org/officeDocument/2006/relationships/image" Target="../media/image4.svg"/><Relationship Id="rId9" Type="http://schemas.openxmlformats.org/officeDocument/2006/relationships/image" Target="../media/image7.png"/><Relationship Id="rId14" Type="http://schemas.openxmlformats.org/officeDocument/2006/relationships/hyperlink" Target="https://en.wikipedia.org/wiki/File:Ubuntu_logo_copyleft_1.svg"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6.png"/><Relationship Id="rId18" Type="http://schemas.openxmlformats.org/officeDocument/2006/relationships/hyperlink" Target="http://tattoocoder.azurewebsites.net/asp-net-core-needs-a-logo/" TargetMode="External"/><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hyperlink" Target="https://commons.wikimedia.org/wiki/File:Books_Flat_Icon_Vector.svg" TargetMode="External"/><Relationship Id="rId17" Type="http://schemas.openxmlformats.org/officeDocument/2006/relationships/image" Target="../media/image8.jpg"/><Relationship Id="rId2" Type="http://schemas.openxmlformats.org/officeDocument/2006/relationships/notesSlide" Target="../notesSlides/notesSlide3.xml"/><Relationship Id="rId16" Type="http://schemas.openxmlformats.org/officeDocument/2006/relationships/hyperlink" Target="https://en.wikipedia.org/wiki/.NET_Core" TargetMode="External"/><Relationship Id="rId20" Type="http://schemas.openxmlformats.org/officeDocument/2006/relationships/hyperlink" Target="https://en.wikipedia.org/wiki/File:Ubuntu_logo_copyleft_1.svg" TargetMode="Externa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5.png"/><Relationship Id="rId5" Type="http://schemas.openxmlformats.org/officeDocument/2006/relationships/image" Target="../media/image14.png"/><Relationship Id="rId15" Type="http://schemas.openxmlformats.org/officeDocument/2006/relationships/image" Target="../media/image7.png"/><Relationship Id="rId10" Type="http://schemas.openxmlformats.org/officeDocument/2006/relationships/image" Target="../media/image4.svg"/><Relationship Id="rId19" Type="http://schemas.openxmlformats.org/officeDocument/2006/relationships/image" Target="../media/image9.png"/><Relationship Id="rId4" Type="http://schemas.openxmlformats.org/officeDocument/2006/relationships/image" Target="../media/image13.svg"/><Relationship Id="rId9" Type="http://schemas.openxmlformats.org/officeDocument/2006/relationships/image" Target="../media/image3.png"/><Relationship Id="rId14" Type="http://schemas.openxmlformats.org/officeDocument/2006/relationships/hyperlink" Target="https://de.wikipedia.org/wiki/Datei:Microsoft_SQL_Server_Logo.sv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hyperlink" Target="https://commons.wikimedia.org/wiki/File:Books_Flat_Icon_Vector.svg" TargetMode="External"/><Relationship Id="rId18" Type="http://schemas.openxmlformats.org/officeDocument/2006/relationships/image" Target="../media/image8.jpg"/><Relationship Id="rId3" Type="http://schemas.openxmlformats.org/officeDocument/2006/relationships/image" Target="../media/image13.svg"/><Relationship Id="rId21" Type="http://schemas.openxmlformats.org/officeDocument/2006/relationships/hyperlink" Target="https://en.wikipedia.org/wiki/File:Ubuntu_logo_copyleft_1.svg" TargetMode="External"/><Relationship Id="rId7" Type="http://schemas.openxmlformats.org/officeDocument/2006/relationships/image" Target="../media/image21.svg"/><Relationship Id="rId12" Type="http://schemas.openxmlformats.org/officeDocument/2006/relationships/image" Target="../media/image5.png"/><Relationship Id="rId17" Type="http://schemas.openxmlformats.org/officeDocument/2006/relationships/hyperlink" Target="https://en.wikipedia.org/wiki/.NET_Core" TargetMode="External"/><Relationship Id="rId2" Type="http://schemas.openxmlformats.org/officeDocument/2006/relationships/image" Target="../media/image12.png"/><Relationship Id="rId16" Type="http://schemas.openxmlformats.org/officeDocument/2006/relationships/image" Target="../media/image7.png"/><Relationship Id="rId20"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4.svg"/><Relationship Id="rId5" Type="http://schemas.openxmlformats.org/officeDocument/2006/relationships/image" Target="../media/image19.svg"/><Relationship Id="rId15" Type="http://schemas.openxmlformats.org/officeDocument/2006/relationships/hyperlink" Target="https://de.wikipedia.org/wiki/Datei:Microsoft_SQL_Server_Logo.svg" TargetMode="External"/><Relationship Id="rId10" Type="http://schemas.openxmlformats.org/officeDocument/2006/relationships/image" Target="../media/image3.png"/><Relationship Id="rId19" Type="http://schemas.openxmlformats.org/officeDocument/2006/relationships/hyperlink" Target="http://tattoocoder.azurewebsites.net/asp-net-core-needs-a-logo/" TargetMode="External"/><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en.wikipedia.org/wiki/File:Ubuntu_logo_copyleft_1.svg" TargetMode="External"/><Relationship Id="rId3" Type="http://schemas.openxmlformats.org/officeDocument/2006/relationships/image" Target="../media/image4.svg"/><Relationship Id="rId7" Type="http://schemas.openxmlformats.org/officeDocument/2006/relationships/hyperlink" Target="https://de.wikipedia.org/wiki/Datei:Microsoft_SQL_Server_Logo.svg" TargetMode="External"/><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tattoocoder.azurewebsites.net/asp-net-core-needs-a-logo/" TargetMode="External"/><Relationship Id="rId5" Type="http://schemas.openxmlformats.org/officeDocument/2006/relationships/hyperlink" Target="https://commons.wikimedia.org/wiki/File:Books_Flat_Icon_Vector.svg" TargetMode="External"/><Relationship Id="rId15" Type="http://schemas.openxmlformats.org/officeDocument/2006/relationships/image" Target="../media/image25.svg"/><Relationship Id="rId10" Type="http://schemas.openxmlformats.org/officeDocument/2006/relationships/image" Target="../media/image8.jpg"/><Relationship Id="rId4" Type="http://schemas.openxmlformats.org/officeDocument/2006/relationships/image" Target="../media/image5.png"/><Relationship Id="rId9" Type="http://schemas.openxmlformats.org/officeDocument/2006/relationships/hyperlink" Target="https://en.wikipedia.org/wiki/.NET_Core" TargetMode="External"/><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0A864D-CFB5-44DD-8C6F-C790697CE1C5}"/>
              </a:ext>
            </a:extLst>
          </p:cNvPr>
          <p:cNvSpPr/>
          <p:nvPr/>
        </p:nvSpPr>
        <p:spPr>
          <a:xfrm>
            <a:off x="345439" y="2950043"/>
            <a:ext cx="6229098" cy="957914"/>
          </a:xfrm>
          <a:prstGeom prst="rect">
            <a:avLst/>
          </a:prstGeom>
          <a:solidFill>
            <a:schemeClr val="accent5">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4400" b="1" dirty="0">
                <a:solidFill>
                  <a:schemeClr val="accent1">
                    <a:lumMod val="50000"/>
                  </a:schemeClr>
                </a:solidFill>
              </a:rPr>
              <a:t>docker For Beginners</a:t>
            </a:r>
          </a:p>
        </p:txBody>
      </p:sp>
      <p:pic>
        <p:nvPicPr>
          <p:cNvPr id="6" name="Picture 5" descr="A picture containing person, man, baseball, looking&#10;&#10;Description automatically generated">
            <a:extLst>
              <a:ext uri="{FF2B5EF4-FFF2-40B4-BE49-F238E27FC236}">
                <a16:creationId xmlns:a16="http://schemas.microsoft.com/office/drawing/2014/main" id="{B23679C8-F2D8-4134-8E89-23B7010090D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6296"/>
          <a:stretch/>
        </p:blipFill>
        <p:spPr>
          <a:xfrm rot="5400000">
            <a:off x="517691" y="3876663"/>
            <a:ext cx="1942767" cy="2287270"/>
          </a:xfrm>
          <a:prstGeom prst="rect">
            <a:avLst/>
          </a:prstGeom>
          <a:ln>
            <a:noFill/>
          </a:ln>
          <a:effectLst>
            <a:softEdge rad="112500"/>
          </a:effectLst>
        </p:spPr>
      </p:pic>
      <p:sp>
        <p:nvSpPr>
          <p:cNvPr id="8" name="TextBox 7">
            <a:extLst>
              <a:ext uri="{FF2B5EF4-FFF2-40B4-BE49-F238E27FC236}">
                <a16:creationId xmlns:a16="http://schemas.microsoft.com/office/drawing/2014/main" id="{45E15AA2-E0EF-49BB-8E75-53F38476752F}"/>
              </a:ext>
            </a:extLst>
          </p:cNvPr>
          <p:cNvSpPr txBox="1"/>
          <p:nvPr/>
        </p:nvSpPr>
        <p:spPr>
          <a:xfrm flipH="1">
            <a:off x="2632710" y="4389355"/>
            <a:ext cx="6419850" cy="1169551"/>
          </a:xfrm>
          <a:prstGeom prst="rect">
            <a:avLst/>
          </a:prstGeom>
          <a:noFill/>
        </p:spPr>
        <p:txBody>
          <a:bodyPr wrap="square" rtlCol="0">
            <a:spAutoFit/>
          </a:bodyPr>
          <a:lstStyle/>
          <a:p>
            <a:r>
              <a:rPr lang="en-GB" sz="2800" b="1" dirty="0">
                <a:solidFill>
                  <a:schemeClr val="accent5">
                    <a:lumMod val="50000"/>
                  </a:schemeClr>
                </a:solidFill>
                <a:latin typeface="+mj-lt"/>
              </a:rPr>
              <a:t>Hello!</a:t>
            </a:r>
          </a:p>
          <a:p>
            <a:r>
              <a:rPr lang="en-GB" sz="2800" b="1" dirty="0">
                <a:solidFill>
                  <a:schemeClr val="accent5">
                    <a:lumMod val="50000"/>
                  </a:schemeClr>
                </a:solidFill>
                <a:latin typeface="+mj-lt"/>
              </a:rPr>
              <a:t>I am Kshamesh Atnoorkar</a:t>
            </a:r>
          </a:p>
          <a:p>
            <a:r>
              <a:rPr lang="en-GB" sz="1400" b="1" dirty="0">
                <a:solidFill>
                  <a:schemeClr val="accent5">
                    <a:lumMod val="50000"/>
                  </a:schemeClr>
                </a:solidFill>
                <a:latin typeface="+mj-lt"/>
              </a:rPr>
              <a:t>Microsoft.NET Programmer using C#</a:t>
            </a:r>
          </a:p>
        </p:txBody>
      </p:sp>
      <p:pic>
        <p:nvPicPr>
          <p:cNvPr id="3" name="Picture 2" descr="A close up of a logo&#10;&#10;Description automatically generated">
            <a:extLst>
              <a:ext uri="{FF2B5EF4-FFF2-40B4-BE49-F238E27FC236}">
                <a16:creationId xmlns:a16="http://schemas.microsoft.com/office/drawing/2014/main" id="{6D0926E0-F734-4B95-A756-FF51F36C7DF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3389" y="2895753"/>
            <a:ext cx="1115061" cy="1115061"/>
          </a:xfrm>
          <a:prstGeom prst="rect">
            <a:avLst/>
          </a:prstGeom>
        </p:spPr>
      </p:pic>
    </p:spTree>
    <p:extLst>
      <p:ext uri="{BB962C8B-B14F-4D97-AF65-F5344CB8AC3E}">
        <p14:creationId xmlns:p14="http://schemas.microsoft.com/office/powerpoint/2010/main" val="394996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B94599-4757-464D-97D5-DA455148A3FE}"/>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The Solution</a:t>
            </a:r>
          </a:p>
        </p:txBody>
      </p:sp>
    </p:spTree>
    <p:extLst>
      <p:ext uri="{BB962C8B-B14F-4D97-AF65-F5344CB8AC3E}">
        <p14:creationId xmlns:p14="http://schemas.microsoft.com/office/powerpoint/2010/main" val="359579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5" name="Flowchart: Alternate Process 14">
            <a:extLst>
              <a:ext uri="{FF2B5EF4-FFF2-40B4-BE49-F238E27FC236}">
                <a16:creationId xmlns:a16="http://schemas.microsoft.com/office/drawing/2014/main" id="{0B9752C5-3B3E-489B-858A-53D90A603AB6}"/>
              </a:ext>
            </a:extLst>
          </p:cNvPr>
          <p:cNvSpPr/>
          <p:nvPr/>
        </p:nvSpPr>
        <p:spPr>
          <a:xfrm>
            <a:off x="1218276" y="1883179"/>
            <a:ext cx="5405120" cy="3423920"/>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41FEEC86-0704-4DBD-BA57-E310CB4A4382}"/>
              </a:ext>
            </a:extLst>
          </p:cNvPr>
          <p:cNvSpPr/>
          <p:nvPr/>
        </p:nvSpPr>
        <p:spPr>
          <a:xfrm>
            <a:off x="0" y="538480"/>
            <a:ext cx="2064327"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The Solution</a:t>
            </a:r>
          </a:p>
        </p:txBody>
      </p:sp>
      <p:pic>
        <p:nvPicPr>
          <p:cNvPr id="6" name="Graphic 5" descr="Programmer">
            <a:extLst>
              <a:ext uri="{FF2B5EF4-FFF2-40B4-BE49-F238E27FC236}">
                <a16:creationId xmlns:a16="http://schemas.microsoft.com/office/drawing/2014/main" id="{0BB99078-49D2-4D17-A03D-3D84FFE2B38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8276" y="2524226"/>
            <a:ext cx="1260000" cy="1260000"/>
          </a:xfrm>
          <a:prstGeom prst="rect">
            <a:avLst/>
          </a:prstGeom>
        </p:spPr>
      </p:pic>
      <p:sp>
        <p:nvSpPr>
          <p:cNvPr id="10" name="TextBox 9">
            <a:extLst>
              <a:ext uri="{FF2B5EF4-FFF2-40B4-BE49-F238E27FC236}">
                <a16:creationId xmlns:a16="http://schemas.microsoft.com/office/drawing/2014/main" id="{9ED791AF-9035-4E5D-B219-6B7AC7300E26}"/>
              </a:ext>
            </a:extLst>
          </p:cNvPr>
          <p:cNvSpPr txBox="1"/>
          <p:nvPr/>
        </p:nvSpPr>
        <p:spPr>
          <a:xfrm flipH="1">
            <a:off x="1325326" y="3784226"/>
            <a:ext cx="1150441" cy="369332"/>
          </a:xfrm>
          <a:prstGeom prst="rect">
            <a:avLst/>
          </a:prstGeom>
          <a:noFill/>
        </p:spPr>
        <p:txBody>
          <a:bodyPr wrap="square" rtlCol="0">
            <a:spAutoFit/>
          </a:bodyPr>
          <a:lstStyle/>
          <a:p>
            <a:r>
              <a:rPr lang="en-GB" dirty="0">
                <a:solidFill>
                  <a:schemeClr val="accent5">
                    <a:lumMod val="50000"/>
                  </a:schemeClr>
                </a:solidFill>
              </a:rPr>
              <a:t>Developer</a:t>
            </a:r>
          </a:p>
        </p:txBody>
      </p:sp>
      <p:pic>
        <p:nvPicPr>
          <p:cNvPr id="27" name="Picture 26" descr="A close up of a logo&#10;&#10;Description automatically generated">
            <a:extLst>
              <a:ext uri="{FF2B5EF4-FFF2-40B4-BE49-F238E27FC236}">
                <a16:creationId xmlns:a16="http://schemas.microsoft.com/office/drawing/2014/main" id="{6D46F8AC-C0FB-4E34-9310-4CAA1936AAF8}"/>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144356" y="4217707"/>
            <a:ext cx="711200" cy="594519"/>
          </a:xfrm>
          <a:prstGeom prst="rect">
            <a:avLst/>
          </a:prstGeom>
        </p:spPr>
      </p:pic>
      <p:pic>
        <p:nvPicPr>
          <p:cNvPr id="39" name="Picture 38" descr="A picture containing basketball&#10;&#10;Description automatically generated">
            <a:extLst>
              <a:ext uri="{FF2B5EF4-FFF2-40B4-BE49-F238E27FC236}">
                <a16:creationId xmlns:a16="http://schemas.microsoft.com/office/drawing/2014/main" id="{761E69A2-5582-4F0A-AD1C-1E9A559EBB44}"/>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949477" y="3132138"/>
            <a:ext cx="834096" cy="676948"/>
          </a:xfrm>
          <a:prstGeom prst="rect">
            <a:avLst/>
          </a:prstGeom>
        </p:spPr>
      </p:pic>
      <p:pic>
        <p:nvPicPr>
          <p:cNvPr id="46" name="Picture 45" descr="A close up of a sign&#10;&#10;Description automatically generated">
            <a:extLst>
              <a:ext uri="{FF2B5EF4-FFF2-40B4-BE49-F238E27FC236}">
                <a16:creationId xmlns:a16="http://schemas.microsoft.com/office/drawing/2014/main" id="{12B9CA38-AADF-4B3E-B668-732F07E18BDD}"/>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49721" y="2142591"/>
            <a:ext cx="739746" cy="739746"/>
          </a:xfrm>
          <a:prstGeom prst="rect">
            <a:avLst/>
          </a:prstGeom>
        </p:spPr>
      </p:pic>
      <p:pic>
        <p:nvPicPr>
          <p:cNvPr id="61" name="Picture 60" descr="A picture containing table&#10;&#10;Description automatically generated">
            <a:extLst>
              <a:ext uri="{FF2B5EF4-FFF2-40B4-BE49-F238E27FC236}">
                <a16:creationId xmlns:a16="http://schemas.microsoft.com/office/drawing/2014/main" id="{A0EBA7DC-B37E-4C60-8241-1CA71CE42F52}"/>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3175542" y="3087286"/>
            <a:ext cx="1260000" cy="1109552"/>
          </a:xfrm>
          <a:prstGeom prst="rect">
            <a:avLst/>
          </a:prstGeom>
        </p:spPr>
      </p:pic>
      <p:pic>
        <p:nvPicPr>
          <p:cNvPr id="67" name="Picture 66" descr="A picture containing stoplight&#10;&#10;Description automatically generated">
            <a:extLst>
              <a:ext uri="{FF2B5EF4-FFF2-40B4-BE49-F238E27FC236}">
                <a16:creationId xmlns:a16="http://schemas.microsoft.com/office/drawing/2014/main" id="{EA35AE33-62AB-4986-8B01-E1840D2FEC30}"/>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3279276" y="2171912"/>
            <a:ext cx="681105" cy="681105"/>
          </a:xfrm>
          <a:prstGeom prst="rect">
            <a:avLst/>
          </a:prstGeom>
        </p:spPr>
      </p:pic>
      <p:sp>
        <p:nvSpPr>
          <p:cNvPr id="69" name="TextBox 68">
            <a:extLst>
              <a:ext uri="{FF2B5EF4-FFF2-40B4-BE49-F238E27FC236}">
                <a16:creationId xmlns:a16="http://schemas.microsoft.com/office/drawing/2014/main" id="{06704558-636C-4142-B85E-6DF4BD415127}"/>
              </a:ext>
            </a:extLst>
          </p:cNvPr>
          <p:cNvSpPr txBox="1"/>
          <p:nvPr/>
        </p:nvSpPr>
        <p:spPr>
          <a:xfrm flipH="1">
            <a:off x="4116680" y="4750268"/>
            <a:ext cx="1150441" cy="307777"/>
          </a:xfrm>
          <a:prstGeom prst="rect">
            <a:avLst/>
          </a:prstGeom>
          <a:noFill/>
        </p:spPr>
        <p:txBody>
          <a:bodyPr wrap="square" rtlCol="0">
            <a:spAutoFit/>
          </a:bodyPr>
          <a:lstStyle/>
          <a:p>
            <a:r>
              <a:rPr lang="en-GB" sz="1400" dirty="0"/>
              <a:t>Libraries</a:t>
            </a:r>
          </a:p>
        </p:txBody>
      </p:sp>
      <p:pic>
        <p:nvPicPr>
          <p:cNvPr id="3" name="Graphic 2" descr="In love face with no fill">
            <a:extLst>
              <a:ext uri="{FF2B5EF4-FFF2-40B4-BE49-F238E27FC236}">
                <a16:creationId xmlns:a16="http://schemas.microsoft.com/office/drawing/2014/main" id="{45D7ABBD-A94C-444E-8223-7C54DFB7664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362067" y="4154569"/>
            <a:ext cx="914400" cy="914400"/>
          </a:xfrm>
          <a:prstGeom prst="rect">
            <a:avLst/>
          </a:prstGeom>
        </p:spPr>
      </p:pic>
      <p:sp>
        <p:nvSpPr>
          <p:cNvPr id="5" name="Flowchart: Alternate Process 4">
            <a:extLst>
              <a:ext uri="{FF2B5EF4-FFF2-40B4-BE49-F238E27FC236}">
                <a16:creationId xmlns:a16="http://schemas.microsoft.com/office/drawing/2014/main" id="{8D82E055-8CB9-413D-BB6D-32B50C0FD54E}"/>
              </a:ext>
            </a:extLst>
          </p:cNvPr>
          <p:cNvSpPr/>
          <p:nvPr/>
        </p:nvSpPr>
        <p:spPr>
          <a:xfrm>
            <a:off x="7442285" y="2632364"/>
            <a:ext cx="4278660" cy="1731818"/>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need something to hold all the software dependencies and can be ported on to other computers very easily and quickly as plug and play package. </a:t>
            </a:r>
          </a:p>
        </p:txBody>
      </p:sp>
    </p:spTree>
    <p:extLst>
      <p:ext uri="{BB962C8B-B14F-4D97-AF65-F5344CB8AC3E}">
        <p14:creationId xmlns:p14="http://schemas.microsoft.com/office/powerpoint/2010/main" val="387112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F2904B-240E-463A-A123-DDFFAD90899D}"/>
              </a:ext>
            </a:extLst>
          </p:cNvPr>
          <p:cNvSpPr/>
          <p:nvPr/>
        </p:nvSpPr>
        <p:spPr>
          <a:xfrm>
            <a:off x="0" y="538480"/>
            <a:ext cx="196734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The Solution</a:t>
            </a:r>
          </a:p>
        </p:txBody>
      </p:sp>
      <p:pic>
        <p:nvPicPr>
          <p:cNvPr id="5" name="Graphic 4" descr="Programmer">
            <a:extLst>
              <a:ext uri="{FF2B5EF4-FFF2-40B4-BE49-F238E27FC236}">
                <a16:creationId xmlns:a16="http://schemas.microsoft.com/office/drawing/2014/main" id="{35F8B153-8D3D-42E2-95A7-DC3B9CCE39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3272" y="3978953"/>
            <a:ext cx="1260000" cy="1260000"/>
          </a:xfrm>
          <a:prstGeom prst="rect">
            <a:avLst/>
          </a:prstGeom>
        </p:spPr>
      </p:pic>
      <p:sp>
        <p:nvSpPr>
          <p:cNvPr id="6" name="Rectangle 5">
            <a:extLst>
              <a:ext uri="{FF2B5EF4-FFF2-40B4-BE49-F238E27FC236}">
                <a16:creationId xmlns:a16="http://schemas.microsoft.com/office/drawing/2014/main" id="{B752B645-914B-414F-A91B-E3F28CFED69B}"/>
              </a:ext>
            </a:extLst>
          </p:cNvPr>
          <p:cNvSpPr/>
          <p:nvPr/>
        </p:nvSpPr>
        <p:spPr>
          <a:xfrm>
            <a:off x="2923307" y="4135964"/>
            <a:ext cx="1427020" cy="1260000"/>
          </a:xfrm>
          <a:prstGeom prst="rect">
            <a:avLst/>
          </a:prstGeom>
          <a:solidFill>
            <a:schemeClr val="accent5">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Developer Environment</a:t>
            </a:r>
          </a:p>
        </p:txBody>
      </p:sp>
      <p:cxnSp>
        <p:nvCxnSpPr>
          <p:cNvPr id="8" name="Straight Arrow Connector 7">
            <a:extLst>
              <a:ext uri="{FF2B5EF4-FFF2-40B4-BE49-F238E27FC236}">
                <a16:creationId xmlns:a16="http://schemas.microsoft.com/office/drawing/2014/main" id="{CF8DF868-4515-435D-9EFD-0C1BDE447D7D}"/>
              </a:ext>
            </a:extLst>
          </p:cNvPr>
          <p:cNvCxnSpPr>
            <a:cxnSpLocks/>
            <a:endCxn id="6" idx="1"/>
          </p:cNvCxnSpPr>
          <p:nvPr/>
        </p:nvCxnSpPr>
        <p:spPr>
          <a:xfrm>
            <a:off x="1496288" y="4765964"/>
            <a:ext cx="1427019" cy="0"/>
          </a:xfrm>
          <a:prstGeom prst="straightConnector1">
            <a:avLst/>
          </a:prstGeom>
          <a:ln w="50800">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8C86844-80D7-4CE4-9269-4F1ECDE6D7FD}"/>
              </a:ext>
            </a:extLst>
          </p:cNvPr>
          <p:cNvSpPr txBox="1"/>
          <p:nvPr/>
        </p:nvSpPr>
        <p:spPr>
          <a:xfrm flipH="1">
            <a:off x="424781" y="5266660"/>
            <a:ext cx="1150441" cy="369332"/>
          </a:xfrm>
          <a:prstGeom prst="rect">
            <a:avLst/>
          </a:prstGeom>
          <a:noFill/>
        </p:spPr>
        <p:txBody>
          <a:bodyPr wrap="square" rtlCol="0">
            <a:spAutoFit/>
          </a:bodyPr>
          <a:lstStyle/>
          <a:p>
            <a:r>
              <a:rPr lang="en-GB" dirty="0">
                <a:solidFill>
                  <a:schemeClr val="accent5">
                    <a:lumMod val="50000"/>
                  </a:schemeClr>
                </a:solidFill>
              </a:rPr>
              <a:t>Developer</a:t>
            </a:r>
          </a:p>
        </p:txBody>
      </p:sp>
      <p:cxnSp>
        <p:nvCxnSpPr>
          <p:cNvPr id="13" name="Connector: Elbow 12">
            <a:extLst>
              <a:ext uri="{FF2B5EF4-FFF2-40B4-BE49-F238E27FC236}">
                <a16:creationId xmlns:a16="http://schemas.microsoft.com/office/drawing/2014/main" id="{EA7ED772-10FE-4A74-94D5-D04D16342B43}"/>
              </a:ext>
            </a:extLst>
          </p:cNvPr>
          <p:cNvCxnSpPr>
            <a:cxnSpLocks/>
            <a:stCxn id="6" idx="0"/>
          </p:cNvCxnSpPr>
          <p:nvPr/>
        </p:nvCxnSpPr>
        <p:spPr>
          <a:xfrm rot="5400000" flipH="1" flipV="1">
            <a:off x="4608539" y="1799186"/>
            <a:ext cx="1365056" cy="3308500"/>
          </a:xfrm>
          <a:prstGeom prst="bentConnector2">
            <a:avLst/>
          </a:prstGeom>
          <a:ln w="50800">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779317E-8355-40A7-8EEA-6986D0784F42}"/>
              </a:ext>
            </a:extLst>
          </p:cNvPr>
          <p:cNvSpPr/>
          <p:nvPr/>
        </p:nvSpPr>
        <p:spPr>
          <a:xfrm>
            <a:off x="3157509" y="1896773"/>
            <a:ext cx="3512565" cy="830997"/>
          </a:xfrm>
          <a:prstGeom prst="rect">
            <a:avLst/>
          </a:prstGeom>
        </p:spPr>
        <p:txBody>
          <a:bodyPr wrap="none">
            <a:spAutoFit/>
          </a:bodyPr>
          <a:lstStyle/>
          <a:p>
            <a:r>
              <a:rPr lang="en-GB" sz="1600" dirty="0">
                <a:solidFill>
                  <a:schemeClr val="bg1"/>
                </a:solidFill>
              </a:rPr>
              <a:t>Developer not only gives the executable</a:t>
            </a:r>
          </a:p>
          <a:p>
            <a:r>
              <a:rPr lang="en-GB" sz="1600" dirty="0">
                <a:solidFill>
                  <a:schemeClr val="bg1"/>
                </a:solidFill>
              </a:rPr>
              <a:t>application but also the compatible </a:t>
            </a:r>
          </a:p>
          <a:p>
            <a:r>
              <a:rPr lang="en-GB" sz="1600" dirty="0">
                <a:solidFill>
                  <a:schemeClr val="bg1"/>
                </a:solidFill>
              </a:rPr>
              <a:t>environment to execute it</a:t>
            </a:r>
          </a:p>
        </p:txBody>
      </p:sp>
      <p:pic>
        <p:nvPicPr>
          <p:cNvPr id="17" name="Graphic 16" descr="Professor">
            <a:extLst>
              <a:ext uri="{FF2B5EF4-FFF2-40B4-BE49-F238E27FC236}">
                <a16:creationId xmlns:a16="http://schemas.microsoft.com/office/drawing/2014/main" id="{541F18AF-77E4-4EDE-B6F8-AB27E2EE4DE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54978" y="2000926"/>
            <a:ext cx="1260000" cy="1260000"/>
          </a:xfrm>
          <a:prstGeom prst="rect">
            <a:avLst/>
          </a:prstGeom>
        </p:spPr>
      </p:pic>
      <p:sp>
        <p:nvSpPr>
          <p:cNvPr id="18" name="TextBox 17">
            <a:extLst>
              <a:ext uri="{FF2B5EF4-FFF2-40B4-BE49-F238E27FC236}">
                <a16:creationId xmlns:a16="http://schemas.microsoft.com/office/drawing/2014/main" id="{B7EAC84A-7CB7-4AC3-B2AF-56237B3BAD10}"/>
              </a:ext>
            </a:extLst>
          </p:cNvPr>
          <p:cNvSpPr txBox="1"/>
          <p:nvPr/>
        </p:nvSpPr>
        <p:spPr>
          <a:xfrm flipH="1">
            <a:off x="6876040" y="3227472"/>
            <a:ext cx="1644080" cy="378369"/>
          </a:xfrm>
          <a:prstGeom prst="rect">
            <a:avLst/>
          </a:prstGeom>
          <a:noFill/>
        </p:spPr>
        <p:txBody>
          <a:bodyPr wrap="square" rtlCol="0">
            <a:spAutoFit/>
          </a:bodyPr>
          <a:lstStyle/>
          <a:p>
            <a:r>
              <a:rPr lang="en-GB" dirty="0">
                <a:solidFill>
                  <a:schemeClr val="accent5">
                    <a:lumMod val="50000"/>
                  </a:schemeClr>
                </a:solidFill>
              </a:rPr>
              <a:t>Quality</a:t>
            </a:r>
            <a:r>
              <a:rPr lang="en-GB" dirty="0"/>
              <a:t> </a:t>
            </a:r>
            <a:r>
              <a:rPr lang="en-GB" dirty="0">
                <a:solidFill>
                  <a:schemeClr val="accent5">
                    <a:lumMod val="50000"/>
                  </a:schemeClr>
                </a:solidFill>
              </a:rPr>
              <a:t>Testing</a:t>
            </a:r>
            <a:r>
              <a:rPr lang="en-GB" dirty="0"/>
              <a:t> </a:t>
            </a:r>
          </a:p>
        </p:txBody>
      </p:sp>
      <p:sp>
        <p:nvSpPr>
          <p:cNvPr id="22" name="Rectangle 21">
            <a:extLst>
              <a:ext uri="{FF2B5EF4-FFF2-40B4-BE49-F238E27FC236}">
                <a16:creationId xmlns:a16="http://schemas.microsoft.com/office/drawing/2014/main" id="{9BC28687-41B9-4405-B707-C281E3A8ED90}"/>
              </a:ext>
            </a:extLst>
          </p:cNvPr>
          <p:cNvSpPr/>
          <p:nvPr/>
        </p:nvSpPr>
        <p:spPr>
          <a:xfrm>
            <a:off x="9908270" y="4299843"/>
            <a:ext cx="1427020" cy="1260000"/>
          </a:xfrm>
          <a:prstGeom prst="rect">
            <a:avLst/>
          </a:prstGeom>
          <a:solidFill>
            <a:schemeClr val="accent5">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Production Environment</a:t>
            </a:r>
          </a:p>
        </p:txBody>
      </p:sp>
      <p:sp>
        <p:nvSpPr>
          <p:cNvPr id="23" name="Rectangle 22">
            <a:extLst>
              <a:ext uri="{FF2B5EF4-FFF2-40B4-BE49-F238E27FC236}">
                <a16:creationId xmlns:a16="http://schemas.microsoft.com/office/drawing/2014/main" id="{4B0356E1-E101-4593-9D8B-81171E6196A8}"/>
              </a:ext>
            </a:extLst>
          </p:cNvPr>
          <p:cNvSpPr/>
          <p:nvPr/>
        </p:nvSpPr>
        <p:spPr>
          <a:xfrm>
            <a:off x="9933695" y="688739"/>
            <a:ext cx="1427020" cy="1260000"/>
          </a:xfrm>
          <a:prstGeom prst="rect">
            <a:avLst/>
          </a:prstGeom>
          <a:solidFill>
            <a:schemeClr val="accent5">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Staging Environment</a:t>
            </a:r>
          </a:p>
        </p:txBody>
      </p:sp>
      <p:cxnSp>
        <p:nvCxnSpPr>
          <p:cNvPr id="25" name="Straight Arrow Connector 24">
            <a:extLst>
              <a:ext uri="{FF2B5EF4-FFF2-40B4-BE49-F238E27FC236}">
                <a16:creationId xmlns:a16="http://schemas.microsoft.com/office/drawing/2014/main" id="{865D5F73-4A1E-40AB-83CE-EBF9A7B533DC}"/>
              </a:ext>
            </a:extLst>
          </p:cNvPr>
          <p:cNvCxnSpPr>
            <a:cxnSpLocks/>
          </p:cNvCxnSpPr>
          <p:nvPr/>
        </p:nvCxnSpPr>
        <p:spPr>
          <a:xfrm flipV="1">
            <a:off x="8132195" y="1468582"/>
            <a:ext cx="1552132" cy="843690"/>
          </a:xfrm>
          <a:prstGeom prst="straightConnector1">
            <a:avLst/>
          </a:prstGeom>
          <a:ln w="50800">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FC4C0D6-CCCC-496C-BE2B-11163E25F050}"/>
              </a:ext>
            </a:extLst>
          </p:cNvPr>
          <p:cNvCxnSpPr>
            <a:cxnSpLocks/>
          </p:cNvCxnSpPr>
          <p:nvPr/>
        </p:nvCxnSpPr>
        <p:spPr>
          <a:xfrm>
            <a:off x="8021315" y="3833722"/>
            <a:ext cx="1524467" cy="932242"/>
          </a:xfrm>
          <a:prstGeom prst="straightConnector1">
            <a:avLst/>
          </a:prstGeom>
          <a:ln w="50800">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7876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B94599-4757-464D-97D5-DA455148A3FE}"/>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What is Docker?</a:t>
            </a:r>
          </a:p>
        </p:txBody>
      </p:sp>
    </p:spTree>
    <p:extLst>
      <p:ext uri="{BB962C8B-B14F-4D97-AF65-F5344CB8AC3E}">
        <p14:creationId xmlns:p14="http://schemas.microsoft.com/office/powerpoint/2010/main" val="2720041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F54EE5-F5E7-4005-906B-F95242340A02}"/>
              </a:ext>
            </a:extLst>
          </p:cNvPr>
          <p:cNvSpPr/>
          <p:nvPr/>
        </p:nvSpPr>
        <p:spPr>
          <a:xfrm>
            <a:off x="1" y="538480"/>
            <a:ext cx="256032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a:t>
            </a:r>
          </a:p>
        </p:txBody>
      </p:sp>
      <p:pic>
        <p:nvPicPr>
          <p:cNvPr id="14" name="Picture 13" descr="A close up of a sign&#10;&#10;Description automatically generated">
            <a:extLst>
              <a:ext uri="{FF2B5EF4-FFF2-40B4-BE49-F238E27FC236}">
                <a16:creationId xmlns:a16="http://schemas.microsoft.com/office/drawing/2014/main" id="{12198B27-615E-4C26-8596-7A998507DDC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64301" y="1370910"/>
            <a:ext cx="1985112" cy="1667494"/>
          </a:xfrm>
          <a:prstGeom prst="rect">
            <a:avLst/>
          </a:prstGeom>
        </p:spPr>
      </p:pic>
      <p:sp>
        <p:nvSpPr>
          <p:cNvPr id="5" name="Rectangle: Rounded Corners 4">
            <a:extLst>
              <a:ext uri="{FF2B5EF4-FFF2-40B4-BE49-F238E27FC236}">
                <a16:creationId xmlns:a16="http://schemas.microsoft.com/office/drawing/2014/main" id="{78AF1DD7-7BE7-4938-97B5-2841407DDEE3}"/>
              </a:ext>
            </a:extLst>
          </p:cNvPr>
          <p:cNvSpPr/>
          <p:nvPr/>
        </p:nvSpPr>
        <p:spPr>
          <a:xfrm>
            <a:off x="2409399" y="1828800"/>
            <a:ext cx="9518300" cy="341632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545648C0-A4D4-4D63-A01B-4FD574A14D19}"/>
              </a:ext>
            </a:extLst>
          </p:cNvPr>
          <p:cNvSpPr txBox="1"/>
          <p:nvPr/>
        </p:nvSpPr>
        <p:spPr>
          <a:xfrm>
            <a:off x="2743197" y="1967345"/>
            <a:ext cx="8728367" cy="3416320"/>
          </a:xfrm>
          <a:prstGeom prst="rect">
            <a:avLst/>
          </a:prstGeom>
          <a:noFill/>
        </p:spPr>
        <p:txBody>
          <a:bodyPr wrap="square" rtlCol="0">
            <a:spAutoFit/>
          </a:bodyPr>
          <a:lstStyle/>
          <a:p>
            <a:r>
              <a:rPr lang="en-GB" dirty="0"/>
              <a:t>Docker is an open platform for developing, shipping and running applications quickly.</a:t>
            </a:r>
          </a:p>
          <a:p>
            <a:endParaRPr lang="en-GB" dirty="0"/>
          </a:p>
          <a:p>
            <a:r>
              <a:rPr lang="en-GB" dirty="0"/>
              <a:t>Docker provides the ability to package and run an application in a loosely isolated environment called a container. It is also known as </a:t>
            </a:r>
            <a:r>
              <a:rPr lang="en-GB" b="1" i="1" dirty="0"/>
              <a:t>Containerization</a:t>
            </a:r>
            <a:r>
              <a:rPr lang="en-GB" i="1" dirty="0"/>
              <a:t>.</a:t>
            </a:r>
            <a:r>
              <a:rPr lang="en-GB" dirty="0"/>
              <a:t> </a:t>
            </a:r>
          </a:p>
          <a:p>
            <a:endParaRPr lang="en-GB" dirty="0"/>
          </a:p>
          <a:p>
            <a:r>
              <a:rPr lang="en-GB" dirty="0"/>
              <a:t>Containerization is OS-level virtualization method which enables to deploy and run applications without launching whole virtual machine.</a:t>
            </a:r>
          </a:p>
          <a:p>
            <a:endParaRPr lang="en-GB" dirty="0"/>
          </a:p>
          <a:p>
            <a:r>
              <a:rPr lang="en-GB" dirty="0"/>
              <a:t>Develop your application and its supporting components using containers.</a:t>
            </a:r>
          </a:p>
          <a:p>
            <a:endParaRPr lang="en-GB" dirty="0"/>
          </a:p>
          <a:p>
            <a:r>
              <a:rPr lang="en-GB" dirty="0"/>
              <a:t>The container becomes the unit for distributing and testing your application.</a:t>
            </a:r>
          </a:p>
          <a:p>
            <a:endParaRPr lang="en-GB" dirty="0"/>
          </a:p>
        </p:txBody>
      </p:sp>
    </p:spTree>
    <p:extLst>
      <p:ext uri="{BB962C8B-B14F-4D97-AF65-F5344CB8AC3E}">
        <p14:creationId xmlns:p14="http://schemas.microsoft.com/office/powerpoint/2010/main" val="197577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B94599-4757-464D-97D5-DA455148A3FE}"/>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Docker vs Virtual Machine</a:t>
            </a:r>
          </a:p>
        </p:txBody>
      </p:sp>
    </p:spTree>
    <p:extLst>
      <p:ext uri="{BB962C8B-B14F-4D97-AF65-F5344CB8AC3E}">
        <p14:creationId xmlns:p14="http://schemas.microsoft.com/office/powerpoint/2010/main" val="316593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656158-6BF6-4D99-AFD7-2C16C27DB494}"/>
              </a:ext>
            </a:extLst>
          </p:cNvPr>
          <p:cNvSpPr/>
          <p:nvPr/>
        </p:nvSpPr>
        <p:spPr>
          <a:xfrm>
            <a:off x="0" y="538480"/>
            <a:ext cx="388112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vs Virtual Machine</a:t>
            </a:r>
          </a:p>
        </p:txBody>
      </p:sp>
      <p:sp>
        <p:nvSpPr>
          <p:cNvPr id="5" name="Flowchart: Alternate Process 4">
            <a:extLst>
              <a:ext uri="{FF2B5EF4-FFF2-40B4-BE49-F238E27FC236}">
                <a16:creationId xmlns:a16="http://schemas.microsoft.com/office/drawing/2014/main" id="{9F45CCDD-1165-49C5-A4A7-40A078D8B0BB}"/>
              </a:ext>
            </a:extLst>
          </p:cNvPr>
          <p:cNvSpPr/>
          <p:nvPr/>
        </p:nvSpPr>
        <p:spPr>
          <a:xfrm>
            <a:off x="1470787" y="1597663"/>
            <a:ext cx="2189395" cy="614678"/>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Docker Architecture </a:t>
            </a:r>
          </a:p>
        </p:txBody>
      </p:sp>
      <p:sp>
        <p:nvSpPr>
          <p:cNvPr id="6" name="Flowchart: Alternate Process 5">
            <a:extLst>
              <a:ext uri="{FF2B5EF4-FFF2-40B4-BE49-F238E27FC236}">
                <a16:creationId xmlns:a16="http://schemas.microsoft.com/office/drawing/2014/main" id="{EB2FAFED-DBF5-4E81-812B-62AE1A3CF28C}"/>
              </a:ext>
            </a:extLst>
          </p:cNvPr>
          <p:cNvSpPr/>
          <p:nvPr/>
        </p:nvSpPr>
        <p:spPr>
          <a:xfrm>
            <a:off x="7715137" y="1597663"/>
            <a:ext cx="3125583" cy="614678"/>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Virtual Machine Architecture</a:t>
            </a:r>
          </a:p>
        </p:txBody>
      </p:sp>
      <p:sp>
        <p:nvSpPr>
          <p:cNvPr id="7" name="Rectangle 6">
            <a:extLst>
              <a:ext uri="{FF2B5EF4-FFF2-40B4-BE49-F238E27FC236}">
                <a16:creationId xmlns:a16="http://schemas.microsoft.com/office/drawing/2014/main" id="{17F51645-136A-489E-AF68-7D06A0B24CB6}"/>
              </a:ext>
            </a:extLst>
          </p:cNvPr>
          <p:cNvSpPr/>
          <p:nvPr/>
        </p:nvSpPr>
        <p:spPr>
          <a:xfrm>
            <a:off x="609600" y="5557520"/>
            <a:ext cx="4236720" cy="614678"/>
          </a:xfrm>
          <a:prstGeom prst="rect">
            <a:avLst/>
          </a:prstGeom>
          <a:solidFill>
            <a:schemeClr val="accent4">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Hardware</a:t>
            </a:r>
          </a:p>
        </p:txBody>
      </p:sp>
      <p:sp>
        <p:nvSpPr>
          <p:cNvPr id="8" name="Rectangle 7">
            <a:extLst>
              <a:ext uri="{FF2B5EF4-FFF2-40B4-BE49-F238E27FC236}">
                <a16:creationId xmlns:a16="http://schemas.microsoft.com/office/drawing/2014/main" id="{E0E02C30-C36C-43A6-8567-9724C512FB27}"/>
              </a:ext>
            </a:extLst>
          </p:cNvPr>
          <p:cNvSpPr/>
          <p:nvPr/>
        </p:nvSpPr>
        <p:spPr>
          <a:xfrm>
            <a:off x="609600" y="4823463"/>
            <a:ext cx="4236720" cy="614678"/>
          </a:xfrm>
          <a:prstGeom prst="rect">
            <a:avLst/>
          </a:prstGeom>
          <a:solidFill>
            <a:schemeClr val="accent6">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Host Operating System</a:t>
            </a:r>
          </a:p>
        </p:txBody>
      </p:sp>
      <p:sp>
        <p:nvSpPr>
          <p:cNvPr id="9" name="Rectangle 8">
            <a:extLst>
              <a:ext uri="{FF2B5EF4-FFF2-40B4-BE49-F238E27FC236}">
                <a16:creationId xmlns:a16="http://schemas.microsoft.com/office/drawing/2014/main" id="{FEC9D328-7204-4015-9749-C3085FD95635}"/>
              </a:ext>
            </a:extLst>
          </p:cNvPr>
          <p:cNvSpPr/>
          <p:nvPr/>
        </p:nvSpPr>
        <p:spPr>
          <a:xfrm>
            <a:off x="619760" y="4112263"/>
            <a:ext cx="4236720" cy="614678"/>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Container Engine</a:t>
            </a:r>
          </a:p>
        </p:txBody>
      </p:sp>
      <p:sp>
        <p:nvSpPr>
          <p:cNvPr id="10" name="Rectangle 9">
            <a:extLst>
              <a:ext uri="{FF2B5EF4-FFF2-40B4-BE49-F238E27FC236}">
                <a16:creationId xmlns:a16="http://schemas.microsoft.com/office/drawing/2014/main" id="{5707BFC0-9EC1-4051-A5DB-07C310A0719C}"/>
              </a:ext>
            </a:extLst>
          </p:cNvPr>
          <p:cNvSpPr/>
          <p:nvPr/>
        </p:nvSpPr>
        <p:spPr>
          <a:xfrm>
            <a:off x="619760" y="3401063"/>
            <a:ext cx="1219200" cy="614678"/>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Bins/Lib</a:t>
            </a:r>
          </a:p>
        </p:txBody>
      </p:sp>
      <p:sp>
        <p:nvSpPr>
          <p:cNvPr id="11" name="Rectangle 10">
            <a:extLst>
              <a:ext uri="{FF2B5EF4-FFF2-40B4-BE49-F238E27FC236}">
                <a16:creationId xmlns:a16="http://schemas.microsoft.com/office/drawing/2014/main" id="{E85678D7-ADE2-4F2C-9515-EC523C4ED36C}"/>
              </a:ext>
            </a:extLst>
          </p:cNvPr>
          <p:cNvSpPr/>
          <p:nvPr/>
        </p:nvSpPr>
        <p:spPr>
          <a:xfrm>
            <a:off x="2108200" y="3385829"/>
            <a:ext cx="1219200" cy="614678"/>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Bins/Lib</a:t>
            </a:r>
          </a:p>
        </p:txBody>
      </p:sp>
      <p:sp>
        <p:nvSpPr>
          <p:cNvPr id="12" name="Rectangle 11">
            <a:extLst>
              <a:ext uri="{FF2B5EF4-FFF2-40B4-BE49-F238E27FC236}">
                <a16:creationId xmlns:a16="http://schemas.microsoft.com/office/drawing/2014/main" id="{5D78FEC4-F799-4D3C-957C-88A43522F5CF}"/>
              </a:ext>
            </a:extLst>
          </p:cNvPr>
          <p:cNvSpPr/>
          <p:nvPr/>
        </p:nvSpPr>
        <p:spPr>
          <a:xfrm>
            <a:off x="3637280" y="3378206"/>
            <a:ext cx="1219200" cy="614678"/>
          </a:xfrm>
          <a:prstGeom prst="rect">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Bins/Lib</a:t>
            </a:r>
          </a:p>
        </p:txBody>
      </p:sp>
      <p:sp>
        <p:nvSpPr>
          <p:cNvPr id="13" name="Rectangle 12">
            <a:extLst>
              <a:ext uri="{FF2B5EF4-FFF2-40B4-BE49-F238E27FC236}">
                <a16:creationId xmlns:a16="http://schemas.microsoft.com/office/drawing/2014/main" id="{21EC847B-CAA5-43F8-ACB8-3DA99A37F031}"/>
              </a:ext>
            </a:extLst>
          </p:cNvPr>
          <p:cNvSpPr/>
          <p:nvPr/>
        </p:nvSpPr>
        <p:spPr>
          <a:xfrm>
            <a:off x="609600" y="2667006"/>
            <a:ext cx="1219200" cy="614678"/>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App1</a:t>
            </a:r>
          </a:p>
        </p:txBody>
      </p:sp>
      <p:sp>
        <p:nvSpPr>
          <p:cNvPr id="14" name="Rectangle 13">
            <a:extLst>
              <a:ext uri="{FF2B5EF4-FFF2-40B4-BE49-F238E27FC236}">
                <a16:creationId xmlns:a16="http://schemas.microsoft.com/office/drawing/2014/main" id="{25B07FCE-1BEB-49E1-9608-8E95D091077F}"/>
              </a:ext>
            </a:extLst>
          </p:cNvPr>
          <p:cNvSpPr/>
          <p:nvPr/>
        </p:nvSpPr>
        <p:spPr>
          <a:xfrm>
            <a:off x="2128520" y="2656846"/>
            <a:ext cx="1219200" cy="614678"/>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App2</a:t>
            </a:r>
          </a:p>
        </p:txBody>
      </p:sp>
      <p:sp>
        <p:nvSpPr>
          <p:cNvPr id="15" name="Rectangle 14">
            <a:extLst>
              <a:ext uri="{FF2B5EF4-FFF2-40B4-BE49-F238E27FC236}">
                <a16:creationId xmlns:a16="http://schemas.microsoft.com/office/drawing/2014/main" id="{54F89329-55D1-4E90-926A-D8A5AA50FC25}"/>
              </a:ext>
            </a:extLst>
          </p:cNvPr>
          <p:cNvSpPr/>
          <p:nvPr/>
        </p:nvSpPr>
        <p:spPr>
          <a:xfrm>
            <a:off x="3627120" y="2667010"/>
            <a:ext cx="1219200" cy="614678"/>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App3</a:t>
            </a:r>
          </a:p>
        </p:txBody>
      </p:sp>
      <p:sp>
        <p:nvSpPr>
          <p:cNvPr id="16" name="Rectangle 15">
            <a:extLst>
              <a:ext uri="{FF2B5EF4-FFF2-40B4-BE49-F238E27FC236}">
                <a16:creationId xmlns:a16="http://schemas.microsoft.com/office/drawing/2014/main" id="{9E5A9A5D-6166-464C-969E-A091382B2407}"/>
              </a:ext>
            </a:extLst>
          </p:cNvPr>
          <p:cNvSpPr/>
          <p:nvPr/>
        </p:nvSpPr>
        <p:spPr>
          <a:xfrm>
            <a:off x="7223760" y="5496560"/>
            <a:ext cx="4236720" cy="614678"/>
          </a:xfrm>
          <a:prstGeom prst="rect">
            <a:avLst/>
          </a:prstGeom>
          <a:solidFill>
            <a:schemeClr val="accent5">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Hardware</a:t>
            </a:r>
          </a:p>
        </p:txBody>
      </p:sp>
      <p:sp>
        <p:nvSpPr>
          <p:cNvPr id="17" name="Rectangle 16">
            <a:extLst>
              <a:ext uri="{FF2B5EF4-FFF2-40B4-BE49-F238E27FC236}">
                <a16:creationId xmlns:a16="http://schemas.microsoft.com/office/drawing/2014/main" id="{6A85A006-941A-4AF1-914F-49C1C680BD05}"/>
              </a:ext>
            </a:extLst>
          </p:cNvPr>
          <p:cNvSpPr/>
          <p:nvPr/>
        </p:nvSpPr>
        <p:spPr>
          <a:xfrm>
            <a:off x="7223760" y="4762503"/>
            <a:ext cx="4236720" cy="614678"/>
          </a:xfrm>
          <a:prstGeom prst="rect">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Host Operating System</a:t>
            </a:r>
          </a:p>
        </p:txBody>
      </p:sp>
      <p:sp>
        <p:nvSpPr>
          <p:cNvPr id="18" name="Rectangle 17">
            <a:extLst>
              <a:ext uri="{FF2B5EF4-FFF2-40B4-BE49-F238E27FC236}">
                <a16:creationId xmlns:a16="http://schemas.microsoft.com/office/drawing/2014/main" id="{2C73544B-348F-4D38-9D46-537AF463B3C2}"/>
              </a:ext>
            </a:extLst>
          </p:cNvPr>
          <p:cNvSpPr/>
          <p:nvPr/>
        </p:nvSpPr>
        <p:spPr>
          <a:xfrm>
            <a:off x="7233920" y="4051303"/>
            <a:ext cx="4236720" cy="614678"/>
          </a:xfrm>
          <a:prstGeom prst="rect">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Hypervisor</a:t>
            </a:r>
          </a:p>
        </p:txBody>
      </p:sp>
      <p:sp>
        <p:nvSpPr>
          <p:cNvPr id="19" name="Rectangle 18">
            <a:extLst>
              <a:ext uri="{FF2B5EF4-FFF2-40B4-BE49-F238E27FC236}">
                <a16:creationId xmlns:a16="http://schemas.microsoft.com/office/drawing/2014/main" id="{1252DB6D-8788-4EBD-80A3-E1B683A7F29B}"/>
              </a:ext>
            </a:extLst>
          </p:cNvPr>
          <p:cNvSpPr/>
          <p:nvPr/>
        </p:nvSpPr>
        <p:spPr>
          <a:xfrm>
            <a:off x="7233920" y="3340103"/>
            <a:ext cx="1219200" cy="614678"/>
          </a:xfrm>
          <a:prstGeom prst="rect">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Guest OS</a:t>
            </a:r>
          </a:p>
        </p:txBody>
      </p:sp>
      <p:sp>
        <p:nvSpPr>
          <p:cNvPr id="20" name="Rectangle 19">
            <a:extLst>
              <a:ext uri="{FF2B5EF4-FFF2-40B4-BE49-F238E27FC236}">
                <a16:creationId xmlns:a16="http://schemas.microsoft.com/office/drawing/2014/main" id="{41853F9A-7533-4313-9F6E-0E1A421BCD90}"/>
              </a:ext>
            </a:extLst>
          </p:cNvPr>
          <p:cNvSpPr/>
          <p:nvPr/>
        </p:nvSpPr>
        <p:spPr>
          <a:xfrm>
            <a:off x="8722360" y="3324869"/>
            <a:ext cx="1219200" cy="614678"/>
          </a:xfrm>
          <a:prstGeom prst="rect">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Guest OS</a:t>
            </a:r>
          </a:p>
        </p:txBody>
      </p:sp>
      <p:sp>
        <p:nvSpPr>
          <p:cNvPr id="21" name="Rectangle 20">
            <a:extLst>
              <a:ext uri="{FF2B5EF4-FFF2-40B4-BE49-F238E27FC236}">
                <a16:creationId xmlns:a16="http://schemas.microsoft.com/office/drawing/2014/main" id="{9630F713-C227-4E03-9E0F-DC27C2E41B0D}"/>
              </a:ext>
            </a:extLst>
          </p:cNvPr>
          <p:cNvSpPr/>
          <p:nvPr/>
        </p:nvSpPr>
        <p:spPr>
          <a:xfrm>
            <a:off x="10251440" y="3317246"/>
            <a:ext cx="1219200" cy="614678"/>
          </a:xfrm>
          <a:prstGeom prst="rect">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Guest OS</a:t>
            </a:r>
          </a:p>
        </p:txBody>
      </p:sp>
      <p:sp>
        <p:nvSpPr>
          <p:cNvPr id="22" name="Rectangle 21">
            <a:extLst>
              <a:ext uri="{FF2B5EF4-FFF2-40B4-BE49-F238E27FC236}">
                <a16:creationId xmlns:a16="http://schemas.microsoft.com/office/drawing/2014/main" id="{EDAD9AE3-B86E-455C-8AF8-58DA193FA633}"/>
              </a:ext>
            </a:extLst>
          </p:cNvPr>
          <p:cNvSpPr/>
          <p:nvPr/>
        </p:nvSpPr>
        <p:spPr>
          <a:xfrm>
            <a:off x="7223760" y="2606046"/>
            <a:ext cx="1219200" cy="614678"/>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App1</a:t>
            </a:r>
          </a:p>
        </p:txBody>
      </p:sp>
      <p:sp>
        <p:nvSpPr>
          <p:cNvPr id="23" name="Rectangle 22">
            <a:extLst>
              <a:ext uri="{FF2B5EF4-FFF2-40B4-BE49-F238E27FC236}">
                <a16:creationId xmlns:a16="http://schemas.microsoft.com/office/drawing/2014/main" id="{D496700E-9F91-43C2-B3C7-D4550AB5EA85}"/>
              </a:ext>
            </a:extLst>
          </p:cNvPr>
          <p:cNvSpPr/>
          <p:nvPr/>
        </p:nvSpPr>
        <p:spPr>
          <a:xfrm>
            <a:off x="8742680" y="2595886"/>
            <a:ext cx="1219200" cy="614678"/>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App2</a:t>
            </a:r>
          </a:p>
        </p:txBody>
      </p:sp>
      <p:sp>
        <p:nvSpPr>
          <p:cNvPr id="24" name="Rectangle 23">
            <a:extLst>
              <a:ext uri="{FF2B5EF4-FFF2-40B4-BE49-F238E27FC236}">
                <a16:creationId xmlns:a16="http://schemas.microsoft.com/office/drawing/2014/main" id="{A5F4D0E2-C408-4EB5-AAD5-EF61509BF00C}"/>
              </a:ext>
            </a:extLst>
          </p:cNvPr>
          <p:cNvSpPr/>
          <p:nvPr/>
        </p:nvSpPr>
        <p:spPr>
          <a:xfrm>
            <a:off x="10241280" y="2606050"/>
            <a:ext cx="1219200" cy="614678"/>
          </a:xfrm>
          <a:prstGeom prst="rect">
            <a:avLst/>
          </a:prstGeom>
          <a:solidFill>
            <a:schemeClr val="accent5">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t>App3</a:t>
            </a:r>
          </a:p>
        </p:txBody>
      </p:sp>
    </p:spTree>
    <p:extLst>
      <p:ext uri="{BB962C8B-B14F-4D97-AF65-F5344CB8AC3E}">
        <p14:creationId xmlns:p14="http://schemas.microsoft.com/office/powerpoint/2010/main" val="2958628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FAB90C-97DF-4F74-AF06-B8E149BBD6DB}"/>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Docker Installation</a:t>
            </a:r>
          </a:p>
        </p:txBody>
      </p:sp>
    </p:spTree>
    <p:extLst>
      <p:ext uri="{BB962C8B-B14F-4D97-AF65-F5344CB8AC3E}">
        <p14:creationId xmlns:p14="http://schemas.microsoft.com/office/powerpoint/2010/main" val="390486108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69F635-FE5E-435F-A62A-61811499ABE8}"/>
              </a:ext>
            </a:extLst>
          </p:cNvPr>
          <p:cNvSpPr/>
          <p:nvPr/>
        </p:nvSpPr>
        <p:spPr>
          <a:xfrm>
            <a:off x="0" y="538480"/>
            <a:ext cx="2793999"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Installation</a:t>
            </a:r>
          </a:p>
        </p:txBody>
      </p:sp>
      <p:sp>
        <p:nvSpPr>
          <p:cNvPr id="17" name="Rectangle 16">
            <a:extLst>
              <a:ext uri="{FF2B5EF4-FFF2-40B4-BE49-F238E27FC236}">
                <a16:creationId xmlns:a16="http://schemas.microsoft.com/office/drawing/2014/main" id="{F78426BA-7CDC-4509-835D-FEA90E06E138}"/>
              </a:ext>
            </a:extLst>
          </p:cNvPr>
          <p:cNvSpPr/>
          <p:nvPr/>
        </p:nvSpPr>
        <p:spPr>
          <a:xfrm>
            <a:off x="304800" y="4281811"/>
            <a:ext cx="6604000" cy="841785"/>
          </a:xfrm>
          <a:prstGeom prst="rect">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dirty="0"/>
              <a:t>                https://docs.docker.com/toolbox/toolbox_install_windows/</a:t>
            </a:r>
          </a:p>
        </p:txBody>
      </p:sp>
      <p:sp>
        <p:nvSpPr>
          <p:cNvPr id="18" name="Rectangle 17">
            <a:extLst>
              <a:ext uri="{FF2B5EF4-FFF2-40B4-BE49-F238E27FC236}">
                <a16:creationId xmlns:a16="http://schemas.microsoft.com/office/drawing/2014/main" id="{D43C5024-2379-42D1-A86E-0427BFA2FAF7}"/>
              </a:ext>
            </a:extLst>
          </p:cNvPr>
          <p:cNvSpPr/>
          <p:nvPr/>
        </p:nvSpPr>
        <p:spPr>
          <a:xfrm>
            <a:off x="294640" y="3082862"/>
            <a:ext cx="6604000" cy="919547"/>
          </a:xfrm>
          <a:prstGeom prst="rect">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https://docs.docker.com/toolbox/toolbox_install_mac/</a:t>
            </a:r>
          </a:p>
        </p:txBody>
      </p:sp>
      <p:pic>
        <p:nvPicPr>
          <p:cNvPr id="19" name="Picture 18" descr="A close up of a logo&#10;&#10;Description automatically generated">
            <a:extLst>
              <a:ext uri="{FF2B5EF4-FFF2-40B4-BE49-F238E27FC236}">
                <a16:creationId xmlns:a16="http://schemas.microsoft.com/office/drawing/2014/main" id="{7D5A2D58-EBE6-473F-BFDF-7D949E727EBB}"/>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79956" y="3199769"/>
            <a:ext cx="606185" cy="720000"/>
          </a:xfrm>
          <a:prstGeom prst="rect">
            <a:avLst/>
          </a:prstGeom>
        </p:spPr>
      </p:pic>
      <p:pic>
        <p:nvPicPr>
          <p:cNvPr id="20" name="Picture 19" descr="A picture containing building, window, door&#10;&#10;Description automatically generated">
            <a:extLst>
              <a:ext uri="{FF2B5EF4-FFF2-40B4-BE49-F238E27FC236}">
                <a16:creationId xmlns:a16="http://schemas.microsoft.com/office/drawing/2014/main" id="{6C450BFD-A285-4A9D-9A2E-20AA45CCDD8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69796" y="4395491"/>
            <a:ext cx="667145" cy="667145"/>
          </a:xfrm>
          <a:prstGeom prst="rect">
            <a:avLst/>
          </a:prstGeom>
        </p:spPr>
      </p:pic>
      <p:sp>
        <p:nvSpPr>
          <p:cNvPr id="21" name="Flowchart: Alternate Process 20">
            <a:extLst>
              <a:ext uri="{FF2B5EF4-FFF2-40B4-BE49-F238E27FC236}">
                <a16:creationId xmlns:a16="http://schemas.microsoft.com/office/drawing/2014/main" id="{F69558BE-AEF9-4739-8FEA-A55C0C0E1CA0}"/>
              </a:ext>
            </a:extLst>
          </p:cNvPr>
          <p:cNvSpPr/>
          <p:nvPr/>
        </p:nvSpPr>
        <p:spPr>
          <a:xfrm>
            <a:off x="670560" y="1971644"/>
            <a:ext cx="5212080" cy="614679"/>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Install Docker Toolbox on macOS and Windows</a:t>
            </a:r>
          </a:p>
        </p:txBody>
      </p:sp>
      <p:sp>
        <p:nvSpPr>
          <p:cNvPr id="24" name="Rectangle 23">
            <a:extLst>
              <a:ext uri="{FF2B5EF4-FFF2-40B4-BE49-F238E27FC236}">
                <a16:creationId xmlns:a16="http://schemas.microsoft.com/office/drawing/2014/main" id="{9B305BA2-9A2E-484E-91B7-B606BC6415C5}"/>
              </a:ext>
            </a:extLst>
          </p:cNvPr>
          <p:cNvSpPr/>
          <p:nvPr/>
        </p:nvSpPr>
        <p:spPr>
          <a:xfrm>
            <a:off x="8016240" y="3077782"/>
            <a:ext cx="3705964" cy="2045814"/>
          </a:xfrm>
          <a:prstGeom prst="rect">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dirty="0"/>
          </a:p>
          <a:p>
            <a:endParaRPr lang="en-GB" dirty="0"/>
          </a:p>
          <a:p>
            <a:endParaRPr lang="en-GB" dirty="0"/>
          </a:p>
          <a:p>
            <a:pPr algn="ctr"/>
            <a:r>
              <a:rPr lang="en-GB" dirty="0"/>
              <a:t>sudo apt-get update</a:t>
            </a:r>
          </a:p>
          <a:p>
            <a:pPr algn="ctr"/>
            <a:r>
              <a:rPr lang="en-GB" dirty="0"/>
              <a:t>sudo apt-get install docker.io</a:t>
            </a:r>
          </a:p>
        </p:txBody>
      </p:sp>
      <p:pic>
        <p:nvPicPr>
          <p:cNvPr id="23" name="Picture 22" descr="A picture containing stoplight&#10;&#10;Description automatically generated">
            <a:extLst>
              <a:ext uri="{FF2B5EF4-FFF2-40B4-BE49-F238E27FC236}">
                <a16:creationId xmlns:a16="http://schemas.microsoft.com/office/drawing/2014/main" id="{9921C446-0B47-40E7-9157-221EAEB3994A}"/>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455105" y="3304840"/>
            <a:ext cx="828233" cy="795849"/>
          </a:xfrm>
          <a:prstGeom prst="rect">
            <a:avLst/>
          </a:prstGeom>
        </p:spPr>
      </p:pic>
      <p:sp>
        <p:nvSpPr>
          <p:cNvPr id="25" name="Flowchart: Alternate Process 24">
            <a:extLst>
              <a:ext uri="{FF2B5EF4-FFF2-40B4-BE49-F238E27FC236}">
                <a16:creationId xmlns:a16="http://schemas.microsoft.com/office/drawing/2014/main" id="{23DA67A2-1997-4EC8-979B-1937D4FCBD87}"/>
              </a:ext>
            </a:extLst>
          </p:cNvPr>
          <p:cNvSpPr/>
          <p:nvPr/>
        </p:nvSpPr>
        <p:spPr>
          <a:xfrm>
            <a:off x="8258861" y="1971644"/>
            <a:ext cx="3220720" cy="614679"/>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Install Docker on Ubuntu</a:t>
            </a:r>
          </a:p>
        </p:txBody>
      </p:sp>
    </p:spTree>
    <p:extLst>
      <p:ext uri="{BB962C8B-B14F-4D97-AF65-F5344CB8AC3E}">
        <p14:creationId xmlns:p14="http://schemas.microsoft.com/office/powerpoint/2010/main" val="114962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FECF34-E3F2-4B87-BB4F-EE606F93574C}"/>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Docker Container Life Cycle</a:t>
            </a:r>
          </a:p>
        </p:txBody>
      </p:sp>
    </p:spTree>
    <p:extLst>
      <p:ext uri="{BB962C8B-B14F-4D97-AF65-F5344CB8AC3E}">
        <p14:creationId xmlns:p14="http://schemas.microsoft.com/office/powerpoint/2010/main" val="385855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AE6A6A-DB40-4A65-B104-E8FBDB59693C}"/>
              </a:ext>
            </a:extLst>
          </p:cNvPr>
          <p:cNvSpPr/>
          <p:nvPr/>
        </p:nvSpPr>
        <p:spPr>
          <a:xfrm>
            <a:off x="0" y="538480"/>
            <a:ext cx="322072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a:solidFill>
                  <a:schemeClr val="accent5">
                    <a:lumMod val="50000"/>
                  </a:schemeClr>
                </a:solidFill>
                <a:latin typeface="+mj-lt"/>
              </a:rPr>
              <a:t>Life before Docker</a:t>
            </a:r>
          </a:p>
        </p:txBody>
      </p:sp>
      <p:sp>
        <p:nvSpPr>
          <p:cNvPr id="7" name="Rectangle 6">
            <a:extLst>
              <a:ext uri="{FF2B5EF4-FFF2-40B4-BE49-F238E27FC236}">
                <a16:creationId xmlns:a16="http://schemas.microsoft.com/office/drawing/2014/main" id="{4A15C603-73F6-44B6-99E1-8AC0F3229D66}"/>
              </a:ext>
            </a:extLst>
          </p:cNvPr>
          <p:cNvSpPr/>
          <p:nvPr/>
        </p:nvSpPr>
        <p:spPr>
          <a:xfrm>
            <a:off x="0" y="1610361"/>
            <a:ext cx="258064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a:solidFill>
                  <a:schemeClr val="accent5">
                    <a:lumMod val="50000"/>
                  </a:schemeClr>
                </a:solidFill>
                <a:latin typeface="+mj-lt"/>
              </a:rPr>
              <a:t>What is Docker?</a:t>
            </a:r>
          </a:p>
        </p:txBody>
      </p:sp>
      <p:sp>
        <p:nvSpPr>
          <p:cNvPr id="11" name="Rectangle 10">
            <a:extLst>
              <a:ext uri="{FF2B5EF4-FFF2-40B4-BE49-F238E27FC236}">
                <a16:creationId xmlns:a16="http://schemas.microsoft.com/office/drawing/2014/main" id="{543CC2F8-9480-4ECE-8E7A-EA2458AE92DF}"/>
              </a:ext>
            </a:extLst>
          </p:cNvPr>
          <p:cNvSpPr/>
          <p:nvPr/>
        </p:nvSpPr>
        <p:spPr>
          <a:xfrm>
            <a:off x="0" y="2603501"/>
            <a:ext cx="404368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a:solidFill>
                  <a:schemeClr val="accent5">
                    <a:lumMod val="50000"/>
                  </a:schemeClr>
                </a:solidFill>
                <a:latin typeface="+mj-lt"/>
              </a:rPr>
              <a:t>Docker Vs Virtual Machine</a:t>
            </a:r>
          </a:p>
        </p:txBody>
      </p:sp>
      <p:sp>
        <p:nvSpPr>
          <p:cNvPr id="12" name="Rectangle 11">
            <a:extLst>
              <a:ext uri="{FF2B5EF4-FFF2-40B4-BE49-F238E27FC236}">
                <a16:creationId xmlns:a16="http://schemas.microsoft.com/office/drawing/2014/main" id="{E3C1267F-BE26-426A-9E19-CBB1E64620BD}"/>
              </a:ext>
            </a:extLst>
          </p:cNvPr>
          <p:cNvSpPr/>
          <p:nvPr/>
        </p:nvSpPr>
        <p:spPr>
          <a:xfrm>
            <a:off x="-1" y="3619501"/>
            <a:ext cx="3220721"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a:solidFill>
                  <a:schemeClr val="accent5">
                    <a:lumMod val="50000"/>
                  </a:schemeClr>
                </a:solidFill>
                <a:latin typeface="+mj-lt"/>
              </a:rPr>
              <a:t>Installation of Docker</a:t>
            </a:r>
          </a:p>
        </p:txBody>
      </p:sp>
      <p:sp>
        <p:nvSpPr>
          <p:cNvPr id="13" name="Rectangle 12">
            <a:extLst>
              <a:ext uri="{FF2B5EF4-FFF2-40B4-BE49-F238E27FC236}">
                <a16:creationId xmlns:a16="http://schemas.microsoft.com/office/drawing/2014/main" id="{13F677A6-FCF2-4DB2-A186-BD5C653081BE}"/>
              </a:ext>
            </a:extLst>
          </p:cNvPr>
          <p:cNvSpPr/>
          <p:nvPr/>
        </p:nvSpPr>
        <p:spPr>
          <a:xfrm>
            <a:off x="0" y="4692653"/>
            <a:ext cx="455295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a:solidFill>
                  <a:schemeClr val="accent5">
                    <a:lumMod val="50000"/>
                  </a:schemeClr>
                </a:solidFill>
                <a:latin typeface="+mj-lt"/>
              </a:rPr>
              <a:t>Life Cycle of Docker Container </a:t>
            </a:r>
          </a:p>
        </p:txBody>
      </p:sp>
      <p:sp>
        <p:nvSpPr>
          <p:cNvPr id="14" name="Rectangle 13">
            <a:extLst>
              <a:ext uri="{FF2B5EF4-FFF2-40B4-BE49-F238E27FC236}">
                <a16:creationId xmlns:a16="http://schemas.microsoft.com/office/drawing/2014/main" id="{3F7DC689-D8B8-45B9-BB20-BB9F4BEFA843}"/>
              </a:ext>
            </a:extLst>
          </p:cNvPr>
          <p:cNvSpPr/>
          <p:nvPr/>
        </p:nvSpPr>
        <p:spPr>
          <a:xfrm>
            <a:off x="-1" y="5765803"/>
            <a:ext cx="4876801"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a:solidFill>
                  <a:schemeClr val="accent5">
                    <a:lumMod val="50000"/>
                  </a:schemeClr>
                </a:solidFill>
                <a:latin typeface="+mj-lt"/>
              </a:rPr>
              <a:t>Docker Commands Cheat Sheet</a:t>
            </a:r>
          </a:p>
        </p:txBody>
      </p:sp>
    </p:spTree>
    <p:extLst>
      <p:ext uri="{BB962C8B-B14F-4D97-AF65-F5344CB8AC3E}">
        <p14:creationId xmlns:p14="http://schemas.microsoft.com/office/powerpoint/2010/main" val="338718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BEED4CD9-58D0-4B32-82EE-F8E8A9B882BF}"/>
              </a:ext>
            </a:extLst>
          </p:cNvPr>
          <p:cNvSpPr/>
          <p:nvPr/>
        </p:nvSpPr>
        <p:spPr>
          <a:xfrm>
            <a:off x="184617" y="1329576"/>
            <a:ext cx="11877040" cy="4886960"/>
          </a:xfrm>
          <a:prstGeom prst="rect">
            <a:avLst/>
          </a:prstGeom>
          <a:noFill/>
          <a:ln w="190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6" name="Graphic 45" descr="Cloud">
            <a:extLst>
              <a:ext uri="{FF2B5EF4-FFF2-40B4-BE49-F238E27FC236}">
                <a16:creationId xmlns:a16="http://schemas.microsoft.com/office/drawing/2014/main" id="{41915552-F3A9-4064-AAF6-17E30D2B50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0343" y="1153158"/>
            <a:ext cx="1894840" cy="1894840"/>
          </a:xfrm>
          <a:prstGeom prst="rect">
            <a:avLst/>
          </a:prstGeom>
        </p:spPr>
      </p:pic>
      <p:sp>
        <p:nvSpPr>
          <p:cNvPr id="4" name="Rectangle 3">
            <a:extLst>
              <a:ext uri="{FF2B5EF4-FFF2-40B4-BE49-F238E27FC236}">
                <a16:creationId xmlns:a16="http://schemas.microsoft.com/office/drawing/2014/main" id="{79285B9B-0E34-4C6E-95FE-E2B176D3FEF4}"/>
              </a:ext>
            </a:extLst>
          </p:cNvPr>
          <p:cNvSpPr/>
          <p:nvPr/>
        </p:nvSpPr>
        <p:spPr>
          <a:xfrm>
            <a:off x="0" y="538480"/>
            <a:ext cx="403352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Container Life Cycle</a:t>
            </a:r>
          </a:p>
        </p:txBody>
      </p:sp>
      <p:pic>
        <p:nvPicPr>
          <p:cNvPr id="11" name="Picture 10" descr="A close up of a sign&#10;&#10;Description automatically generated">
            <a:extLst>
              <a:ext uri="{FF2B5EF4-FFF2-40B4-BE49-F238E27FC236}">
                <a16:creationId xmlns:a16="http://schemas.microsoft.com/office/drawing/2014/main" id="{3C6B5A1D-D42D-43A5-ADE0-05D0984FFC8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94361" y="1753644"/>
            <a:ext cx="900000" cy="756000"/>
          </a:xfrm>
          <a:prstGeom prst="rect">
            <a:avLst/>
          </a:prstGeom>
        </p:spPr>
      </p:pic>
      <p:sp>
        <p:nvSpPr>
          <p:cNvPr id="18" name="TextBox 17">
            <a:extLst>
              <a:ext uri="{FF2B5EF4-FFF2-40B4-BE49-F238E27FC236}">
                <a16:creationId xmlns:a16="http://schemas.microsoft.com/office/drawing/2014/main" id="{1AE0E944-9059-4FE5-8BA9-C560E86F1C4D}"/>
              </a:ext>
            </a:extLst>
          </p:cNvPr>
          <p:cNvSpPr txBox="1"/>
          <p:nvPr/>
        </p:nvSpPr>
        <p:spPr>
          <a:xfrm>
            <a:off x="414670" y="2604976"/>
            <a:ext cx="1310505" cy="369332"/>
          </a:xfrm>
          <a:prstGeom prst="rect">
            <a:avLst/>
          </a:prstGeom>
          <a:noFill/>
        </p:spPr>
        <p:txBody>
          <a:bodyPr wrap="square" rtlCol="0">
            <a:spAutoFit/>
          </a:bodyPr>
          <a:lstStyle/>
          <a:p>
            <a:r>
              <a:rPr lang="en-GB" dirty="0">
                <a:solidFill>
                  <a:schemeClr val="accent5">
                    <a:lumMod val="50000"/>
                  </a:schemeClr>
                </a:solidFill>
              </a:rPr>
              <a:t>Docker Hub</a:t>
            </a:r>
          </a:p>
        </p:txBody>
      </p:sp>
      <p:cxnSp>
        <p:nvCxnSpPr>
          <p:cNvPr id="20" name="Straight Arrow Connector 19">
            <a:extLst>
              <a:ext uri="{FF2B5EF4-FFF2-40B4-BE49-F238E27FC236}">
                <a16:creationId xmlns:a16="http://schemas.microsoft.com/office/drawing/2014/main" id="{B9E1D74F-5392-4D86-883D-4063283AF6F8}"/>
              </a:ext>
            </a:extLst>
          </p:cNvPr>
          <p:cNvCxnSpPr>
            <a:cxnSpLocks/>
          </p:cNvCxnSpPr>
          <p:nvPr/>
        </p:nvCxnSpPr>
        <p:spPr>
          <a:xfrm>
            <a:off x="2006600" y="2752668"/>
            <a:ext cx="1234440" cy="1118292"/>
          </a:xfrm>
          <a:prstGeom prst="straightConnector1">
            <a:avLst/>
          </a:prstGeom>
          <a:ln w="25400">
            <a:solidFill>
              <a:schemeClr val="accent5">
                <a:lumMod val="75000"/>
              </a:schemeClr>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FBB1339-DABD-4A43-93E9-B02AD810C3CB}"/>
              </a:ext>
            </a:extLst>
          </p:cNvPr>
          <p:cNvCxnSpPr>
            <a:cxnSpLocks/>
          </p:cNvCxnSpPr>
          <p:nvPr/>
        </p:nvCxnSpPr>
        <p:spPr>
          <a:xfrm flipH="1" flipV="1">
            <a:off x="2241205" y="2518988"/>
            <a:ext cx="1289639" cy="1117600"/>
          </a:xfrm>
          <a:prstGeom prst="straightConnector1">
            <a:avLst/>
          </a:prstGeom>
          <a:ln w="25400">
            <a:solidFill>
              <a:schemeClr val="bg1"/>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43D041C-0E05-4A4D-AED9-C915E9516757}"/>
              </a:ext>
            </a:extLst>
          </p:cNvPr>
          <p:cNvSpPr txBox="1"/>
          <p:nvPr/>
        </p:nvSpPr>
        <p:spPr>
          <a:xfrm>
            <a:off x="2839812" y="2728310"/>
            <a:ext cx="545342" cy="307777"/>
          </a:xfrm>
          <a:prstGeom prst="rect">
            <a:avLst/>
          </a:prstGeom>
          <a:noFill/>
        </p:spPr>
        <p:txBody>
          <a:bodyPr wrap="none" rtlCol="0">
            <a:spAutoFit/>
          </a:bodyPr>
          <a:lstStyle/>
          <a:p>
            <a:r>
              <a:rPr lang="en-GB" sz="1400" b="1" dirty="0">
                <a:solidFill>
                  <a:schemeClr val="accent6">
                    <a:lumMod val="50000"/>
                  </a:schemeClr>
                </a:solidFill>
              </a:rPr>
              <a:t>Push</a:t>
            </a:r>
            <a:endParaRPr lang="en-GB" b="1" dirty="0">
              <a:solidFill>
                <a:schemeClr val="accent6">
                  <a:lumMod val="50000"/>
                </a:schemeClr>
              </a:solidFill>
            </a:endParaRPr>
          </a:p>
        </p:txBody>
      </p:sp>
      <p:sp>
        <p:nvSpPr>
          <p:cNvPr id="28" name="TextBox 27">
            <a:extLst>
              <a:ext uri="{FF2B5EF4-FFF2-40B4-BE49-F238E27FC236}">
                <a16:creationId xmlns:a16="http://schemas.microsoft.com/office/drawing/2014/main" id="{AE14D463-EC13-4C8F-806E-CDE8BD1BD09F}"/>
              </a:ext>
            </a:extLst>
          </p:cNvPr>
          <p:cNvSpPr txBox="1"/>
          <p:nvPr/>
        </p:nvSpPr>
        <p:spPr>
          <a:xfrm>
            <a:off x="2124029" y="3267256"/>
            <a:ext cx="538472" cy="307777"/>
          </a:xfrm>
          <a:prstGeom prst="rect">
            <a:avLst/>
          </a:prstGeom>
          <a:noFill/>
        </p:spPr>
        <p:txBody>
          <a:bodyPr wrap="square" rtlCol="0">
            <a:spAutoFit/>
          </a:bodyPr>
          <a:lstStyle/>
          <a:p>
            <a:r>
              <a:rPr lang="en-GB" sz="1400" b="1" dirty="0">
                <a:solidFill>
                  <a:schemeClr val="accent6">
                    <a:lumMod val="50000"/>
                  </a:schemeClr>
                </a:solidFill>
              </a:rPr>
              <a:t>Pull</a:t>
            </a:r>
            <a:endParaRPr lang="en-GB" b="1" dirty="0">
              <a:solidFill>
                <a:schemeClr val="accent6">
                  <a:lumMod val="50000"/>
                </a:schemeClr>
              </a:solidFill>
            </a:endParaRPr>
          </a:p>
        </p:txBody>
      </p:sp>
      <p:pic>
        <p:nvPicPr>
          <p:cNvPr id="31" name="Picture 30" descr="A close up of a sign&#10;&#10;Description automatically generated">
            <a:extLst>
              <a:ext uri="{FF2B5EF4-FFF2-40B4-BE49-F238E27FC236}">
                <a16:creationId xmlns:a16="http://schemas.microsoft.com/office/drawing/2014/main" id="{66F0FEF9-EA36-4750-8C96-A17F88A5FFB7}"/>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743961" y="3573552"/>
            <a:ext cx="900000" cy="756000"/>
          </a:xfrm>
          <a:prstGeom prst="rect">
            <a:avLst/>
          </a:prstGeom>
        </p:spPr>
      </p:pic>
      <p:sp>
        <p:nvSpPr>
          <p:cNvPr id="32" name="Rectangle 31">
            <a:extLst>
              <a:ext uri="{FF2B5EF4-FFF2-40B4-BE49-F238E27FC236}">
                <a16:creationId xmlns:a16="http://schemas.microsoft.com/office/drawing/2014/main" id="{E27296C3-C5D5-4F83-8887-D1D062FD02E6}"/>
              </a:ext>
            </a:extLst>
          </p:cNvPr>
          <p:cNvSpPr/>
          <p:nvPr/>
        </p:nvSpPr>
        <p:spPr>
          <a:xfrm>
            <a:off x="3460830" y="4395246"/>
            <a:ext cx="1525354" cy="369332"/>
          </a:xfrm>
          <a:prstGeom prst="rect">
            <a:avLst/>
          </a:prstGeom>
          <a:noFill/>
        </p:spPr>
        <p:txBody>
          <a:bodyPr wrap="square" rtlCol="0">
            <a:spAutoFit/>
          </a:bodyPr>
          <a:lstStyle/>
          <a:p>
            <a:r>
              <a:rPr lang="en-GB" dirty="0">
                <a:solidFill>
                  <a:schemeClr val="accent5">
                    <a:lumMod val="50000"/>
                  </a:schemeClr>
                </a:solidFill>
              </a:rPr>
              <a:t>Docker Engine</a:t>
            </a:r>
          </a:p>
        </p:txBody>
      </p:sp>
      <p:pic>
        <p:nvPicPr>
          <p:cNvPr id="35" name="Picture 34" descr="A picture containing stationary, box&#10;&#10;Description automatically generated">
            <a:extLst>
              <a:ext uri="{FF2B5EF4-FFF2-40B4-BE49-F238E27FC236}">
                <a16:creationId xmlns:a16="http://schemas.microsoft.com/office/drawing/2014/main" id="{4286437A-13AD-46B8-835F-2E513023D4B6}"/>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184636" y="3613958"/>
            <a:ext cx="820687" cy="820687"/>
          </a:xfrm>
          <a:prstGeom prst="rect">
            <a:avLst/>
          </a:prstGeom>
        </p:spPr>
      </p:pic>
      <p:cxnSp>
        <p:nvCxnSpPr>
          <p:cNvPr id="37" name="Straight Arrow Connector 36">
            <a:extLst>
              <a:ext uri="{FF2B5EF4-FFF2-40B4-BE49-F238E27FC236}">
                <a16:creationId xmlns:a16="http://schemas.microsoft.com/office/drawing/2014/main" id="{EE6C9D4F-5953-4191-96BC-D23A421BA24B}"/>
              </a:ext>
            </a:extLst>
          </p:cNvPr>
          <p:cNvCxnSpPr>
            <a:cxnSpLocks/>
          </p:cNvCxnSpPr>
          <p:nvPr/>
        </p:nvCxnSpPr>
        <p:spPr>
          <a:xfrm>
            <a:off x="4986184" y="4114108"/>
            <a:ext cx="716280" cy="0"/>
          </a:xfrm>
          <a:prstGeom prst="straightConnector1">
            <a:avLst/>
          </a:prstGeom>
          <a:ln w="25400">
            <a:solidFill>
              <a:schemeClr val="accent5">
                <a:lumMod val="75000"/>
              </a:schemeClr>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4C57A9A-ED1A-4F54-8693-F036AA324925}"/>
              </a:ext>
            </a:extLst>
          </p:cNvPr>
          <p:cNvSpPr/>
          <p:nvPr/>
        </p:nvSpPr>
        <p:spPr>
          <a:xfrm>
            <a:off x="5946304" y="4412034"/>
            <a:ext cx="1557093" cy="369332"/>
          </a:xfrm>
          <a:prstGeom prst="rect">
            <a:avLst/>
          </a:prstGeom>
        </p:spPr>
        <p:txBody>
          <a:bodyPr wrap="none">
            <a:spAutoFit/>
          </a:bodyPr>
          <a:lstStyle/>
          <a:p>
            <a:r>
              <a:rPr lang="en-GB" dirty="0">
                <a:solidFill>
                  <a:schemeClr val="accent5">
                    <a:lumMod val="50000"/>
                  </a:schemeClr>
                </a:solidFill>
              </a:rPr>
              <a:t>Docker</a:t>
            </a:r>
            <a:r>
              <a:rPr lang="en-GB" dirty="0"/>
              <a:t> </a:t>
            </a:r>
            <a:r>
              <a:rPr lang="en-GB" dirty="0">
                <a:solidFill>
                  <a:schemeClr val="accent5">
                    <a:lumMod val="50000"/>
                  </a:schemeClr>
                </a:solidFill>
              </a:rPr>
              <a:t>Images</a:t>
            </a:r>
          </a:p>
        </p:txBody>
      </p:sp>
      <p:cxnSp>
        <p:nvCxnSpPr>
          <p:cNvPr id="40" name="Straight Arrow Connector 39">
            <a:extLst>
              <a:ext uri="{FF2B5EF4-FFF2-40B4-BE49-F238E27FC236}">
                <a16:creationId xmlns:a16="http://schemas.microsoft.com/office/drawing/2014/main" id="{6F84154F-0FB7-4134-84E7-87786A78733A}"/>
              </a:ext>
            </a:extLst>
          </p:cNvPr>
          <p:cNvCxnSpPr>
            <a:cxnSpLocks/>
          </p:cNvCxnSpPr>
          <p:nvPr/>
        </p:nvCxnSpPr>
        <p:spPr>
          <a:xfrm>
            <a:off x="7503397" y="4114108"/>
            <a:ext cx="1762523" cy="0"/>
          </a:xfrm>
          <a:prstGeom prst="straightConnector1">
            <a:avLst/>
          </a:prstGeom>
          <a:ln w="25400">
            <a:solidFill>
              <a:schemeClr val="accent5">
                <a:lumMod val="75000"/>
              </a:schemeClr>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2349B69F-5A2D-4629-89EC-62238D9ACC7A}"/>
              </a:ext>
            </a:extLst>
          </p:cNvPr>
          <p:cNvSpPr/>
          <p:nvPr/>
        </p:nvSpPr>
        <p:spPr>
          <a:xfrm>
            <a:off x="9391967" y="2786536"/>
            <a:ext cx="1440000" cy="360000"/>
          </a:xfrm>
          <a:prstGeom prst="rect">
            <a:avLst/>
          </a:prstGeom>
          <a:pattFill prst="ltVert">
            <a:fgClr>
              <a:schemeClr val="accent1">
                <a:lumMod val="75000"/>
              </a:schemeClr>
            </a:fgClr>
            <a:bgClr>
              <a:schemeClr val="accent1">
                <a:lumMod val="50000"/>
              </a:schemeClr>
            </a:bgClr>
          </a:patt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Rectangle 49">
            <a:extLst>
              <a:ext uri="{FF2B5EF4-FFF2-40B4-BE49-F238E27FC236}">
                <a16:creationId xmlns:a16="http://schemas.microsoft.com/office/drawing/2014/main" id="{8984B202-F07B-47C6-9355-60C88D9D8D7C}"/>
              </a:ext>
            </a:extLst>
          </p:cNvPr>
          <p:cNvSpPr/>
          <p:nvPr/>
        </p:nvSpPr>
        <p:spPr>
          <a:xfrm>
            <a:off x="9377976" y="3870960"/>
            <a:ext cx="1440000" cy="360000"/>
          </a:xfrm>
          <a:prstGeom prst="rect">
            <a:avLst/>
          </a:prstGeom>
          <a:pattFill prst="ltVert">
            <a:fgClr>
              <a:srgbClr val="FFFFCC"/>
            </a:fgClr>
            <a:bgClr>
              <a:srgbClr val="FFFF00"/>
            </a:bgClr>
          </a:patt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1" name="Rectangle 50">
            <a:extLst>
              <a:ext uri="{FF2B5EF4-FFF2-40B4-BE49-F238E27FC236}">
                <a16:creationId xmlns:a16="http://schemas.microsoft.com/office/drawing/2014/main" id="{07C14EC3-281B-4C4E-9B74-D3AE6A9323EB}"/>
              </a:ext>
            </a:extLst>
          </p:cNvPr>
          <p:cNvSpPr/>
          <p:nvPr/>
        </p:nvSpPr>
        <p:spPr>
          <a:xfrm>
            <a:off x="9383499" y="4929391"/>
            <a:ext cx="1440000" cy="360000"/>
          </a:xfrm>
          <a:prstGeom prst="rect">
            <a:avLst/>
          </a:prstGeom>
          <a:pattFill prst="ltVert">
            <a:fgClr>
              <a:schemeClr val="accent2">
                <a:lumMod val="75000"/>
              </a:schemeClr>
            </a:fgClr>
            <a:bgClr>
              <a:schemeClr val="accent2">
                <a:lumMod val="50000"/>
              </a:schemeClr>
            </a:bgClr>
          </a:patt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52" name="Rectangle 51">
            <a:extLst>
              <a:ext uri="{FF2B5EF4-FFF2-40B4-BE49-F238E27FC236}">
                <a16:creationId xmlns:a16="http://schemas.microsoft.com/office/drawing/2014/main" id="{3604B98E-6631-4DCC-A687-9FA543C09FE6}"/>
              </a:ext>
            </a:extLst>
          </p:cNvPr>
          <p:cNvSpPr/>
          <p:nvPr/>
        </p:nvSpPr>
        <p:spPr>
          <a:xfrm>
            <a:off x="9265920" y="5377778"/>
            <a:ext cx="1760354" cy="369332"/>
          </a:xfrm>
          <a:prstGeom prst="rect">
            <a:avLst/>
          </a:prstGeom>
        </p:spPr>
        <p:txBody>
          <a:bodyPr wrap="none">
            <a:spAutoFit/>
          </a:bodyPr>
          <a:lstStyle/>
          <a:p>
            <a:r>
              <a:rPr lang="en-GB" dirty="0">
                <a:solidFill>
                  <a:schemeClr val="accent5">
                    <a:lumMod val="50000"/>
                  </a:schemeClr>
                </a:solidFill>
              </a:rPr>
              <a:t>Container Stages</a:t>
            </a:r>
          </a:p>
        </p:txBody>
      </p:sp>
      <p:cxnSp>
        <p:nvCxnSpPr>
          <p:cNvPr id="55" name="Straight Arrow Connector 54">
            <a:extLst>
              <a:ext uri="{FF2B5EF4-FFF2-40B4-BE49-F238E27FC236}">
                <a16:creationId xmlns:a16="http://schemas.microsoft.com/office/drawing/2014/main" id="{571B4B14-DD44-4290-967D-BB6652BEED5A}"/>
              </a:ext>
            </a:extLst>
          </p:cNvPr>
          <p:cNvCxnSpPr>
            <a:cxnSpLocks/>
          </p:cNvCxnSpPr>
          <p:nvPr/>
        </p:nvCxnSpPr>
        <p:spPr>
          <a:xfrm>
            <a:off x="8499544" y="5170286"/>
            <a:ext cx="716280" cy="0"/>
          </a:xfrm>
          <a:prstGeom prst="straightConnector1">
            <a:avLst/>
          </a:prstGeom>
          <a:ln w="25400">
            <a:solidFill>
              <a:schemeClr val="accent5">
                <a:lumMod val="75000"/>
              </a:schemeClr>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12C45B3-B123-49A2-8696-0F77D9BEBA38}"/>
              </a:ext>
            </a:extLst>
          </p:cNvPr>
          <p:cNvCxnSpPr>
            <a:cxnSpLocks/>
          </p:cNvCxnSpPr>
          <p:nvPr/>
        </p:nvCxnSpPr>
        <p:spPr>
          <a:xfrm>
            <a:off x="8499544" y="2948588"/>
            <a:ext cx="716280" cy="0"/>
          </a:xfrm>
          <a:prstGeom prst="straightConnector1">
            <a:avLst/>
          </a:prstGeom>
          <a:ln w="25400">
            <a:solidFill>
              <a:schemeClr val="accent5">
                <a:lumMod val="75000"/>
              </a:schemeClr>
            </a:solidFill>
            <a:tailEnd type="triangl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4B9CFEC-87CA-4373-8A35-56C806D276CC}"/>
              </a:ext>
            </a:extLst>
          </p:cNvPr>
          <p:cNvCxnSpPr>
            <a:cxnSpLocks/>
          </p:cNvCxnSpPr>
          <p:nvPr/>
        </p:nvCxnSpPr>
        <p:spPr>
          <a:xfrm>
            <a:off x="8499544" y="2948588"/>
            <a:ext cx="0" cy="2221698"/>
          </a:xfrm>
          <a:prstGeom prst="line">
            <a:avLst/>
          </a:prstGeom>
          <a:ln w="25400">
            <a:solidFill>
              <a:schemeClr val="accent5">
                <a:lumMod val="75000"/>
              </a:schemeClr>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62" name="Picture 61" descr="A close up of a sign&#10;&#10;Description automatically generated">
            <a:extLst>
              <a:ext uri="{FF2B5EF4-FFF2-40B4-BE49-F238E27FC236}">
                <a16:creationId xmlns:a16="http://schemas.microsoft.com/office/drawing/2014/main" id="{BF03F6C5-F6C1-4174-8E23-5041F42FBA6E}"/>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flipH="1">
            <a:off x="11088097" y="4809298"/>
            <a:ext cx="540000" cy="540000"/>
          </a:xfrm>
          <a:prstGeom prst="rect">
            <a:avLst/>
          </a:prstGeom>
          <a:solidFill>
            <a:schemeClr val="accent5">
              <a:lumMod val="60000"/>
              <a:lumOff val="40000"/>
            </a:schemeClr>
          </a:solidFill>
        </p:spPr>
      </p:pic>
      <p:pic>
        <p:nvPicPr>
          <p:cNvPr id="65" name="Picture 64" descr="A stop sign&#10;&#10;Description automatically generated">
            <a:extLst>
              <a:ext uri="{FF2B5EF4-FFF2-40B4-BE49-F238E27FC236}">
                <a16:creationId xmlns:a16="http://schemas.microsoft.com/office/drawing/2014/main" id="{12DDDB14-307F-4DF6-B984-E1BB1A49B629}"/>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11049910" y="3752725"/>
            <a:ext cx="540000" cy="540000"/>
          </a:xfrm>
          <a:prstGeom prst="rect">
            <a:avLst/>
          </a:prstGeom>
          <a:solidFill>
            <a:schemeClr val="accent5">
              <a:lumMod val="60000"/>
              <a:lumOff val="40000"/>
            </a:schemeClr>
          </a:solidFill>
        </p:spPr>
      </p:pic>
      <p:pic>
        <p:nvPicPr>
          <p:cNvPr id="68" name="Picture 67" descr="A close up of a logo&#10;&#10;Description automatically generated">
            <a:extLst>
              <a:ext uri="{FF2B5EF4-FFF2-40B4-BE49-F238E27FC236}">
                <a16:creationId xmlns:a16="http://schemas.microsoft.com/office/drawing/2014/main" id="{EC94CF80-3578-4CC3-9917-CBBBBDCC83CB}"/>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11058302" y="2668146"/>
            <a:ext cx="540000" cy="540000"/>
          </a:xfrm>
          <a:prstGeom prst="rect">
            <a:avLst/>
          </a:prstGeom>
          <a:solidFill>
            <a:schemeClr val="accent5">
              <a:lumMod val="60000"/>
              <a:lumOff val="40000"/>
            </a:schemeClr>
          </a:solidFill>
        </p:spPr>
      </p:pic>
      <p:sp>
        <p:nvSpPr>
          <p:cNvPr id="72" name="Rectangle 71">
            <a:extLst>
              <a:ext uri="{FF2B5EF4-FFF2-40B4-BE49-F238E27FC236}">
                <a16:creationId xmlns:a16="http://schemas.microsoft.com/office/drawing/2014/main" id="{4E361BB3-CC17-49BC-B6E3-C9792D6F3821}"/>
              </a:ext>
            </a:extLst>
          </p:cNvPr>
          <p:cNvSpPr/>
          <p:nvPr/>
        </p:nvSpPr>
        <p:spPr>
          <a:xfrm>
            <a:off x="11058302" y="5254846"/>
            <a:ext cx="671787" cy="307777"/>
          </a:xfrm>
          <a:prstGeom prst="rect">
            <a:avLst/>
          </a:prstGeom>
        </p:spPr>
        <p:txBody>
          <a:bodyPr wrap="none">
            <a:spAutoFit/>
          </a:bodyPr>
          <a:lstStyle/>
          <a:p>
            <a:r>
              <a:rPr lang="en-GB" sz="1400" b="1" dirty="0">
                <a:solidFill>
                  <a:schemeClr val="accent6">
                    <a:lumMod val="50000"/>
                  </a:schemeClr>
                </a:solidFill>
              </a:rPr>
              <a:t>Delete</a:t>
            </a:r>
          </a:p>
        </p:txBody>
      </p:sp>
      <p:sp>
        <p:nvSpPr>
          <p:cNvPr id="74" name="Rectangle 73">
            <a:extLst>
              <a:ext uri="{FF2B5EF4-FFF2-40B4-BE49-F238E27FC236}">
                <a16:creationId xmlns:a16="http://schemas.microsoft.com/office/drawing/2014/main" id="{C471AC09-9889-4488-B790-876554D72B47}"/>
              </a:ext>
            </a:extLst>
          </p:cNvPr>
          <p:cNvSpPr/>
          <p:nvPr/>
        </p:nvSpPr>
        <p:spPr>
          <a:xfrm>
            <a:off x="11100940" y="3097565"/>
            <a:ext cx="478016" cy="307777"/>
          </a:xfrm>
          <a:prstGeom prst="rect">
            <a:avLst/>
          </a:prstGeom>
        </p:spPr>
        <p:txBody>
          <a:bodyPr wrap="none">
            <a:spAutoFit/>
          </a:bodyPr>
          <a:lstStyle/>
          <a:p>
            <a:r>
              <a:rPr lang="en-GB" sz="1400" b="1" dirty="0">
                <a:solidFill>
                  <a:schemeClr val="accent6">
                    <a:lumMod val="50000"/>
                  </a:schemeClr>
                </a:solidFill>
              </a:rPr>
              <a:t>Run</a:t>
            </a:r>
          </a:p>
        </p:txBody>
      </p:sp>
      <p:pic>
        <p:nvPicPr>
          <p:cNvPr id="77" name="Graphic 76" descr="Single gear">
            <a:extLst>
              <a:ext uri="{FF2B5EF4-FFF2-40B4-BE49-F238E27FC236}">
                <a16:creationId xmlns:a16="http://schemas.microsoft.com/office/drawing/2014/main" id="{FFF481A0-66A1-4A36-9B82-218A6EB7A357}"/>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30241" y="2859613"/>
            <a:ext cx="218151" cy="218151"/>
          </a:xfrm>
          <a:prstGeom prst="rect">
            <a:avLst/>
          </a:prstGeom>
        </p:spPr>
      </p:pic>
      <p:pic>
        <p:nvPicPr>
          <p:cNvPr id="78" name="Graphic 77" descr="Single gear">
            <a:extLst>
              <a:ext uri="{FF2B5EF4-FFF2-40B4-BE49-F238E27FC236}">
                <a16:creationId xmlns:a16="http://schemas.microsoft.com/office/drawing/2014/main" id="{319B7507-29DE-4E6D-8C55-CC97CA533E22}"/>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13304" y="3943348"/>
            <a:ext cx="218151" cy="218151"/>
          </a:xfrm>
          <a:prstGeom prst="rect">
            <a:avLst/>
          </a:prstGeom>
        </p:spPr>
      </p:pic>
      <p:pic>
        <p:nvPicPr>
          <p:cNvPr id="79" name="Graphic 78" descr="Single gear">
            <a:extLst>
              <a:ext uri="{FF2B5EF4-FFF2-40B4-BE49-F238E27FC236}">
                <a16:creationId xmlns:a16="http://schemas.microsoft.com/office/drawing/2014/main" id="{2F49C6B9-B15F-4F43-B2AF-44E0F74B2ABF}"/>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13302" y="4993217"/>
            <a:ext cx="218151" cy="218151"/>
          </a:xfrm>
          <a:prstGeom prst="rect">
            <a:avLst/>
          </a:prstGeom>
        </p:spPr>
      </p:pic>
      <p:pic>
        <p:nvPicPr>
          <p:cNvPr id="2" name="Picture 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0290" y="4315363"/>
            <a:ext cx="3138511" cy="2455948"/>
          </a:xfrm>
          <a:prstGeom prst="rect">
            <a:avLst/>
          </a:prstGeom>
          <a:ln w="15875">
            <a:solidFill>
              <a:schemeClr val="accent2">
                <a:lumMod val="75000"/>
              </a:schemeClr>
            </a:solidFill>
          </a:ln>
        </p:spPr>
      </p:pic>
      <p:sp>
        <p:nvSpPr>
          <p:cNvPr id="33" name="Rectangle 32">
            <a:extLst>
              <a:ext uri="{FF2B5EF4-FFF2-40B4-BE49-F238E27FC236}">
                <a16:creationId xmlns:a16="http://schemas.microsoft.com/office/drawing/2014/main" id="{E27296C3-C5D5-4F83-8887-D1D062FD02E6}"/>
              </a:ext>
            </a:extLst>
          </p:cNvPr>
          <p:cNvSpPr/>
          <p:nvPr/>
        </p:nvSpPr>
        <p:spPr>
          <a:xfrm>
            <a:off x="266910" y="4255818"/>
            <a:ext cx="1525354" cy="338554"/>
          </a:xfrm>
          <a:prstGeom prst="rect">
            <a:avLst/>
          </a:prstGeom>
          <a:noFill/>
        </p:spPr>
        <p:txBody>
          <a:bodyPr wrap="square" rtlCol="0">
            <a:spAutoFit/>
          </a:bodyPr>
          <a:lstStyle/>
          <a:p>
            <a:r>
              <a:rPr lang="en-GB" sz="1600" b="1" dirty="0">
                <a:solidFill>
                  <a:schemeClr val="accent5">
                    <a:lumMod val="50000"/>
                  </a:schemeClr>
                </a:solidFill>
              </a:rPr>
              <a:t>Docker Engine</a:t>
            </a:r>
          </a:p>
        </p:txBody>
      </p:sp>
    </p:spTree>
    <p:extLst>
      <p:ext uri="{BB962C8B-B14F-4D97-AF65-F5344CB8AC3E}">
        <p14:creationId xmlns:p14="http://schemas.microsoft.com/office/powerpoint/2010/main" val="1863203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FECF34-E3F2-4B87-BB4F-EE606F93574C}"/>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Docker Cheat Sheet</a:t>
            </a:r>
          </a:p>
        </p:txBody>
      </p:sp>
    </p:spTree>
    <p:extLst>
      <p:ext uri="{BB962C8B-B14F-4D97-AF65-F5344CB8AC3E}">
        <p14:creationId xmlns:p14="http://schemas.microsoft.com/office/powerpoint/2010/main" val="519844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F924-BD5A-4447-9BFD-6F4C8395C6D0}"/>
              </a:ext>
            </a:extLst>
          </p:cNvPr>
          <p:cNvSpPr/>
          <p:nvPr/>
        </p:nvSpPr>
        <p:spPr>
          <a:xfrm>
            <a:off x="0" y="538480"/>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Cheat Sheet</a:t>
            </a:r>
          </a:p>
        </p:txBody>
      </p:sp>
      <p:sp>
        <p:nvSpPr>
          <p:cNvPr id="5" name="Rectangle: Rounded Corners 4">
            <a:extLst>
              <a:ext uri="{FF2B5EF4-FFF2-40B4-BE49-F238E27FC236}">
                <a16:creationId xmlns:a16="http://schemas.microsoft.com/office/drawing/2014/main" id="{838DD968-F811-47F2-A0E7-954CFD3B4345}"/>
              </a:ext>
            </a:extLst>
          </p:cNvPr>
          <p:cNvSpPr/>
          <p:nvPr/>
        </p:nvSpPr>
        <p:spPr>
          <a:xfrm>
            <a:off x="552893" y="1609593"/>
            <a:ext cx="4827181" cy="453325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3ADA7549-4A8C-4ECD-BF74-EB41E623129A}"/>
              </a:ext>
            </a:extLst>
          </p:cNvPr>
          <p:cNvSpPr txBox="1"/>
          <p:nvPr/>
        </p:nvSpPr>
        <p:spPr>
          <a:xfrm>
            <a:off x="1857310" y="1846559"/>
            <a:ext cx="1988288" cy="707886"/>
          </a:xfrm>
          <a:prstGeom prst="rect">
            <a:avLst/>
          </a:prstGeom>
          <a:noFill/>
        </p:spPr>
        <p:txBody>
          <a:bodyPr wrap="square" rtlCol="0">
            <a:spAutoFit/>
          </a:bodyPr>
          <a:lstStyle/>
          <a:p>
            <a:r>
              <a:rPr lang="en-GB" sz="4000" b="1" dirty="0"/>
              <a:t>Build</a:t>
            </a:r>
          </a:p>
        </p:txBody>
      </p:sp>
      <p:sp>
        <p:nvSpPr>
          <p:cNvPr id="9" name="TextBox 8">
            <a:extLst>
              <a:ext uri="{FF2B5EF4-FFF2-40B4-BE49-F238E27FC236}">
                <a16:creationId xmlns:a16="http://schemas.microsoft.com/office/drawing/2014/main" id="{FF7EB1E1-1A72-4A2F-A07B-F806B02AB595}"/>
              </a:ext>
            </a:extLst>
          </p:cNvPr>
          <p:cNvSpPr txBox="1"/>
          <p:nvPr/>
        </p:nvSpPr>
        <p:spPr>
          <a:xfrm>
            <a:off x="921488" y="2684365"/>
            <a:ext cx="4341628" cy="2862322"/>
          </a:xfrm>
          <a:prstGeom prst="rect">
            <a:avLst/>
          </a:prstGeom>
          <a:noFill/>
        </p:spPr>
        <p:txBody>
          <a:bodyPr wrap="square" rtlCol="0">
            <a:spAutoFit/>
          </a:bodyPr>
          <a:lstStyle/>
          <a:p>
            <a:r>
              <a:rPr lang="en-GB" dirty="0"/>
              <a:t>Build an image from the Dockerfile in the current directory and tag the image</a:t>
            </a:r>
          </a:p>
          <a:p>
            <a:r>
              <a:rPr lang="en-GB" dirty="0">
                <a:solidFill>
                  <a:srgbClr val="00B0F0"/>
                </a:solidFill>
                <a:latin typeface="Consolas" panose="020B0609020204030204" pitchFamily="49" charset="0"/>
                <a:cs typeface="Courier New" panose="02070309020205020404" pitchFamily="49" charset="0"/>
              </a:rPr>
              <a:t>docker build –t </a:t>
            </a:r>
            <a:r>
              <a:rPr lang="en-GB" dirty="0">
                <a:solidFill>
                  <a:srgbClr val="00B050"/>
                </a:solidFill>
                <a:latin typeface="Consolas" panose="020B0609020204030204" pitchFamily="49" charset="0"/>
              </a:rPr>
              <a:t>myimage:1.0</a:t>
            </a:r>
          </a:p>
          <a:p>
            <a:endParaRPr lang="en-GB" dirty="0"/>
          </a:p>
          <a:p>
            <a:r>
              <a:rPr lang="en-GB" dirty="0"/>
              <a:t>List all images that are locally stored with the Docker Engine</a:t>
            </a:r>
          </a:p>
          <a:p>
            <a:r>
              <a:rPr lang="en-GB" dirty="0">
                <a:solidFill>
                  <a:srgbClr val="00B0F0"/>
                </a:solidFill>
                <a:latin typeface="Consolas" panose="020B0609020204030204" pitchFamily="49" charset="0"/>
                <a:cs typeface="Courier New" panose="02070309020205020404" pitchFamily="49" charset="0"/>
              </a:rPr>
              <a:t>docker image ls</a:t>
            </a:r>
            <a:r>
              <a:rPr lang="en-GB" dirty="0">
                <a:solidFill>
                  <a:srgbClr val="00B0F0"/>
                </a:solidFill>
              </a:rPr>
              <a:t> </a:t>
            </a:r>
          </a:p>
          <a:p>
            <a:endParaRPr lang="en-GB" dirty="0"/>
          </a:p>
          <a:p>
            <a:r>
              <a:rPr lang="en-GB" dirty="0"/>
              <a:t>Delete an image from the local image store </a:t>
            </a:r>
            <a:r>
              <a:rPr lang="en-GB" dirty="0">
                <a:solidFill>
                  <a:srgbClr val="00B0F0"/>
                </a:solidFill>
                <a:latin typeface="Consolas" panose="020B0609020204030204" pitchFamily="49" charset="0"/>
                <a:cs typeface="Courier New" panose="02070309020205020404" pitchFamily="49" charset="0"/>
              </a:rPr>
              <a:t>docker image rm </a:t>
            </a:r>
            <a:r>
              <a:rPr lang="en-GB" dirty="0">
                <a:solidFill>
                  <a:srgbClr val="00B050"/>
                </a:solidFill>
                <a:latin typeface="Consolas" panose="020B0609020204030204" pitchFamily="49" charset="0"/>
              </a:rPr>
              <a:t>alpine:3.4</a:t>
            </a:r>
          </a:p>
        </p:txBody>
      </p:sp>
      <p:pic>
        <p:nvPicPr>
          <p:cNvPr id="11" name="Graphic 10" descr="Tools">
            <a:extLst>
              <a:ext uri="{FF2B5EF4-FFF2-40B4-BE49-F238E27FC236}">
                <a16:creationId xmlns:a16="http://schemas.microsoft.com/office/drawing/2014/main" id="{DD9851D6-481A-4913-8352-B2F4F310A7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9270" y="1846559"/>
            <a:ext cx="707887" cy="70788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2" name="Rectangle: Rounded Corners 11">
            <a:extLst>
              <a:ext uri="{FF2B5EF4-FFF2-40B4-BE49-F238E27FC236}">
                <a16:creationId xmlns:a16="http://schemas.microsoft.com/office/drawing/2014/main" id="{D5FFA1F4-D839-440F-9175-98D7EE2E1DD1}"/>
              </a:ext>
            </a:extLst>
          </p:cNvPr>
          <p:cNvSpPr/>
          <p:nvPr/>
        </p:nvSpPr>
        <p:spPr>
          <a:xfrm>
            <a:off x="6715760" y="1571730"/>
            <a:ext cx="4827181" cy="453325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p>
        </p:txBody>
      </p:sp>
      <p:pic>
        <p:nvPicPr>
          <p:cNvPr id="14" name="Graphic 13" descr="Network">
            <a:extLst>
              <a:ext uri="{FF2B5EF4-FFF2-40B4-BE49-F238E27FC236}">
                <a16:creationId xmlns:a16="http://schemas.microsoft.com/office/drawing/2014/main" id="{36DC3B92-E951-45B6-937E-6E334005424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58020" y="1772958"/>
            <a:ext cx="914400" cy="914400"/>
          </a:xfrm>
          <a:prstGeom prst="rect">
            <a:avLst/>
          </a:prstGeom>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5" name="TextBox 14">
            <a:extLst>
              <a:ext uri="{FF2B5EF4-FFF2-40B4-BE49-F238E27FC236}">
                <a16:creationId xmlns:a16="http://schemas.microsoft.com/office/drawing/2014/main" id="{FC1A4B8D-35A2-4F90-9B05-6E61DEE98E02}"/>
              </a:ext>
            </a:extLst>
          </p:cNvPr>
          <p:cNvSpPr txBox="1"/>
          <p:nvPr/>
        </p:nvSpPr>
        <p:spPr>
          <a:xfrm>
            <a:off x="8209653" y="1903268"/>
            <a:ext cx="1988288" cy="707886"/>
          </a:xfrm>
          <a:prstGeom prst="rect">
            <a:avLst/>
          </a:prstGeom>
          <a:noFill/>
        </p:spPr>
        <p:txBody>
          <a:bodyPr wrap="square" rtlCol="0">
            <a:spAutoFit/>
          </a:bodyPr>
          <a:lstStyle/>
          <a:p>
            <a:r>
              <a:rPr lang="en-GB" sz="4000" b="1" dirty="0"/>
              <a:t>Share</a:t>
            </a:r>
          </a:p>
        </p:txBody>
      </p:sp>
      <p:sp>
        <p:nvSpPr>
          <p:cNvPr id="16" name="TextBox 15">
            <a:extLst>
              <a:ext uri="{FF2B5EF4-FFF2-40B4-BE49-F238E27FC236}">
                <a16:creationId xmlns:a16="http://schemas.microsoft.com/office/drawing/2014/main" id="{FAA0850C-A948-4DC8-A57C-3A65C78FF0BC}"/>
              </a:ext>
            </a:extLst>
          </p:cNvPr>
          <p:cNvSpPr txBox="1"/>
          <p:nvPr/>
        </p:nvSpPr>
        <p:spPr>
          <a:xfrm>
            <a:off x="7084568" y="2742020"/>
            <a:ext cx="4169664" cy="2862322"/>
          </a:xfrm>
          <a:prstGeom prst="rect">
            <a:avLst/>
          </a:prstGeom>
          <a:noFill/>
        </p:spPr>
        <p:txBody>
          <a:bodyPr wrap="square" rtlCol="0">
            <a:spAutoFit/>
          </a:bodyPr>
          <a:lstStyle/>
          <a:p>
            <a:r>
              <a:rPr lang="en-GB" dirty="0"/>
              <a:t>Pull an image from a registry </a:t>
            </a:r>
          </a:p>
          <a:p>
            <a:r>
              <a:rPr lang="en-GB" dirty="0">
                <a:solidFill>
                  <a:srgbClr val="00B0F0"/>
                </a:solidFill>
                <a:latin typeface="Consolas" panose="020B0609020204030204" pitchFamily="49" charset="0"/>
                <a:cs typeface="Courier New" panose="02070309020205020404" pitchFamily="49" charset="0"/>
              </a:rPr>
              <a:t>docker pull </a:t>
            </a:r>
            <a:r>
              <a:rPr lang="en-GB" dirty="0">
                <a:solidFill>
                  <a:srgbClr val="00B050"/>
                </a:solidFill>
                <a:latin typeface="Consolas" panose="020B0609020204030204" pitchFamily="49" charset="0"/>
              </a:rPr>
              <a:t>myimage:1.0 </a:t>
            </a:r>
          </a:p>
          <a:p>
            <a:endParaRPr lang="en-GB" dirty="0"/>
          </a:p>
          <a:p>
            <a:r>
              <a:rPr lang="en-GB" dirty="0"/>
              <a:t>Retag a local image with a new image name and tag</a:t>
            </a:r>
          </a:p>
          <a:p>
            <a:r>
              <a:rPr lang="en-GB" dirty="0">
                <a:solidFill>
                  <a:srgbClr val="00B0F0"/>
                </a:solidFill>
                <a:latin typeface="Consolas" panose="020B0609020204030204" pitchFamily="49" charset="0"/>
                <a:cs typeface="Courier New" panose="02070309020205020404" pitchFamily="49" charset="0"/>
              </a:rPr>
              <a:t>docker tag </a:t>
            </a:r>
            <a:r>
              <a:rPr lang="en-GB" dirty="0">
                <a:solidFill>
                  <a:srgbClr val="00B050"/>
                </a:solidFill>
                <a:latin typeface="Consolas" panose="020B0609020204030204" pitchFamily="49" charset="0"/>
              </a:rPr>
              <a:t>myimage:1.0 myrepo/ myimage:2.0 </a:t>
            </a:r>
          </a:p>
          <a:p>
            <a:endParaRPr lang="en-GB" dirty="0"/>
          </a:p>
          <a:p>
            <a:r>
              <a:rPr lang="en-GB" dirty="0"/>
              <a:t>Push an image to a registry</a:t>
            </a:r>
          </a:p>
          <a:p>
            <a:r>
              <a:rPr lang="en-GB" dirty="0">
                <a:solidFill>
                  <a:srgbClr val="00B0F0"/>
                </a:solidFill>
                <a:latin typeface="Consolas" panose="020B0609020204030204" pitchFamily="49" charset="0"/>
                <a:cs typeface="Courier New" panose="02070309020205020404" pitchFamily="49" charset="0"/>
              </a:rPr>
              <a:t>docker push </a:t>
            </a:r>
            <a:r>
              <a:rPr lang="en-GB" dirty="0">
                <a:solidFill>
                  <a:srgbClr val="00B050"/>
                </a:solidFill>
                <a:latin typeface="Consolas" panose="020B0609020204030204" pitchFamily="49" charset="0"/>
              </a:rPr>
              <a:t>myrepo/myimage:2.0 </a:t>
            </a:r>
          </a:p>
        </p:txBody>
      </p:sp>
    </p:spTree>
    <p:extLst>
      <p:ext uri="{BB962C8B-B14F-4D97-AF65-F5344CB8AC3E}">
        <p14:creationId xmlns:p14="http://schemas.microsoft.com/office/powerpoint/2010/main" val="1038401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F924-BD5A-4447-9BFD-6F4C8395C6D0}"/>
              </a:ext>
            </a:extLst>
          </p:cNvPr>
          <p:cNvSpPr/>
          <p:nvPr/>
        </p:nvSpPr>
        <p:spPr>
          <a:xfrm>
            <a:off x="0" y="461878"/>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Cheat Sheet</a:t>
            </a:r>
          </a:p>
        </p:txBody>
      </p:sp>
      <p:sp>
        <p:nvSpPr>
          <p:cNvPr id="5" name="Rectangle: Rounded Corners 4">
            <a:extLst>
              <a:ext uri="{FF2B5EF4-FFF2-40B4-BE49-F238E27FC236}">
                <a16:creationId xmlns:a16="http://schemas.microsoft.com/office/drawing/2014/main" id="{838DD968-F811-47F2-A0E7-954CFD3B4345}"/>
              </a:ext>
            </a:extLst>
          </p:cNvPr>
          <p:cNvSpPr/>
          <p:nvPr/>
        </p:nvSpPr>
        <p:spPr>
          <a:xfrm>
            <a:off x="1170467" y="1360968"/>
            <a:ext cx="9994605" cy="5255742"/>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3ADA7549-4A8C-4ECD-BF74-EB41E623129A}"/>
              </a:ext>
            </a:extLst>
          </p:cNvPr>
          <p:cNvSpPr txBox="1"/>
          <p:nvPr/>
        </p:nvSpPr>
        <p:spPr>
          <a:xfrm>
            <a:off x="2602870" y="1497880"/>
            <a:ext cx="1988288" cy="707886"/>
          </a:xfrm>
          <a:prstGeom prst="rect">
            <a:avLst/>
          </a:prstGeom>
          <a:noFill/>
        </p:spPr>
        <p:txBody>
          <a:bodyPr wrap="square" rtlCol="0">
            <a:spAutoFit/>
          </a:bodyPr>
          <a:lstStyle/>
          <a:p>
            <a:r>
              <a:rPr lang="en-GB" sz="4000" b="1" dirty="0"/>
              <a:t>Run</a:t>
            </a:r>
          </a:p>
        </p:txBody>
      </p:sp>
      <p:sp>
        <p:nvSpPr>
          <p:cNvPr id="9" name="TextBox 8">
            <a:extLst>
              <a:ext uri="{FF2B5EF4-FFF2-40B4-BE49-F238E27FC236}">
                <a16:creationId xmlns:a16="http://schemas.microsoft.com/office/drawing/2014/main" id="{FF7EB1E1-1A72-4A2F-A07B-F806B02AB595}"/>
              </a:ext>
            </a:extLst>
          </p:cNvPr>
          <p:cNvSpPr txBox="1"/>
          <p:nvPr/>
        </p:nvSpPr>
        <p:spPr>
          <a:xfrm>
            <a:off x="1583919" y="2282768"/>
            <a:ext cx="4341628" cy="4247317"/>
          </a:xfrm>
          <a:prstGeom prst="rect">
            <a:avLst/>
          </a:prstGeom>
          <a:noFill/>
        </p:spPr>
        <p:txBody>
          <a:bodyPr wrap="square" rtlCol="0">
            <a:spAutoFit/>
          </a:bodyPr>
          <a:lstStyle/>
          <a:p>
            <a:r>
              <a:rPr lang="en-GB" dirty="0"/>
              <a:t>Run a container from the Alpine version 3.9 image, name the running container “web” and expose port 5000 externally, mapped to port 80 inside the container.</a:t>
            </a:r>
          </a:p>
          <a:p>
            <a:r>
              <a:rPr lang="en-GB" dirty="0">
                <a:solidFill>
                  <a:srgbClr val="00B0F0"/>
                </a:solidFill>
                <a:latin typeface="Consolas" panose="020B0609020204030204" pitchFamily="49" charset="0"/>
                <a:cs typeface="Courier New" panose="02070309020205020404" pitchFamily="49" charset="0"/>
              </a:rPr>
              <a:t>docker container run</a:t>
            </a:r>
            <a:r>
              <a:rPr lang="en-GB" dirty="0"/>
              <a:t> </a:t>
            </a:r>
            <a:r>
              <a:rPr lang="en-GB" dirty="0">
                <a:solidFill>
                  <a:srgbClr val="00B0F0"/>
                </a:solidFill>
                <a:latin typeface="Consolas" panose="020B0609020204030204" pitchFamily="49" charset="0"/>
                <a:cs typeface="Courier New" panose="02070309020205020404" pitchFamily="49" charset="0"/>
              </a:rPr>
              <a:t>--name</a:t>
            </a:r>
            <a:r>
              <a:rPr lang="en-GB" dirty="0"/>
              <a:t> </a:t>
            </a:r>
            <a:r>
              <a:rPr lang="en-GB" dirty="0">
                <a:solidFill>
                  <a:srgbClr val="00B050"/>
                </a:solidFill>
                <a:latin typeface="Consolas" panose="020B0609020204030204" pitchFamily="49" charset="0"/>
              </a:rPr>
              <a:t>web</a:t>
            </a:r>
            <a:r>
              <a:rPr lang="en-GB" dirty="0"/>
              <a:t> </a:t>
            </a:r>
            <a:r>
              <a:rPr lang="en-GB" dirty="0">
                <a:solidFill>
                  <a:srgbClr val="00B0F0"/>
                </a:solidFill>
                <a:latin typeface="Consolas" panose="020B0609020204030204" pitchFamily="49" charset="0"/>
                <a:cs typeface="Courier New" panose="02070309020205020404" pitchFamily="49" charset="0"/>
              </a:rPr>
              <a:t>-p</a:t>
            </a:r>
            <a:r>
              <a:rPr lang="en-GB" dirty="0"/>
              <a:t> </a:t>
            </a:r>
            <a:r>
              <a:rPr lang="en-GB" dirty="0">
                <a:solidFill>
                  <a:srgbClr val="00B050"/>
                </a:solidFill>
                <a:latin typeface="Consolas" panose="020B0609020204030204" pitchFamily="49" charset="0"/>
              </a:rPr>
              <a:t>5000:80 alpine:3.9</a:t>
            </a:r>
            <a:r>
              <a:rPr lang="en-GB" dirty="0"/>
              <a:t> </a:t>
            </a:r>
          </a:p>
          <a:p>
            <a:endParaRPr lang="en-GB" dirty="0"/>
          </a:p>
          <a:p>
            <a:r>
              <a:rPr lang="en-GB" dirty="0"/>
              <a:t>Stop a running container through SIGTERM </a:t>
            </a:r>
            <a:r>
              <a:rPr lang="en-GB" dirty="0">
                <a:solidFill>
                  <a:srgbClr val="00B0F0"/>
                </a:solidFill>
                <a:latin typeface="Consolas" panose="020B0609020204030204" pitchFamily="49" charset="0"/>
                <a:cs typeface="Courier New" panose="02070309020205020404" pitchFamily="49" charset="0"/>
              </a:rPr>
              <a:t>docker container stop </a:t>
            </a:r>
            <a:r>
              <a:rPr lang="en-GB" dirty="0">
                <a:solidFill>
                  <a:srgbClr val="00B050"/>
                </a:solidFill>
                <a:latin typeface="Consolas" panose="020B0609020204030204" pitchFamily="49" charset="0"/>
              </a:rPr>
              <a:t>web </a:t>
            </a:r>
          </a:p>
          <a:p>
            <a:endParaRPr lang="en-GB" dirty="0"/>
          </a:p>
          <a:p>
            <a:r>
              <a:rPr lang="en-GB" dirty="0"/>
              <a:t>Stop a running container through SIGKILL </a:t>
            </a:r>
            <a:r>
              <a:rPr lang="en-GB" dirty="0">
                <a:solidFill>
                  <a:srgbClr val="00B0F0"/>
                </a:solidFill>
                <a:latin typeface="Consolas" panose="020B0609020204030204" pitchFamily="49" charset="0"/>
                <a:cs typeface="Courier New" panose="02070309020205020404" pitchFamily="49" charset="0"/>
              </a:rPr>
              <a:t>docker container kill </a:t>
            </a:r>
            <a:r>
              <a:rPr lang="en-GB" dirty="0">
                <a:solidFill>
                  <a:srgbClr val="00B050"/>
                </a:solidFill>
                <a:latin typeface="Consolas" panose="020B0609020204030204" pitchFamily="49" charset="0"/>
              </a:rPr>
              <a:t>web </a:t>
            </a:r>
          </a:p>
          <a:p>
            <a:endParaRPr lang="en-GB" dirty="0"/>
          </a:p>
          <a:p>
            <a:r>
              <a:rPr lang="en-GB" dirty="0"/>
              <a:t>List the networks</a:t>
            </a:r>
          </a:p>
          <a:p>
            <a:r>
              <a:rPr lang="en-GB" dirty="0">
                <a:solidFill>
                  <a:srgbClr val="00B0F0"/>
                </a:solidFill>
                <a:latin typeface="Consolas" panose="020B0609020204030204" pitchFamily="49" charset="0"/>
                <a:cs typeface="Courier New" panose="02070309020205020404" pitchFamily="49" charset="0"/>
              </a:rPr>
              <a:t>docker network ls </a:t>
            </a:r>
          </a:p>
        </p:txBody>
      </p:sp>
      <p:pic>
        <p:nvPicPr>
          <p:cNvPr id="7" name="Graphic 6" descr="Internet">
            <a:extLst>
              <a:ext uri="{FF2B5EF4-FFF2-40B4-BE49-F238E27FC236}">
                <a16:creationId xmlns:a16="http://schemas.microsoft.com/office/drawing/2014/main" id="{B41042E3-383F-4A94-B2DE-E272F5E3EE0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83919" y="1421286"/>
            <a:ext cx="914400" cy="914400"/>
          </a:xfrm>
          <a:prstGeom prst="rect">
            <a:avLst/>
          </a:prstGeom>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7" name="TextBox 16">
            <a:extLst>
              <a:ext uri="{FF2B5EF4-FFF2-40B4-BE49-F238E27FC236}">
                <a16:creationId xmlns:a16="http://schemas.microsoft.com/office/drawing/2014/main" id="{3D3459BA-D9A3-49AB-A64A-E78A2A6884A0}"/>
              </a:ext>
            </a:extLst>
          </p:cNvPr>
          <p:cNvSpPr txBox="1"/>
          <p:nvPr/>
        </p:nvSpPr>
        <p:spPr>
          <a:xfrm>
            <a:off x="6177394" y="2263492"/>
            <a:ext cx="4341628" cy="3139321"/>
          </a:xfrm>
          <a:prstGeom prst="rect">
            <a:avLst/>
          </a:prstGeom>
          <a:noFill/>
        </p:spPr>
        <p:txBody>
          <a:bodyPr wrap="square" rtlCol="0">
            <a:spAutoFit/>
          </a:bodyPr>
          <a:lstStyle/>
          <a:p>
            <a:r>
              <a:rPr lang="en-GB" dirty="0"/>
              <a:t>List the running containers (add </a:t>
            </a:r>
            <a:r>
              <a:rPr lang="en-GB" dirty="0">
                <a:solidFill>
                  <a:srgbClr val="00B0F0"/>
                </a:solidFill>
                <a:latin typeface="Consolas" panose="020B0609020204030204" pitchFamily="49" charset="0"/>
                <a:cs typeface="Courier New" panose="02070309020205020404" pitchFamily="49" charset="0"/>
              </a:rPr>
              <a:t>--all </a:t>
            </a:r>
            <a:r>
              <a:rPr lang="en-GB" dirty="0"/>
              <a:t>to include stopped containers) </a:t>
            </a:r>
          </a:p>
          <a:p>
            <a:r>
              <a:rPr lang="en-GB" dirty="0">
                <a:solidFill>
                  <a:srgbClr val="00B0F0"/>
                </a:solidFill>
                <a:latin typeface="Consolas" panose="020B0609020204030204" pitchFamily="49" charset="0"/>
                <a:cs typeface="Courier New" panose="02070309020205020404" pitchFamily="49" charset="0"/>
              </a:rPr>
              <a:t>docker container ls</a:t>
            </a:r>
            <a:r>
              <a:rPr lang="en-GB" dirty="0"/>
              <a:t> </a:t>
            </a:r>
          </a:p>
          <a:p>
            <a:endParaRPr lang="en-GB" dirty="0"/>
          </a:p>
          <a:p>
            <a:r>
              <a:rPr lang="en-GB" dirty="0"/>
              <a:t>Delete all running and stopped containers </a:t>
            </a:r>
            <a:r>
              <a:rPr lang="en-GB" dirty="0">
                <a:solidFill>
                  <a:srgbClr val="00B0F0"/>
                </a:solidFill>
                <a:latin typeface="Consolas" panose="020B0609020204030204" pitchFamily="49" charset="0"/>
                <a:cs typeface="Courier New" panose="02070309020205020404" pitchFamily="49" charset="0"/>
              </a:rPr>
              <a:t>docker container rm -f $(docker ps -aq)</a:t>
            </a:r>
            <a:r>
              <a:rPr lang="en-GB" dirty="0"/>
              <a:t> </a:t>
            </a:r>
          </a:p>
          <a:p>
            <a:endParaRPr lang="en-GB" dirty="0"/>
          </a:p>
          <a:p>
            <a:r>
              <a:rPr lang="en-GB" dirty="0"/>
              <a:t>Print the last 100 lines of a container’s logs </a:t>
            </a:r>
            <a:r>
              <a:rPr lang="en-GB" dirty="0">
                <a:solidFill>
                  <a:srgbClr val="00B0F0"/>
                </a:solidFill>
                <a:latin typeface="Consolas" panose="020B0609020204030204" pitchFamily="49" charset="0"/>
                <a:cs typeface="Courier New" panose="02070309020205020404" pitchFamily="49" charset="0"/>
              </a:rPr>
              <a:t>docker container logs --tail 100</a:t>
            </a:r>
            <a:r>
              <a:rPr lang="en-GB" dirty="0"/>
              <a:t> </a:t>
            </a:r>
            <a:r>
              <a:rPr lang="en-GB" dirty="0">
                <a:solidFill>
                  <a:srgbClr val="00B050"/>
                </a:solidFill>
                <a:latin typeface="Consolas" panose="020B0609020204030204" pitchFamily="49" charset="0"/>
              </a:rPr>
              <a:t>web</a:t>
            </a:r>
          </a:p>
        </p:txBody>
      </p:sp>
    </p:spTree>
    <p:extLst>
      <p:ext uri="{BB962C8B-B14F-4D97-AF65-F5344CB8AC3E}">
        <p14:creationId xmlns:p14="http://schemas.microsoft.com/office/powerpoint/2010/main" val="2261498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F924-BD5A-4447-9BFD-6F4C8395C6D0}"/>
              </a:ext>
            </a:extLst>
          </p:cNvPr>
          <p:cNvSpPr/>
          <p:nvPr/>
        </p:nvSpPr>
        <p:spPr>
          <a:xfrm>
            <a:off x="0" y="461878"/>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Commands</a:t>
            </a:r>
          </a:p>
        </p:txBody>
      </p:sp>
      <p:sp>
        <p:nvSpPr>
          <p:cNvPr id="5" name="Rectangle: Rounded Corners 4">
            <a:extLst>
              <a:ext uri="{FF2B5EF4-FFF2-40B4-BE49-F238E27FC236}">
                <a16:creationId xmlns:a16="http://schemas.microsoft.com/office/drawing/2014/main" id="{838DD968-F811-47F2-A0E7-954CFD3B4345}"/>
              </a:ext>
            </a:extLst>
          </p:cNvPr>
          <p:cNvSpPr/>
          <p:nvPr/>
        </p:nvSpPr>
        <p:spPr>
          <a:xfrm>
            <a:off x="4396062" y="1222945"/>
            <a:ext cx="2625840" cy="55409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onsolas" panose="020B0609020204030204" pitchFamily="49" charset="0"/>
                <a:cs typeface="Courier New" panose="02070309020205020404" pitchFamily="49" charset="0"/>
              </a:rPr>
              <a:t>docker --version</a:t>
            </a:r>
            <a:endParaRPr lang="en-GB" dirty="0"/>
          </a:p>
        </p:txBody>
      </p:sp>
      <p:sp>
        <p:nvSpPr>
          <p:cNvPr id="7" name="Flowchart: Alternate Process 6">
            <a:extLst>
              <a:ext uri="{FF2B5EF4-FFF2-40B4-BE49-F238E27FC236}">
                <a16:creationId xmlns:a16="http://schemas.microsoft.com/office/drawing/2014/main" id="{9F45CCDD-1165-49C5-A4A7-40A078D8B0BB}"/>
              </a:ext>
            </a:extLst>
          </p:cNvPr>
          <p:cNvSpPr/>
          <p:nvPr/>
        </p:nvSpPr>
        <p:spPr>
          <a:xfrm>
            <a:off x="2198887" y="6031640"/>
            <a:ext cx="7773248" cy="614678"/>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commands helps you to know the installed version of Docker on your system</a:t>
            </a:r>
          </a:p>
        </p:txBody>
      </p:sp>
      <p:pic>
        <p:nvPicPr>
          <p:cNvPr id="8" name="Picture 7"/>
          <p:cNvPicPr>
            <a:picLocks noChangeAspect="1"/>
          </p:cNvPicPr>
          <p:nvPr/>
        </p:nvPicPr>
        <p:blipFill>
          <a:blip r:embed="rId2"/>
          <a:stretch>
            <a:fillRect/>
          </a:stretch>
        </p:blipFill>
        <p:spPr>
          <a:xfrm>
            <a:off x="2762250" y="2690812"/>
            <a:ext cx="6667500" cy="1476375"/>
          </a:xfrm>
          <a:prstGeom prst="rect">
            <a:avLst/>
          </a:prstGeom>
        </p:spPr>
      </p:pic>
    </p:spTree>
    <p:extLst>
      <p:ext uri="{BB962C8B-B14F-4D97-AF65-F5344CB8AC3E}">
        <p14:creationId xmlns:p14="http://schemas.microsoft.com/office/powerpoint/2010/main" val="2852215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F924-BD5A-4447-9BFD-6F4C8395C6D0}"/>
              </a:ext>
            </a:extLst>
          </p:cNvPr>
          <p:cNvSpPr/>
          <p:nvPr/>
        </p:nvSpPr>
        <p:spPr>
          <a:xfrm>
            <a:off x="0" y="461878"/>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Commands</a:t>
            </a:r>
          </a:p>
        </p:txBody>
      </p:sp>
      <p:sp>
        <p:nvSpPr>
          <p:cNvPr id="5" name="Rectangle: Rounded Corners 4">
            <a:extLst>
              <a:ext uri="{FF2B5EF4-FFF2-40B4-BE49-F238E27FC236}">
                <a16:creationId xmlns:a16="http://schemas.microsoft.com/office/drawing/2014/main" id="{838DD968-F811-47F2-A0E7-954CFD3B4345}"/>
              </a:ext>
            </a:extLst>
          </p:cNvPr>
          <p:cNvSpPr/>
          <p:nvPr/>
        </p:nvSpPr>
        <p:spPr>
          <a:xfrm>
            <a:off x="4396062" y="1222945"/>
            <a:ext cx="2970896" cy="55409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onsolas" panose="020B0609020204030204" pitchFamily="49" charset="0"/>
                <a:cs typeface="Courier New" panose="02070309020205020404" pitchFamily="49" charset="0"/>
              </a:rPr>
              <a:t>docker pull </a:t>
            </a:r>
            <a:r>
              <a:rPr lang="en-GB" dirty="0" err="1">
                <a:solidFill>
                  <a:schemeClr val="accent6"/>
                </a:solidFill>
                <a:latin typeface="Consolas" panose="020B0609020204030204" pitchFamily="49" charset="0"/>
                <a:cs typeface="Courier New" panose="02070309020205020404" pitchFamily="49" charset="0"/>
              </a:rPr>
              <a:t>imagename</a:t>
            </a:r>
            <a:endParaRPr lang="en-GB" dirty="0">
              <a:solidFill>
                <a:schemeClr val="accent6"/>
              </a:solidFill>
            </a:endParaRPr>
          </a:p>
        </p:txBody>
      </p:sp>
      <p:sp>
        <p:nvSpPr>
          <p:cNvPr id="7" name="Flowchart: Alternate Process 6">
            <a:extLst>
              <a:ext uri="{FF2B5EF4-FFF2-40B4-BE49-F238E27FC236}">
                <a16:creationId xmlns:a16="http://schemas.microsoft.com/office/drawing/2014/main" id="{9F45CCDD-1165-49C5-A4A7-40A078D8B0BB}"/>
              </a:ext>
            </a:extLst>
          </p:cNvPr>
          <p:cNvSpPr/>
          <p:nvPr/>
        </p:nvSpPr>
        <p:spPr>
          <a:xfrm>
            <a:off x="2198887" y="5781443"/>
            <a:ext cx="8428856" cy="614678"/>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command helps you to pull the specified image from the docker central repository.</a:t>
            </a:r>
          </a:p>
        </p:txBody>
      </p:sp>
      <p:pic>
        <p:nvPicPr>
          <p:cNvPr id="2" name="Picture 1"/>
          <p:cNvPicPr>
            <a:picLocks noChangeAspect="1"/>
          </p:cNvPicPr>
          <p:nvPr/>
        </p:nvPicPr>
        <p:blipFill>
          <a:blip r:embed="rId2"/>
          <a:stretch>
            <a:fillRect/>
          </a:stretch>
        </p:blipFill>
        <p:spPr>
          <a:xfrm>
            <a:off x="2538412" y="2157412"/>
            <a:ext cx="7115175" cy="2543175"/>
          </a:xfrm>
          <a:prstGeom prst="rect">
            <a:avLst/>
          </a:prstGeom>
        </p:spPr>
      </p:pic>
    </p:spTree>
    <p:extLst>
      <p:ext uri="{BB962C8B-B14F-4D97-AF65-F5344CB8AC3E}">
        <p14:creationId xmlns:p14="http://schemas.microsoft.com/office/powerpoint/2010/main" val="483272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F924-BD5A-4447-9BFD-6F4C8395C6D0}"/>
              </a:ext>
            </a:extLst>
          </p:cNvPr>
          <p:cNvSpPr/>
          <p:nvPr/>
        </p:nvSpPr>
        <p:spPr>
          <a:xfrm>
            <a:off x="0" y="461878"/>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Commands</a:t>
            </a:r>
          </a:p>
        </p:txBody>
      </p:sp>
      <p:sp>
        <p:nvSpPr>
          <p:cNvPr id="5" name="Rectangle: Rounded Corners 4">
            <a:extLst>
              <a:ext uri="{FF2B5EF4-FFF2-40B4-BE49-F238E27FC236}">
                <a16:creationId xmlns:a16="http://schemas.microsoft.com/office/drawing/2014/main" id="{838DD968-F811-47F2-A0E7-954CFD3B4345}"/>
              </a:ext>
            </a:extLst>
          </p:cNvPr>
          <p:cNvSpPr/>
          <p:nvPr/>
        </p:nvSpPr>
        <p:spPr>
          <a:xfrm>
            <a:off x="4396062" y="1222945"/>
            <a:ext cx="2677598" cy="55409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onsolas" panose="020B0609020204030204" pitchFamily="49" charset="0"/>
                <a:cs typeface="Courier New" panose="02070309020205020404" pitchFamily="49" charset="0"/>
              </a:rPr>
              <a:t>docker images</a:t>
            </a:r>
            <a:endParaRPr lang="en-GB" dirty="0">
              <a:solidFill>
                <a:schemeClr val="accent6"/>
              </a:solidFill>
            </a:endParaRPr>
          </a:p>
        </p:txBody>
      </p:sp>
      <p:sp>
        <p:nvSpPr>
          <p:cNvPr id="7" name="Flowchart: Alternate Process 6">
            <a:extLst>
              <a:ext uri="{FF2B5EF4-FFF2-40B4-BE49-F238E27FC236}">
                <a16:creationId xmlns:a16="http://schemas.microsoft.com/office/drawing/2014/main" id="{9F45CCDD-1165-49C5-A4A7-40A078D8B0BB}"/>
              </a:ext>
            </a:extLst>
          </p:cNvPr>
          <p:cNvSpPr/>
          <p:nvPr/>
        </p:nvSpPr>
        <p:spPr>
          <a:xfrm>
            <a:off x="2198887" y="5781443"/>
            <a:ext cx="8428856" cy="614678"/>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command helps you list the images that you have downloaded on your system.</a:t>
            </a:r>
          </a:p>
        </p:txBody>
      </p:sp>
      <p:pic>
        <p:nvPicPr>
          <p:cNvPr id="3" name="Picture 2"/>
          <p:cNvPicPr>
            <a:picLocks noChangeAspect="1"/>
          </p:cNvPicPr>
          <p:nvPr/>
        </p:nvPicPr>
        <p:blipFill>
          <a:blip r:embed="rId2"/>
          <a:stretch>
            <a:fillRect/>
          </a:stretch>
        </p:blipFill>
        <p:spPr>
          <a:xfrm>
            <a:off x="2538412" y="2157412"/>
            <a:ext cx="7115175" cy="2543175"/>
          </a:xfrm>
          <a:prstGeom prst="rect">
            <a:avLst/>
          </a:prstGeom>
        </p:spPr>
      </p:pic>
    </p:spTree>
    <p:extLst>
      <p:ext uri="{BB962C8B-B14F-4D97-AF65-F5344CB8AC3E}">
        <p14:creationId xmlns:p14="http://schemas.microsoft.com/office/powerpoint/2010/main" val="1673916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F924-BD5A-4447-9BFD-6F4C8395C6D0}"/>
              </a:ext>
            </a:extLst>
          </p:cNvPr>
          <p:cNvSpPr/>
          <p:nvPr/>
        </p:nvSpPr>
        <p:spPr>
          <a:xfrm>
            <a:off x="0" y="461878"/>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Commands</a:t>
            </a:r>
          </a:p>
        </p:txBody>
      </p:sp>
      <p:sp>
        <p:nvSpPr>
          <p:cNvPr id="5" name="Rectangle: Rounded Corners 4">
            <a:extLst>
              <a:ext uri="{FF2B5EF4-FFF2-40B4-BE49-F238E27FC236}">
                <a16:creationId xmlns:a16="http://schemas.microsoft.com/office/drawing/2014/main" id="{838DD968-F811-47F2-A0E7-954CFD3B4345}"/>
              </a:ext>
            </a:extLst>
          </p:cNvPr>
          <p:cNvSpPr/>
          <p:nvPr/>
        </p:nvSpPr>
        <p:spPr>
          <a:xfrm>
            <a:off x="4396062" y="1222945"/>
            <a:ext cx="2867380" cy="55409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onsolas" panose="020B0609020204030204" pitchFamily="49" charset="0"/>
                <a:cs typeface="Courier New" panose="02070309020205020404" pitchFamily="49" charset="0"/>
              </a:rPr>
              <a:t>docker run </a:t>
            </a:r>
            <a:r>
              <a:rPr lang="en-GB" dirty="0" err="1">
                <a:solidFill>
                  <a:schemeClr val="accent6"/>
                </a:solidFill>
                <a:latin typeface="Consolas" panose="020B0609020204030204" pitchFamily="49" charset="0"/>
                <a:cs typeface="Courier New" panose="02070309020205020404" pitchFamily="49" charset="0"/>
              </a:rPr>
              <a:t>imagename</a:t>
            </a:r>
            <a:endParaRPr lang="en-GB" dirty="0">
              <a:solidFill>
                <a:schemeClr val="accent6"/>
              </a:solidFill>
            </a:endParaRPr>
          </a:p>
        </p:txBody>
      </p:sp>
      <p:sp>
        <p:nvSpPr>
          <p:cNvPr id="7" name="Flowchart: Alternate Process 6">
            <a:extLst>
              <a:ext uri="{FF2B5EF4-FFF2-40B4-BE49-F238E27FC236}">
                <a16:creationId xmlns:a16="http://schemas.microsoft.com/office/drawing/2014/main" id="{9F45CCDD-1165-49C5-A4A7-40A078D8B0BB}"/>
              </a:ext>
            </a:extLst>
          </p:cNvPr>
          <p:cNvSpPr/>
          <p:nvPr/>
        </p:nvSpPr>
        <p:spPr>
          <a:xfrm>
            <a:off x="2709707" y="5971226"/>
            <a:ext cx="6910607" cy="614678"/>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command helps you to run the container using it’s image name.</a:t>
            </a:r>
          </a:p>
        </p:txBody>
      </p:sp>
      <p:pic>
        <p:nvPicPr>
          <p:cNvPr id="2" name="Picture 1"/>
          <p:cNvPicPr>
            <a:picLocks noChangeAspect="1"/>
          </p:cNvPicPr>
          <p:nvPr/>
        </p:nvPicPr>
        <p:blipFill>
          <a:blip r:embed="rId2"/>
          <a:stretch>
            <a:fillRect/>
          </a:stretch>
        </p:blipFill>
        <p:spPr>
          <a:xfrm>
            <a:off x="1304923" y="1874242"/>
            <a:ext cx="9582150" cy="1905000"/>
          </a:xfrm>
          <a:prstGeom prst="rect">
            <a:avLst/>
          </a:prstGeom>
        </p:spPr>
      </p:pic>
      <p:pic>
        <p:nvPicPr>
          <p:cNvPr id="6" name="Picture 5"/>
          <p:cNvPicPr>
            <a:picLocks noChangeAspect="1"/>
          </p:cNvPicPr>
          <p:nvPr/>
        </p:nvPicPr>
        <p:blipFill>
          <a:blip r:embed="rId3"/>
          <a:stretch>
            <a:fillRect/>
          </a:stretch>
        </p:blipFill>
        <p:spPr>
          <a:xfrm>
            <a:off x="1261432" y="3876443"/>
            <a:ext cx="9677400" cy="2000250"/>
          </a:xfrm>
          <a:prstGeom prst="rect">
            <a:avLst/>
          </a:prstGeom>
        </p:spPr>
      </p:pic>
    </p:spTree>
    <p:extLst>
      <p:ext uri="{BB962C8B-B14F-4D97-AF65-F5344CB8AC3E}">
        <p14:creationId xmlns:p14="http://schemas.microsoft.com/office/powerpoint/2010/main" val="388033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F924-BD5A-4447-9BFD-6F4C8395C6D0}"/>
              </a:ext>
            </a:extLst>
          </p:cNvPr>
          <p:cNvSpPr/>
          <p:nvPr/>
        </p:nvSpPr>
        <p:spPr>
          <a:xfrm>
            <a:off x="0" y="461878"/>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Commands</a:t>
            </a:r>
          </a:p>
        </p:txBody>
      </p:sp>
      <p:sp>
        <p:nvSpPr>
          <p:cNvPr id="5" name="Rectangle: Rounded Corners 4">
            <a:extLst>
              <a:ext uri="{FF2B5EF4-FFF2-40B4-BE49-F238E27FC236}">
                <a16:creationId xmlns:a16="http://schemas.microsoft.com/office/drawing/2014/main" id="{838DD968-F811-47F2-A0E7-954CFD3B4345}"/>
              </a:ext>
            </a:extLst>
          </p:cNvPr>
          <p:cNvSpPr/>
          <p:nvPr/>
        </p:nvSpPr>
        <p:spPr>
          <a:xfrm>
            <a:off x="4948152" y="1257450"/>
            <a:ext cx="2056497" cy="55409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onsolas" panose="020B0609020204030204" pitchFamily="49" charset="0"/>
                <a:cs typeface="Courier New" panose="02070309020205020404" pitchFamily="49" charset="0"/>
              </a:rPr>
              <a:t>docker </a:t>
            </a:r>
            <a:r>
              <a:rPr lang="en-GB" dirty="0" err="1">
                <a:solidFill>
                  <a:srgbClr val="00B0F0"/>
                </a:solidFill>
                <a:latin typeface="Consolas" panose="020B0609020204030204" pitchFamily="49" charset="0"/>
                <a:cs typeface="Courier New" panose="02070309020205020404" pitchFamily="49" charset="0"/>
              </a:rPr>
              <a:t>ps</a:t>
            </a:r>
            <a:endParaRPr lang="en-GB" dirty="0">
              <a:solidFill>
                <a:schemeClr val="accent6"/>
              </a:solidFill>
            </a:endParaRPr>
          </a:p>
        </p:txBody>
      </p:sp>
      <p:sp>
        <p:nvSpPr>
          <p:cNvPr id="7" name="Flowchart: Alternate Process 6">
            <a:extLst>
              <a:ext uri="{FF2B5EF4-FFF2-40B4-BE49-F238E27FC236}">
                <a16:creationId xmlns:a16="http://schemas.microsoft.com/office/drawing/2014/main" id="{9F45CCDD-1165-49C5-A4A7-40A078D8B0BB}"/>
              </a:ext>
            </a:extLst>
          </p:cNvPr>
          <p:cNvSpPr/>
          <p:nvPr/>
        </p:nvSpPr>
        <p:spPr>
          <a:xfrm>
            <a:off x="2457682" y="5781443"/>
            <a:ext cx="7600721" cy="614678"/>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commands retrieve the list of all containers on your system, -a flag is added to see the current + historic containers</a:t>
            </a:r>
          </a:p>
        </p:txBody>
      </p:sp>
      <p:pic>
        <p:nvPicPr>
          <p:cNvPr id="3" name="Picture 2"/>
          <p:cNvPicPr>
            <a:picLocks noChangeAspect="1"/>
          </p:cNvPicPr>
          <p:nvPr/>
        </p:nvPicPr>
        <p:blipFill>
          <a:blip r:embed="rId2"/>
          <a:stretch>
            <a:fillRect/>
          </a:stretch>
        </p:blipFill>
        <p:spPr>
          <a:xfrm>
            <a:off x="119062" y="2476500"/>
            <a:ext cx="11953875" cy="1905000"/>
          </a:xfrm>
          <a:prstGeom prst="rect">
            <a:avLst/>
          </a:prstGeom>
        </p:spPr>
      </p:pic>
    </p:spTree>
    <p:extLst>
      <p:ext uri="{BB962C8B-B14F-4D97-AF65-F5344CB8AC3E}">
        <p14:creationId xmlns:p14="http://schemas.microsoft.com/office/powerpoint/2010/main" val="2045246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F924-BD5A-4447-9BFD-6F4C8395C6D0}"/>
              </a:ext>
            </a:extLst>
          </p:cNvPr>
          <p:cNvSpPr/>
          <p:nvPr/>
        </p:nvSpPr>
        <p:spPr>
          <a:xfrm>
            <a:off x="0" y="461878"/>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Commands</a:t>
            </a:r>
          </a:p>
        </p:txBody>
      </p:sp>
      <p:sp>
        <p:nvSpPr>
          <p:cNvPr id="5" name="Rectangle: Rounded Corners 4">
            <a:extLst>
              <a:ext uri="{FF2B5EF4-FFF2-40B4-BE49-F238E27FC236}">
                <a16:creationId xmlns:a16="http://schemas.microsoft.com/office/drawing/2014/main" id="{838DD968-F811-47F2-A0E7-954CFD3B4345}"/>
              </a:ext>
            </a:extLst>
          </p:cNvPr>
          <p:cNvSpPr/>
          <p:nvPr/>
        </p:nvSpPr>
        <p:spPr>
          <a:xfrm>
            <a:off x="4033752" y="1222432"/>
            <a:ext cx="3315954" cy="55409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onsolas" panose="020B0609020204030204" pitchFamily="49" charset="0"/>
                <a:cs typeface="Courier New" panose="02070309020205020404" pitchFamily="49" charset="0"/>
              </a:rPr>
              <a:t>docker exec </a:t>
            </a:r>
            <a:r>
              <a:rPr lang="en-GB" dirty="0" err="1">
                <a:solidFill>
                  <a:schemeClr val="accent6"/>
                </a:solidFill>
                <a:latin typeface="Consolas" panose="020B0609020204030204" pitchFamily="49" charset="0"/>
                <a:cs typeface="Courier New" panose="02070309020205020404" pitchFamily="49" charset="0"/>
              </a:rPr>
              <a:t>containerid</a:t>
            </a:r>
            <a:endParaRPr lang="en-GB" dirty="0">
              <a:solidFill>
                <a:schemeClr val="accent6"/>
              </a:solidFill>
            </a:endParaRPr>
          </a:p>
        </p:txBody>
      </p:sp>
      <p:sp>
        <p:nvSpPr>
          <p:cNvPr id="7" name="Flowchart: Alternate Process 6">
            <a:extLst>
              <a:ext uri="{FF2B5EF4-FFF2-40B4-BE49-F238E27FC236}">
                <a16:creationId xmlns:a16="http://schemas.microsoft.com/office/drawing/2014/main" id="{9F45CCDD-1165-49C5-A4A7-40A078D8B0BB}"/>
              </a:ext>
            </a:extLst>
          </p:cNvPr>
          <p:cNvSpPr/>
          <p:nvPr/>
        </p:nvSpPr>
        <p:spPr>
          <a:xfrm>
            <a:off x="2664717" y="5919466"/>
            <a:ext cx="6720824" cy="614678"/>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If you can use exec command for logging/accessing the container.</a:t>
            </a:r>
          </a:p>
        </p:txBody>
      </p:sp>
      <p:pic>
        <p:nvPicPr>
          <p:cNvPr id="6" name="Picture 5"/>
          <p:cNvPicPr>
            <a:picLocks noChangeAspect="1"/>
          </p:cNvPicPr>
          <p:nvPr/>
        </p:nvPicPr>
        <p:blipFill>
          <a:blip r:embed="rId2"/>
          <a:stretch>
            <a:fillRect/>
          </a:stretch>
        </p:blipFill>
        <p:spPr>
          <a:xfrm>
            <a:off x="405981" y="2115330"/>
            <a:ext cx="6943725" cy="1381125"/>
          </a:xfrm>
          <a:prstGeom prst="rect">
            <a:avLst/>
          </a:prstGeom>
        </p:spPr>
      </p:pic>
      <p:pic>
        <p:nvPicPr>
          <p:cNvPr id="9" name="Picture 8"/>
          <p:cNvPicPr>
            <a:picLocks noChangeAspect="1"/>
          </p:cNvPicPr>
          <p:nvPr/>
        </p:nvPicPr>
        <p:blipFill>
          <a:blip r:embed="rId3"/>
          <a:stretch>
            <a:fillRect/>
          </a:stretch>
        </p:blipFill>
        <p:spPr>
          <a:xfrm>
            <a:off x="1768955" y="3073983"/>
            <a:ext cx="6943725" cy="1628775"/>
          </a:xfrm>
          <a:prstGeom prst="rect">
            <a:avLst/>
          </a:prstGeom>
        </p:spPr>
      </p:pic>
      <p:pic>
        <p:nvPicPr>
          <p:cNvPr id="10" name="Picture 9"/>
          <p:cNvPicPr>
            <a:picLocks noChangeAspect="1"/>
          </p:cNvPicPr>
          <p:nvPr/>
        </p:nvPicPr>
        <p:blipFill>
          <a:blip r:embed="rId4"/>
          <a:stretch>
            <a:fillRect/>
          </a:stretch>
        </p:blipFill>
        <p:spPr>
          <a:xfrm>
            <a:off x="3877843" y="4204426"/>
            <a:ext cx="6943725" cy="1628775"/>
          </a:xfrm>
          <a:prstGeom prst="rect">
            <a:avLst/>
          </a:prstGeom>
        </p:spPr>
      </p:pic>
    </p:spTree>
    <p:extLst>
      <p:ext uri="{BB962C8B-B14F-4D97-AF65-F5344CB8AC3E}">
        <p14:creationId xmlns:p14="http://schemas.microsoft.com/office/powerpoint/2010/main" val="541640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AE6A6A-DB40-4A65-B104-E8FBDB59693C}"/>
              </a:ext>
            </a:extLst>
          </p:cNvPr>
          <p:cNvSpPr/>
          <p:nvPr/>
        </p:nvSpPr>
        <p:spPr>
          <a:xfrm>
            <a:off x="0" y="538480"/>
            <a:ext cx="322072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a:solidFill>
                  <a:schemeClr val="accent5">
                    <a:lumMod val="50000"/>
                  </a:schemeClr>
                </a:solidFill>
                <a:latin typeface="+mj-lt"/>
              </a:rPr>
              <a:t>Docker Architecture</a:t>
            </a:r>
          </a:p>
        </p:txBody>
      </p:sp>
      <p:sp>
        <p:nvSpPr>
          <p:cNvPr id="7" name="Rectangle 6">
            <a:extLst>
              <a:ext uri="{FF2B5EF4-FFF2-40B4-BE49-F238E27FC236}">
                <a16:creationId xmlns:a16="http://schemas.microsoft.com/office/drawing/2014/main" id="{4A15C603-73F6-44B6-99E1-8AC0F3229D66}"/>
              </a:ext>
            </a:extLst>
          </p:cNvPr>
          <p:cNvSpPr/>
          <p:nvPr/>
        </p:nvSpPr>
        <p:spPr>
          <a:xfrm>
            <a:off x="0" y="1591311"/>
            <a:ext cx="188595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err="1">
                <a:solidFill>
                  <a:schemeClr val="accent5">
                    <a:lumMod val="50000"/>
                  </a:schemeClr>
                </a:solidFill>
                <a:latin typeface="+mj-lt"/>
              </a:rPr>
              <a:t>Dockerfile</a:t>
            </a:r>
            <a:endParaRPr lang="en-GB" sz="2800" dirty="0">
              <a:solidFill>
                <a:schemeClr val="accent5">
                  <a:lumMod val="50000"/>
                </a:schemeClr>
              </a:solidFill>
              <a:latin typeface="+mj-lt"/>
            </a:endParaRPr>
          </a:p>
        </p:txBody>
      </p:sp>
      <p:sp>
        <p:nvSpPr>
          <p:cNvPr id="11" name="Rectangle 10">
            <a:extLst>
              <a:ext uri="{FF2B5EF4-FFF2-40B4-BE49-F238E27FC236}">
                <a16:creationId xmlns:a16="http://schemas.microsoft.com/office/drawing/2014/main" id="{543CC2F8-9480-4ECE-8E7A-EA2458AE92DF}"/>
              </a:ext>
            </a:extLst>
          </p:cNvPr>
          <p:cNvSpPr/>
          <p:nvPr/>
        </p:nvSpPr>
        <p:spPr>
          <a:xfrm>
            <a:off x="0" y="2584451"/>
            <a:ext cx="264795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a:solidFill>
                  <a:schemeClr val="accent5">
                    <a:lumMod val="50000"/>
                  </a:schemeClr>
                </a:solidFill>
                <a:latin typeface="+mj-lt"/>
              </a:rPr>
              <a:t>Docker Volumes </a:t>
            </a:r>
          </a:p>
        </p:txBody>
      </p:sp>
      <p:sp>
        <p:nvSpPr>
          <p:cNvPr id="12" name="Rectangle 11">
            <a:extLst>
              <a:ext uri="{FF2B5EF4-FFF2-40B4-BE49-F238E27FC236}">
                <a16:creationId xmlns:a16="http://schemas.microsoft.com/office/drawing/2014/main" id="{E3C1267F-BE26-426A-9E19-CBB1E64620BD}"/>
              </a:ext>
            </a:extLst>
          </p:cNvPr>
          <p:cNvSpPr/>
          <p:nvPr/>
        </p:nvSpPr>
        <p:spPr>
          <a:xfrm>
            <a:off x="-1" y="3600451"/>
            <a:ext cx="2781301"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a:solidFill>
                  <a:schemeClr val="accent5">
                    <a:lumMod val="50000"/>
                  </a:schemeClr>
                </a:solidFill>
                <a:latin typeface="+mj-lt"/>
              </a:rPr>
              <a:t>Docker Compose</a:t>
            </a:r>
          </a:p>
        </p:txBody>
      </p:sp>
      <p:sp>
        <p:nvSpPr>
          <p:cNvPr id="13" name="Rectangle 12">
            <a:extLst>
              <a:ext uri="{FF2B5EF4-FFF2-40B4-BE49-F238E27FC236}">
                <a16:creationId xmlns:a16="http://schemas.microsoft.com/office/drawing/2014/main" id="{13F677A6-FCF2-4DB2-A186-BD5C653081BE}"/>
              </a:ext>
            </a:extLst>
          </p:cNvPr>
          <p:cNvSpPr/>
          <p:nvPr/>
        </p:nvSpPr>
        <p:spPr>
          <a:xfrm>
            <a:off x="0" y="4597403"/>
            <a:ext cx="264795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a:solidFill>
                  <a:schemeClr val="accent5">
                    <a:lumMod val="50000"/>
                  </a:schemeClr>
                </a:solidFill>
                <a:latin typeface="+mj-lt"/>
              </a:rPr>
              <a:t>Q&amp;A, Conclusion</a:t>
            </a:r>
          </a:p>
        </p:txBody>
      </p:sp>
      <p:sp>
        <p:nvSpPr>
          <p:cNvPr id="14" name="Rectangle 13">
            <a:extLst>
              <a:ext uri="{FF2B5EF4-FFF2-40B4-BE49-F238E27FC236}">
                <a16:creationId xmlns:a16="http://schemas.microsoft.com/office/drawing/2014/main" id="{3F7DC689-D8B8-45B9-BB20-BB9F4BEFA843}"/>
              </a:ext>
            </a:extLst>
          </p:cNvPr>
          <p:cNvSpPr/>
          <p:nvPr/>
        </p:nvSpPr>
        <p:spPr>
          <a:xfrm>
            <a:off x="-1" y="5632453"/>
            <a:ext cx="2647951"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dirty="0">
                <a:solidFill>
                  <a:schemeClr val="accent5">
                    <a:lumMod val="50000"/>
                  </a:schemeClr>
                </a:solidFill>
                <a:latin typeface="+mj-lt"/>
              </a:rPr>
              <a:t>Further Learning</a:t>
            </a:r>
          </a:p>
        </p:txBody>
      </p:sp>
    </p:spTree>
    <p:extLst>
      <p:ext uri="{BB962C8B-B14F-4D97-AF65-F5344CB8AC3E}">
        <p14:creationId xmlns:p14="http://schemas.microsoft.com/office/powerpoint/2010/main" val="182588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F924-BD5A-4447-9BFD-6F4C8395C6D0}"/>
              </a:ext>
            </a:extLst>
          </p:cNvPr>
          <p:cNvSpPr/>
          <p:nvPr/>
        </p:nvSpPr>
        <p:spPr>
          <a:xfrm>
            <a:off x="0" y="461878"/>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Commands</a:t>
            </a:r>
          </a:p>
        </p:txBody>
      </p:sp>
      <p:sp>
        <p:nvSpPr>
          <p:cNvPr id="5" name="Rectangle: Rounded Corners 4">
            <a:extLst>
              <a:ext uri="{FF2B5EF4-FFF2-40B4-BE49-F238E27FC236}">
                <a16:creationId xmlns:a16="http://schemas.microsoft.com/office/drawing/2014/main" id="{838DD968-F811-47F2-A0E7-954CFD3B4345}"/>
              </a:ext>
            </a:extLst>
          </p:cNvPr>
          <p:cNvSpPr/>
          <p:nvPr/>
        </p:nvSpPr>
        <p:spPr>
          <a:xfrm>
            <a:off x="4396061" y="1222945"/>
            <a:ext cx="3229689" cy="55409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onsolas" panose="020B0609020204030204" pitchFamily="49" charset="0"/>
                <a:cs typeface="Courier New" panose="02070309020205020404" pitchFamily="49" charset="0"/>
              </a:rPr>
              <a:t>docker stop </a:t>
            </a:r>
            <a:r>
              <a:rPr lang="en-GB" dirty="0" err="1">
                <a:solidFill>
                  <a:schemeClr val="accent6"/>
                </a:solidFill>
                <a:latin typeface="Consolas" panose="020B0609020204030204" pitchFamily="49" charset="0"/>
                <a:cs typeface="Courier New" panose="02070309020205020404" pitchFamily="49" charset="0"/>
              </a:rPr>
              <a:t>containerid</a:t>
            </a:r>
            <a:endParaRPr lang="en-GB" dirty="0">
              <a:solidFill>
                <a:schemeClr val="accent6"/>
              </a:solidFill>
            </a:endParaRPr>
          </a:p>
        </p:txBody>
      </p:sp>
      <p:sp>
        <p:nvSpPr>
          <p:cNvPr id="7" name="Flowchart: Alternate Process 6">
            <a:extLst>
              <a:ext uri="{FF2B5EF4-FFF2-40B4-BE49-F238E27FC236}">
                <a16:creationId xmlns:a16="http://schemas.microsoft.com/office/drawing/2014/main" id="{9F45CCDD-1165-49C5-A4A7-40A078D8B0BB}"/>
              </a:ext>
            </a:extLst>
          </p:cNvPr>
          <p:cNvSpPr/>
          <p:nvPr/>
        </p:nvSpPr>
        <p:spPr>
          <a:xfrm>
            <a:off x="229567" y="4739601"/>
            <a:ext cx="3229855" cy="1350647"/>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command helps you to stop the container which is already in run state.</a:t>
            </a:r>
          </a:p>
        </p:txBody>
      </p:sp>
      <p:pic>
        <p:nvPicPr>
          <p:cNvPr id="2" name="Picture 1"/>
          <p:cNvPicPr>
            <a:picLocks noChangeAspect="1"/>
          </p:cNvPicPr>
          <p:nvPr/>
        </p:nvPicPr>
        <p:blipFill>
          <a:blip r:embed="rId2"/>
          <a:stretch>
            <a:fillRect/>
          </a:stretch>
        </p:blipFill>
        <p:spPr>
          <a:xfrm>
            <a:off x="85726" y="1904216"/>
            <a:ext cx="11953875" cy="2314575"/>
          </a:xfrm>
          <a:prstGeom prst="rect">
            <a:avLst/>
          </a:prstGeom>
        </p:spPr>
      </p:pic>
      <p:pic>
        <p:nvPicPr>
          <p:cNvPr id="8" name="Picture 7"/>
          <p:cNvPicPr>
            <a:picLocks noChangeAspect="1"/>
          </p:cNvPicPr>
          <p:nvPr/>
        </p:nvPicPr>
        <p:blipFill>
          <a:blip r:embed="rId3"/>
          <a:stretch>
            <a:fillRect/>
          </a:stretch>
        </p:blipFill>
        <p:spPr>
          <a:xfrm>
            <a:off x="3603263" y="3443210"/>
            <a:ext cx="8436338" cy="3408869"/>
          </a:xfrm>
          <a:prstGeom prst="rect">
            <a:avLst/>
          </a:prstGeom>
        </p:spPr>
      </p:pic>
    </p:spTree>
    <p:extLst>
      <p:ext uri="{BB962C8B-B14F-4D97-AF65-F5344CB8AC3E}">
        <p14:creationId xmlns:p14="http://schemas.microsoft.com/office/powerpoint/2010/main" val="124948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F924-BD5A-4447-9BFD-6F4C8395C6D0}"/>
              </a:ext>
            </a:extLst>
          </p:cNvPr>
          <p:cNvSpPr/>
          <p:nvPr/>
        </p:nvSpPr>
        <p:spPr>
          <a:xfrm>
            <a:off x="0" y="461878"/>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Commands</a:t>
            </a:r>
          </a:p>
        </p:txBody>
      </p:sp>
      <p:sp>
        <p:nvSpPr>
          <p:cNvPr id="5" name="Rectangle: Rounded Corners 4">
            <a:extLst>
              <a:ext uri="{FF2B5EF4-FFF2-40B4-BE49-F238E27FC236}">
                <a16:creationId xmlns:a16="http://schemas.microsoft.com/office/drawing/2014/main" id="{838DD968-F811-47F2-A0E7-954CFD3B4345}"/>
              </a:ext>
            </a:extLst>
          </p:cNvPr>
          <p:cNvSpPr/>
          <p:nvPr/>
        </p:nvSpPr>
        <p:spPr>
          <a:xfrm>
            <a:off x="3861226" y="1257450"/>
            <a:ext cx="3333206" cy="554096"/>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onsolas" panose="020B0609020204030204" pitchFamily="49" charset="0"/>
                <a:cs typeface="Courier New" panose="02070309020205020404" pitchFamily="49" charset="0"/>
              </a:rPr>
              <a:t>docker kill </a:t>
            </a:r>
            <a:r>
              <a:rPr lang="en-GB" dirty="0" err="1">
                <a:solidFill>
                  <a:schemeClr val="accent6"/>
                </a:solidFill>
                <a:latin typeface="Consolas" panose="020B0609020204030204" pitchFamily="49" charset="0"/>
                <a:cs typeface="Courier New" panose="02070309020205020404" pitchFamily="49" charset="0"/>
              </a:rPr>
              <a:t>containerid</a:t>
            </a:r>
            <a:endParaRPr lang="en-GB" dirty="0">
              <a:solidFill>
                <a:schemeClr val="accent6"/>
              </a:solidFill>
            </a:endParaRPr>
          </a:p>
        </p:txBody>
      </p:sp>
      <p:sp>
        <p:nvSpPr>
          <p:cNvPr id="7" name="Flowchart: Alternate Process 6">
            <a:extLst>
              <a:ext uri="{FF2B5EF4-FFF2-40B4-BE49-F238E27FC236}">
                <a16:creationId xmlns:a16="http://schemas.microsoft.com/office/drawing/2014/main" id="{9F45CCDD-1165-49C5-A4A7-40A078D8B0BB}"/>
              </a:ext>
            </a:extLst>
          </p:cNvPr>
          <p:cNvSpPr/>
          <p:nvPr/>
        </p:nvSpPr>
        <p:spPr>
          <a:xfrm>
            <a:off x="2112625" y="5232561"/>
            <a:ext cx="8446107" cy="1358019"/>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difference between kill and stop command is; kill command shuts down  the container immediately and stop command stops shuts down the container gracefully. Kill command is used when containers are stuck and unable to respond when we try to stop them gracefully.</a:t>
            </a:r>
          </a:p>
        </p:txBody>
      </p:sp>
      <p:pic>
        <p:nvPicPr>
          <p:cNvPr id="2" name="Picture 1"/>
          <p:cNvPicPr>
            <a:picLocks noChangeAspect="1"/>
          </p:cNvPicPr>
          <p:nvPr/>
        </p:nvPicPr>
        <p:blipFill>
          <a:blip r:embed="rId2"/>
          <a:stretch>
            <a:fillRect/>
          </a:stretch>
        </p:blipFill>
        <p:spPr>
          <a:xfrm>
            <a:off x="2520619" y="2493841"/>
            <a:ext cx="6943725" cy="1628775"/>
          </a:xfrm>
          <a:prstGeom prst="rect">
            <a:avLst/>
          </a:prstGeom>
        </p:spPr>
      </p:pic>
    </p:spTree>
    <p:extLst>
      <p:ext uri="{BB962C8B-B14F-4D97-AF65-F5344CB8AC3E}">
        <p14:creationId xmlns:p14="http://schemas.microsoft.com/office/powerpoint/2010/main" val="844358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F924-BD5A-4447-9BFD-6F4C8395C6D0}"/>
              </a:ext>
            </a:extLst>
          </p:cNvPr>
          <p:cNvSpPr/>
          <p:nvPr/>
        </p:nvSpPr>
        <p:spPr>
          <a:xfrm>
            <a:off x="0" y="461878"/>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Commands</a:t>
            </a:r>
          </a:p>
        </p:txBody>
      </p:sp>
      <p:sp>
        <p:nvSpPr>
          <p:cNvPr id="5" name="Rectangle: Rounded Corners 4">
            <a:extLst>
              <a:ext uri="{FF2B5EF4-FFF2-40B4-BE49-F238E27FC236}">
                <a16:creationId xmlns:a16="http://schemas.microsoft.com/office/drawing/2014/main" id="{838DD968-F811-47F2-A0E7-954CFD3B4345}"/>
              </a:ext>
            </a:extLst>
          </p:cNvPr>
          <p:cNvSpPr/>
          <p:nvPr/>
        </p:nvSpPr>
        <p:spPr>
          <a:xfrm>
            <a:off x="4206278" y="981402"/>
            <a:ext cx="3229690" cy="56272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onsolas" panose="020B0609020204030204" pitchFamily="49" charset="0"/>
                <a:cs typeface="Courier New" panose="02070309020205020404" pitchFamily="49" charset="0"/>
              </a:rPr>
              <a:t>docker </a:t>
            </a:r>
            <a:r>
              <a:rPr lang="en-GB" dirty="0" err="1">
                <a:solidFill>
                  <a:srgbClr val="00B0F0"/>
                </a:solidFill>
                <a:latin typeface="Consolas" panose="020B0609020204030204" pitchFamily="49" charset="0"/>
                <a:cs typeface="Courier New" panose="02070309020205020404" pitchFamily="49" charset="0"/>
              </a:rPr>
              <a:t>rm</a:t>
            </a:r>
            <a:r>
              <a:rPr lang="en-GB" dirty="0">
                <a:solidFill>
                  <a:srgbClr val="00B0F0"/>
                </a:solidFill>
                <a:latin typeface="Consolas" panose="020B0609020204030204" pitchFamily="49" charset="0"/>
                <a:cs typeface="Courier New" panose="02070309020205020404" pitchFamily="49" charset="0"/>
              </a:rPr>
              <a:t> </a:t>
            </a:r>
            <a:r>
              <a:rPr lang="en-GB" dirty="0" err="1">
                <a:solidFill>
                  <a:schemeClr val="accent6"/>
                </a:solidFill>
                <a:latin typeface="Consolas" panose="020B0609020204030204" pitchFamily="49" charset="0"/>
                <a:cs typeface="Courier New" panose="02070309020205020404" pitchFamily="49" charset="0"/>
              </a:rPr>
              <a:t>containerid</a:t>
            </a:r>
            <a:endParaRPr lang="en-GB" dirty="0">
              <a:solidFill>
                <a:schemeClr val="accent6"/>
              </a:solidFill>
            </a:endParaRPr>
          </a:p>
        </p:txBody>
      </p:sp>
      <p:sp>
        <p:nvSpPr>
          <p:cNvPr id="7" name="Flowchart: Alternate Process 6">
            <a:extLst>
              <a:ext uri="{FF2B5EF4-FFF2-40B4-BE49-F238E27FC236}">
                <a16:creationId xmlns:a16="http://schemas.microsoft.com/office/drawing/2014/main" id="{9F45CCDD-1165-49C5-A4A7-40A078D8B0BB}"/>
              </a:ext>
            </a:extLst>
          </p:cNvPr>
          <p:cNvSpPr/>
          <p:nvPr/>
        </p:nvSpPr>
        <p:spPr>
          <a:xfrm>
            <a:off x="2708691" y="6176513"/>
            <a:ext cx="7530859" cy="444870"/>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We use this command to remove the stopped container from the system.</a:t>
            </a:r>
          </a:p>
        </p:txBody>
      </p:sp>
      <p:pic>
        <p:nvPicPr>
          <p:cNvPr id="10" name="Picture 9"/>
          <p:cNvPicPr>
            <a:picLocks noChangeAspect="1"/>
          </p:cNvPicPr>
          <p:nvPr/>
        </p:nvPicPr>
        <p:blipFill>
          <a:blip r:embed="rId2"/>
          <a:stretch>
            <a:fillRect/>
          </a:stretch>
        </p:blipFill>
        <p:spPr>
          <a:xfrm>
            <a:off x="104775" y="1616107"/>
            <a:ext cx="11982450" cy="4143375"/>
          </a:xfrm>
          <a:prstGeom prst="rect">
            <a:avLst/>
          </a:prstGeom>
        </p:spPr>
      </p:pic>
    </p:spTree>
    <p:extLst>
      <p:ext uri="{BB962C8B-B14F-4D97-AF65-F5344CB8AC3E}">
        <p14:creationId xmlns:p14="http://schemas.microsoft.com/office/powerpoint/2010/main" val="179751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29F924-BD5A-4447-9BFD-6F4C8395C6D0}"/>
              </a:ext>
            </a:extLst>
          </p:cNvPr>
          <p:cNvSpPr/>
          <p:nvPr/>
        </p:nvSpPr>
        <p:spPr>
          <a:xfrm>
            <a:off x="0" y="461878"/>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Commands</a:t>
            </a:r>
          </a:p>
        </p:txBody>
      </p:sp>
      <p:sp>
        <p:nvSpPr>
          <p:cNvPr id="5" name="Rectangle: Rounded Corners 4">
            <a:extLst>
              <a:ext uri="{FF2B5EF4-FFF2-40B4-BE49-F238E27FC236}">
                <a16:creationId xmlns:a16="http://schemas.microsoft.com/office/drawing/2014/main" id="{838DD968-F811-47F2-A0E7-954CFD3B4345}"/>
              </a:ext>
            </a:extLst>
          </p:cNvPr>
          <p:cNvSpPr/>
          <p:nvPr/>
        </p:nvSpPr>
        <p:spPr>
          <a:xfrm>
            <a:off x="4361555" y="1015908"/>
            <a:ext cx="3229690" cy="562727"/>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onsolas" panose="020B0609020204030204" pitchFamily="49" charset="0"/>
                <a:cs typeface="Courier New" panose="02070309020205020404" pitchFamily="49" charset="0"/>
              </a:rPr>
              <a:t>docker </a:t>
            </a:r>
            <a:r>
              <a:rPr lang="en-GB" dirty="0" err="1">
                <a:solidFill>
                  <a:srgbClr val="00B0F0"/>
                </a:solidFill>
                <a:latin typeface="Consolas" panose="020B0609020204030204" pitchFamily="49" charset="0"/>
                <a:cs typeface="Courier New" panose="02070309020205020404" pitchFamily="49" charset="0"/>
              </a:rPr>
              <a:t>rmi</a:t>
            </a:r>
            <a:r>
              <a:rPr lang="en-GB" dirty="0">
                <a:solidFill>
                  <a:srgbClr val="00B0F0"/>
                </a:solidFill>
                <a:latin typeface="Consolas" panose="020B0609020204030204" pitchFamily="49" charset="0"/>
                <a:cs typeface="Courier New" panose="02070309020205020404" pitchFamily="49" charset="0"/>
              </a:rPr>
              <a:t> </a:t>
            </a:r>
            <a:r>
              <a:rPr lang="en-GB" dirty="0" err="1">
                <a:solidFill>
                  <a:schemeClr val="accent6"/>
                </a:solidFill>
                <a:latin typeface="Consolas" panose="020B0609020204030204" pitchFamily="49" charset="0"/>
                <a:cs typeface="Courier New" panose="02070309020205020404" pitchFamily="49" charset="0"/>
              </a:rPr>
              <a:t>imagename</a:t>
            </a:r>
            <a:endParaRPr lang="en-GB" dirty="0">
              <a:solidFill>
                <a:schemeClr val="accent6"/>
              </a:solidFill>
            </a:endParaRPr>
          </a:p>
        </p:txBody>
      </p:sp>
      <p:sp>
        <p:nvSpPr>
          <p:cNvPr id="7" name="Flowchart: Alternate Process 6">
            <a:extLst>
              <a:ext uri="{FF2B5EF4-FFF2-40B4-BE49-F238E27FC236}">
                <a16:creationId xmlns:a16="http://schemas.microsoft.com/office/drawing/2014/main" id="{9F45CCDD-1165-49C5-A4A7-40A078D8B0BB}"/>
              </a:ext>
            </a:extLst>
          </p:cNvPr>
          <p:cNvSpPr/>
          <p:nvPr/>
        </p:nvSpPr>
        <p:spPr>
          <a:xfrm>
            <a:off x="2225607" y="6331790"/>
            <a:ext cx="8488396" cy="444870"/>
          </a:xfrm>
          <a:prstGeom prst="flowChartAlternateProcess">
            <a:avLst/>
          </a:prstGeom>
          <a:no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This command is used to remove the image from your system when we no longer need it</a:t>
            </a:r>
          </a:p>
        </p:txBody>
      </p:sp>
      <p:pic>
        <p:nvPicPr>
          <p:cNvPr id="2" name="Picture 1"/>
          <p:cNvPicPr>
            <a:picLocks noChangeAspect="1"/>
          </p:cNvPicPr>
          <p:nvPr/>
        </p:nvPicPr>
        <p:blipFill>
          <a:blip r:embed="rId2"/>
          <a:stretch>
            <a:fillRect/>
          </a:stretch>
        </p:blipFill>
        <p:spPr>
          <a:xfrm>
            <a:off x="2363631" y="1699406"/>
            <a:ext cx="8181975" cy="4562475"/>
          </a:xfrm>
          <a:prstGeom prst="rect">
            <a:avLst/>
          </a:prstGeom>
        </p:spPr>
      </p:pic>
    </p:spTree>
    <p:extLst>
      <p:ext uri="{BB962C8B-B14F-4D97-AF65-F5344CB8AC3E}">
        <p14:creationId xmlns:p14="http://schemas.microsoft.com/office/powerpoint/2010/main" val="464052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FECF34-E3F2-4B87-BB4F-EE606F93574C}"/>
              </a:ext>
            </a:extLst>
          </p:cNvPr>
          <p:cNvSpPr/>
          <p:nvPr/>
        </p:nvSpPr>
        <p:spPr>
          <a:xfrm>
            <a:off x="0" y="2763520"/>
            <a:ext cx="12192000" cy="1031240"/>
          </a:xfrm>
          <a:prstGeom prst="rect">
            <a:avLst/>
          </a:prstGeom>
          <a:solidFill>
            <a:schemeClr val="accent5">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Docker Architecture</a:t>
            </a:r>
          </a:p>
        </p:txBody>
      </p:sp>
    </p:spTree>
    <p:extLst>
      <p:ext uri="{BB962C8B-B14F-4D97-AF65-F5344CB8AC3E}">
        <p14:creationId xmlns:p14="http://schemas.microsoft.com/office/powerpoint/2010/main" val="1549011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B07C496-52E6-4787-BB60-90A7591C996F}"/>
              </a:ext>
            </a:extLst>
          </p:cNvPr>
          <p:cNvSpPr/>
          <p:nvPr/>
        </p:nvSpPr>
        <p:spPr>
          <a:xfrm>
            <a:off x="0" y="538480"/>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Docker Architecture</a:t>
            </a:r>
          </a:p>
        </p:txBody>
      </p:sp>
      <p:sp>
        <p:nvSpPr>
          <p:cNvPr id="9" name="Rectangle 8">
            <a:extLst>
              <a:ext uri="{FF2B5EF4-FFF2-40B4-BE49-F238E27FC236}">
                <a16:creationId xmlns:a16="http://schemas.microsoft.com/office/drawing/2014/main" id="{C4211815-073A-4114-9B21-B35C824B0317}"/>
              </a:ext>
            </a:extLst>
          </p:cNvPr>
          <p:cNvSpPr/>
          <p:nvPr/>
        </p:nvSpPr>
        <p:spPr>
          <a:xfrm>
            <a:off x="170122" y="2115879"/>
            <a:ext cx="2339398" cy="4603898"/>
          </a:xfrm>
          <a:prstGeom prst="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0" name="Rectangle 9">
            <a:extLst>
              <a:ext uri="{FF2B5EF4-FFF2-40B4-BE49-F238E27FC236}">
                <a16:creationId xmlns:a16="http://schemas.microsoft.com/office/drawing/2014/main" id="{560BEE1E-D720-4B90-8AD8-CB11C639548F}"/>
              </a:ext>
            </a:extLst>
          </p:cNvPr>
          <p:cNvSpPr/>
          <p:nvPr/>
        </p:nvSpPr>
        <p:spPr>
          <a:xfrm>
            <a:off x="169841" y="1664319"/>
            <a:ext cx="1080000" cy="360000"/>
          </a:xfrm>
          <a:prstGeom prst="rect">
            <a:avLst/>
          </a:prstGeom>
          <a:solidFill>
            <a:schemeClr val="accent4">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tx1"/>
                </a:solidFill>
              </a:rPr>
              <a:t>CLIENT</a:t>
            </a:r>
          </a:p>
        </p:txBody>
      </p:sp>
      <p:sp>
        <p:nvSpPr>
          <p:cNvPr id="11" name="Rectangle 10">
            <a:extLst>
              <a:ext uri="{FF2B5EF4-FFF2-40B4-BE49-F238E27FC236}">
                <a16:creationId xmlns:a16="http://schemas.microsoft.com/office/drawing/2014/main" id="{341AF1DA-D3FB-4029-AF5B-B2CB41F686A9}"/>
              </a:ext>
            </a:extLst>
          </p:cNvPr>
          <p:cNvSpPr/>
          <p:nvPr/>
        </p:nvSpPr>
        <p:spPr>
          <a:xfrm>
            <a:off x="3000829" y="1747378"/>
            <a:ext cx="6011091" cy="4972399"/>
          </a:xfrm>
          <a:prstGeom prst="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2" name="Rectangle 11">
            <a:extLst>
              <a:ext uri="{FF2B5EF4-FFF2-40B4-BE49-F238E27FC236}">
                <a16:creationId xmlns:a16="http://schemas.microsoft.com/office/drawing/2014/main" id="{15DC406F-640D-4B65-BCB7-5D40DF020ED8}"/>
              </a:ext>
            </a:extLst>
          </p:cNvPr>
          <p:cNvSpPr/>
          <p:nvPr/>
        </p:nvSpPr>
        <p:spPr>
          <a:xfrm>
            <a:off x="2985977" y="1299585"/>
            <a:ext cx="1667635" cy="364734"/>
          </a:xfrm>
          <a:prstGeom prst="rect">
            <a:avLst/>
          </a:prstGeom>
          <a:solidFill>
            <a:schemeClr val="accent4">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tx1"/>
                </a:solidFill>
              </a:rPr>
              <a:t>DOCKER HOST</a:t>
            </a:r>
          </a:p>
        </p:txBody>
      </p:sp>
      <p:sp>
        <p:nvSpPr>
          <p:cNvPr id="13" name="Rectangle 12">
            <a:extLst>
              <a:ext uri="{FF2B5EF4-FFF2-40B4-BE49-F238E27FC236}">
                <a16:creationId xmlns:a16="http://schemas.microsoft.com/office/drawing/2014/main" id="{ACA3EE33-D54B-49CF-A5A5-20AEC4959B03}"/>
              </a:ext>
            </a:extLst>
          </p:cNvPr>
          <p:cNvSpPr/>
          <p:nvPr/>
        </p:nvSpPr>
        <p:spPr>
          <a:xfrm>
            <a:off x="9497706" y="2107428"/>
            <a:ext cx="2460614" cy="4603898"/>
          </a:xfrm>
          <a:prstGeom prst="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14" name="Rectangle 13">
            <a:extLst>
              <a:ext uri="{FF2B5EF4-FFF2-40B4-BE49-F238E27FC236}">
                <a16:creationId xmlns:a16="http://schemas.microsoft.com/office/drawing/2014/main" id="{8B100D82-4BB3-40BD-ADFD-CC58F5CF9084}"/>
              </a:ext>
            </a:extLst>
          </p:cNvPr>
          <p:cNvSpPr/>
          <p:nvPr/>
        </p:nvSpPr>
        <p:spPr>
          <a:xfrm>
            <a:off x="9497706" y="1615954"/>
            <a:ext cx="1080000" cy="360000"/>
          </a:xfrm>
          <a:prstGeom prst="rect">
            <a:avLst/>
          </a:prstGeom>
          <a:solidFill>
            <a:schemeClr val="accent4">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dirty="0">
                <a:solidFill>
                  <a:schemeClr val="tx1"/>
                </a:solidFill>
              </a:rPr>
              <a:t>REGISTRY</a:t>
            </a:r>
          </a:p>
        </p:txBody>
      </p:sp>
      <p:pic>
        <p:nvPicPr>
          <p:cNvPr id="16" name="Picture 15" descr="A close up of a sign&#10;&#10;Description automatically generated">
            <a:extLst>
              <a:ext uri="{FF2B5EF4-FFF2-40B4-BE49-F238E27FC236}">
                <a16:creationId xmlns:a16="http://schemas.microsoft.com/office/drawing/2014/main" id="{E3B3365E-BA4C-486B-A96B-3AD1379DFE8B}"/>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3265" y="2700992"/>
            <a:ext cx="1065027" cy="1065027"/>
          </a:xfrm>
          <a:prstGeom prst="rect">
            <a:avLst/>
          </a:prstGeom>
          <a:noFill/>
        </p:spPr>
      </p:pic>
      <p:sp>
        <p:nvSpPr>
          <p:cNvPr id="36" name="Rectangle 35">
            <a:extLst>
              <a:ext uri="{FF2B5EF4-FFF2-40B4-BE49-F238E27FC236}">
                <a16:creationId xmlns:a16="http://schemas.microsoft.com/office/drawing/2014/main" id="{2D69590F-4047-4356-8934-99BA6040C4C9}"/>
              </a:ext>
            </a:extLst>
          </p:cNvPr>
          <p:cNvSpPr/>
          <p:nvPr/>
        </p:nvSpPr>
        <p:spPr>
          <a:xfrm>
            <a:off x="586121" y="5723075"/>
            <a:ext cx="1381853" cy="369332"/>
          </a:xfrm>
          <a:prstGeom prst="rect">
            <a:avLst/>
          </a:prstGeom>
        </p:spPr>
        <p:txBody>
          <a:bodyPr wrap="none">
            <a:spAutoFit/>
          </a:bodyPr>
          <a:lstStyle/>
          <a:p>
            <a:pPr algn="ctr"/>
            <a:r>
              <a:rPr lang="en-GB" b="1" dirty="0">
                <a:solidFill>
                  <a:schemeClr val="accent5">
                    <a:lumMod val="50000"/>
                  </a:schemeClr>
                </a:solidFill>
              </a:rPr>
              <a:t>REMOTE</a:t>
            </a:r>
            <a:r>
              <a:rPr lang="en-GB" dirty="0">
                <a:solidFill>
                  <a:schemeClr val="lt1"/>
                </a:solidFill>
              </a:rPr>
              <a:t> </a:t>
            </a:r>
            <a:r>
              <a:rPr lang="en-GB" b="1" dirty="0">
                <a:solidFill>
                  <a:schemeClr val="accent5">
                    <a:lumMod val="50000"/>
                  </a:schemeClr>
                </a:solidFill>
              </a:rPr>
              <a:t>API</a:t>
            </a:r>
          </a:p>
        </p:txBody>
      </p:sp>
      <p:sp>
        <p:nvSpPr>
          <p:cNvPr id="37" name="Rectangle 36">
            <a:extLst>
              <a:ext uri="{FF2B5EF4-FFF2-40B4-BE49-F238E27FC236}">
                <a16:creationId xmlns:a16="http://schemas.microsoft.com/office/drawing/2014/main" id="{33C712CC-F72A-4F0D-95C6-A297947BDE35}"/>
              </a:ext>
            </a:extLst>
          </p:cNvPr>
          <p:cNvSpPr/>
          <p:nvPr/>
        </p:nvSpPr>
        <p:spPr>
          <a:xfrm>
            <a:off x="1050248" y="4040045"/>
            <a:ext cx="470001" cy="369332"/>
          </a:xfrm>
          <a:prstGeom prst="rect">
            <a:avLst/>
          </a:prstGeom>
        </p:spPr>
        <p:txBody>
          <a:bodyPr wrap="none">
            <a:spAutoFit/>
          </a:bodyPr>
          <a:lstStyle/>
          <a:p>
            <a:pPr algn="ctr"/>
            <a:r>
              <a:rPr lang="en-GB" b="1" dirty="0">
                <a:solidFill>
                  <a:schemeClr val="accent5">
                    <a:lumMod val="50000"/>
                  </a:schemeClr>
                </a:solidFill>
              </a:rPr>
              <a:t>OR</a:t>
            </a:r>
          </a:p>
        </p:txBody>
      </p:sp>
      <p:pic>
        <p:nvPicPr>
          <p:cNvPr id="40" name="Graphic 39" descr="Flip calendar">
            <a:extLst>
              <a:ext uri="{FF2B5EF4-FFF2-40B4-BE49-F238E27FC236}">
                <a16:creationId xmlns:a16="http://schemas.microsoft.com/office/drawing/2014/main" id="{BAE8D37F-5B64-4BB9-96A1-68A2CCF40C3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23495" y="929919"/>
            <a:ext cx="914400" cy="914400"/>
          </a:xfrm>
          <a:prstGeom prst="rect">
            <a:avLst/>
          </a:prstGeom>
          <a:effectLst>
            <a:outerShdw blurRad="63500" sx="102000" sy="102000" algn="ctr" rotWithShape="0">
              <a:prstClr val="black">
                <a:alpha val="40000"/>
              </a:prstClr>
            </a:outerShdw>
          </a:effectLst>
        </p:spPr>
      </p:pic>
      <p:pic>
        <p:nvPicPr>
          <p:cNvPr id="42" name="Graphic 41" descr="User">
            <a:extLst>
              <a:ext uri="{FF2B5EF4-FFF2-40B4-BE49-F238E27FC236}">
                <a16:creationId xmlns:a16="http://schemas.microsoft.com/office/drawing/2014/main" id="{B40D0899-2EF9-40FC-A157-308EC2A610F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39492" y="1281071"/>
            <a:ext cx="914400" cy="914400"/>
          </a:xfrm>
          <a:prstGeom prst="rect">
            <a:avLst/>
          </a:prstGeom>
          <a:effectLst>
            <a:outerShdw blurRad="63500" sx="102000" sy="102000" algn="ctr" rotWithShape="0">
              <a:prstClr val="black">
                <a:alpha val="40000"/>
              </a:prstClr>
            </a:outerShdw>
          </a:effectLst>
        </p:spPr>
      </p:pic>
      <p:sp>
        <p:nvSpPr>
          <p:cNvPr id="45" name="Rectangle 44">
            <a:extLst>
              <a:ext uri="{FF2B5EF4-FFF2-40B4-BE49-F238E27FC236}">
                <a16:creationId xmlns:a16="http://schemas.microsoft.com/office/drawing/2014/main" id="{56D2ECAC-C10C-4C5D-B6C1-FE96AAD296F0}"/>
              </a:ext>
            </a:extLst>
          </p:cNvPr>
          <p:cNvSpPr/>
          <p:nvPr/>
        </p:nvSpPr>
        <p:spPr>
          <a:xfrm>
            <a:off x="3535892" y="2700992"/>
            <a:ext cx="2094503" cy="3521086"/>
          </a:xfrm>
          <a:prstGeom prst="rect">
            <a:avLst/>
          </a:prstGeom>
          <a:solidFill>
            <a:schemeClr val="accent5">
              <a:lumMod val="20000"/>
              <a:lumOff val="8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Rectangle 45">
            <a:extLst>
              <a:ext uri="{FF2B5EF4-FFF2-40B4-BE49-F238E27FC236}">
                <a16:creationId xmlns:a16="http://schemas.microsoft.com/office/drawing/2014/main" id="{BB9CFEA4-B315-41EC-888E-B96C35B4D6C0}"/>
              </a:ext>
            </a:extLst>
          </p:cNvPr>
          <p:cNvSpPr/>
          <p:nvPr/>
        </p:nvSpPr>
        <p:spPr>
          <a:xfrm>
            <a:off x="6561605" y="2700992"/>
            <a:ext cx="2094502" cy="3521086"/>
          </a:xfrm>
          <a:prstGeom prst="rect">
            <a:avLst/>
          </a:prstGeom>
          <a:solidFill>
            <a:schemeClr val="accent5">
              <a:lumMod val="20000"/>
              <a:lumOff val="8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47" name="Rectangle 46">
            <a:extLst>
              <a:ext uri="{FF2B5EF4-FFF2-40B4-BE49-F238E27FC236}">
                <a16:creationId xmlns:a16="http://schemas.microsoft.com/office/drawing/2014/main" id="{A9B9A8F5-C173-4ADD-BFBC-9E4F2E655D4E}"/>
              </a:ext>
            </a:extLst>
          </p:cNvPr>
          <p:cNvSpPr/>
          <p:nvPr/>
        </p:nvSpPr>
        <p:spPr>
          <a:xfrm>
            <a:off x="3814127" y="3192936"/>
            <a:ext cx="1440000" cy="360000"/>
          </a:xfrm>
          <a:prstGeom prst="rect">
            <a:avLst/>
          </a:prstGeom>
          <a:pattFill prst="ltVert">
            <a:fgClr>
              <a:schemeClr val="accent1">
                <a:lumMod val="75000"/>
              </a:schemeClr>
            </a:fgClr>
            <a:bgClr>
              <a:schemeClr val="accent1">
                <a:lumMod val="50000"/>
              </a:schemeClr>
            </a:bgClr>
          </a:patt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Rectangle 47">
            <a:extLst>
              <a:ext uri="{FF2B5EF4-FFF2-40B4-BE49-F238E27FC236}">
                <a16:creationId xmlns:a16="http://schemas.microsoft.com/office/drawing/2014/main" id="{B8E189A9-FB4D-47FA-82FB-EEE624503F2C}"/>
              </a:ext>
            </a:extLst>
          </p:cNvPr>
          <p:cNvSpPr/>
          <p:nvPr/>
        </p:nvSpPr>
        <p:spPr>
          <a:xfrm>
            <a:off x="3800136" y="4277360"/>
            <a:ext cx="1440000" cy="360000"/>
          </a:xfrm>
          <a:prstGeom prst="rect">
            <a:avLst/>
          </a:prstGeom>
          <a:pattFill prst="ltVert">
            <a:fgClr>
              <a:srgbClr val="FFFFCC"/>
            </a:fgClr>
            <a:bgClr>
              <a:srgbClr val="FFFF00"/>
            </a:bgClr>
          </a:patt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49" name="Rectangle 48">
            <a:extLst>
              <a:ext uri="{FF2B5EF4-FFF2-40B4-BE49-F238E27FC236}">
                <a16:creationId xmlns:a16="http://schemas.microsoft.com/office/drawing/2014/main" id="{9EE91CA3-9837-4688-96EE-F2AC8C2D8F00}"/>
              </a:ext>
            </a:extLst>
          </p:cNvPr>
          <p:cNvSpPr/>
          <p:nvPr/>
        </p:nvSpPr>
        <p:spPr>
          <a:xfrm>
            <a:off x="3805659" y="5335791"/>
            <a:ext cx="1440000" cy="360000"/>
          </a:xfrm>
          <a:prstGeom prst="rect">
            <a:avLst/>
          </a:prstGeom>
          <a:pattFill prst="ltVert">
            <a:fgClr>
              <a:schemeClr val="accent2">
                <a:lumMod val="75000"/>
              </a:schemeClr>
            </a:fgClr>
            <a:bgClr>
              <a:schemeClr val="accent2">
                <a:lumMod val="50000"/>
              </a:schemeClr>
            </a:bgClr>
          </a:patt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pic>
        <p:nvPicPr>
          <p:cNvPr id="50" name="Graphic 49" descr="Single gear">
            <a:extLst>
              <a:ext uri="{FF2B5EF4-FFF2-40B4-BE49-F238E27FC236}">
                <a16:creationId xmlns:a16="http://schemas.microsoft.com/office/drawing/2014/main" id="{C4A1BF6F-A336-4C48-8FEB-50EE9801816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52401" y="3266013"/>
            <a:ext cx="218151" cy="218151"/>
          </a:xfrm>
          <a:prstGeom prst="rect">
            <a:avLst/>
          </a:prstGeom>
        </p:spPr>
      </p:pic>
      <p:pic>
        <p:nvPicPr>
          <p:cNvPr id="51" name="Graphic 50" descr="Single gear">
            <a:extLst>
              <a:ext uri="{FF2B5EF4-FFF2-40B4-BE49-F238E27FC236}">
                <a16:creationId xmlns:a16="http://schemas.microsoft.com/office/drawing/2014/main" id="{4813603F-1CA8-4387-8A46-F6E8FDC9F6EF}"/>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35464" y="4349748"/>
            <a:ext cx="218151" cy="218151"/>
          </a:xfrm>
          <a:prstGeom prst="rect">
            <a:avLst/>
          </a:prstGeom>
        </p:spPr>
      </p:pic>
      <p:pic>
        <p:nvPicPr>
          <p:cNvPr id="52" name="Graphic 51" descr="Single gear">
            <a:extLst>
              <a:ext uri="{FF2B5EF4-FFF2-40B4-BE49-F238E27FC236}">
                <a16:creationId xmlns:a16="http://schemas.microsoft.com/office/drawing/2014/main" id="{F3CD995C-2546-44C3-8163-F61ACDF28A7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35462" y="5399617"/>
            <a:ext cx="218151" cy="218151"/>
          </a:xfrm>
          <a:prstGeom prst="rect">
            <a:avLst/>
          </a:prstGeom>
        </p:spPr>
      </p:pic>
      <p:sp>
        <p:nvSpPr>
          <p:cNvPr id="54" name="Rectangle 53">
            <a:extLst>
              <a:ext uri="{FF2B5EF4-FFF2-40B4-BE49-F238E27FC236}">
                <a16:creationId xmlns:a16="http://schemas.microsoft.com/office/drawing/2014/main" id="{EABAEA2D-39C8-44C5-BAFF-749E0D331B27}"/>
              </a:ext>
            </a:extLst>
          </p:cNvPr>
          <p:cNvSpPr/>
          <p:nvPr/>
        </p:nvSpPr>
        <p:spPr>
          <a:xfrm>
            <a:off x="3874177" y="6271715"/>
            <a:ext cx="1409746" cy="369332"/>
          </a:xfrm>
          <a:prstGeom prst="rect">
            <a:avLst/>
          </a:prstGeom>
        </p:spPr>
        <p:txBody>
          <a:bodyPr wrap="none">
            <a:spAutoFit/>
          </a:bodyPr>
          <a:lstStyle/>
          <a:p>
            <a:pPr algn="ctr"/>
            <a:r>
              <a:rPr lang="en-GB" b="1" dirty="0">
                <a:solidFill>
                  <a:schemeClr val="accent5">
                    <a:lumMod val="50000"/>
                  </a:schemeClr>
                </a:solidFill>
              </a:rPr>
              <a:t>CONTAINERS</a:t>
            </a:r>
          </a:p>
        </p:txBody>
      </p:sp>
      <p:pic>
        <p:nvPicPr>
          <p:cNvPr id="55" name="Picture 54" descr="A picture containing stationary, box&#10;&#10;Description automatically generated">
            <a:extLst>
              <a:ext uri="{FF2B5EF4-FFF2-40B4-BE49-F238E27FC236}">
                <a16:creationId xmlns:a16="http://schemas.microsoft.com/office/drawing/2014/main" id="{9E11CD4F-BF86-40F8-96E7-5F05F64C7CCB}"/>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6942649" y="4735599"/>
            <a:ext cx="1328036" cy="1328036"/>
          </a:xfrm>
          <a:prstGeom prst="rect">
            <a:avLst/>
          </a:prstGeom>
        </p:spPr>
      </p:pic>
      <mc:AlternateContent xmlns:mc="http://schemas.openxmlformats.org/markup-compatibility/2006" xmlns:am3d="http://schemas.microsoft.com/office/drawing/2017/model3d">
        <mc:Choice Requires="am3d">
          <p:graphicFrame>
            <p:nvGraphicFramePr>
              <p:cNvPr id="57" name="3D Model 56" descr="File folder with contents">
                <a:extLst>
                  <a:ext uri="{FF2B5EF4-FFF2-40B4-BE49-F238E27FC236}">
                    <a16:creationId xmlns:a16="http://schemas.microsoft.com/office/drawing/2014/main" id="{0EF1FD53-01CC-4180-A0C8-A8517DAF4950}"/>
                  </a:ext>
                </a:extLst>
              </p:cNvPr>
              <p:cNvGraphicFramePr>
                <a:graphicFrameLocks noChangeAspect="1"/>
              </p:cNvGraphicFramePr>
              <p:nvPr>
                <p:extLst>
                  <p:ext uri="{D42A27DB-BD31-4B8C-83A1-F6EECF244321}">
                    <p14:modId xmlns:p14="http://schemas.microsoft.com/office/powerpoint/2010/main" val="3331947687"/>
                  </p:ext>
                </p:extLst>
              </p:nvPr>
            </p:nvGraphicFramePr>
            <p:xfrm>
              <a:off x="6942649" y="2995416"/>
              <a:ext cx="1104345" cy="977496"/>
            </p:xfrm>
            <a:graphic>
              <a:graphicData uri="http://schemas.microsoft.com/office/drawing/2017/model3d">
                <am3d:model3d r:embed="rId13">
                  <am3d:spPr>
                    <a:xfrm>
                      <a:off x="0" y="0"/>
                      <a:ext cx="1104345" cy="977496"/>
                    </a:xfrm>
                    <a:prstGeom prst="rect">
                      <a:avLst/>
                    </a:prstGeom>
                  </am3d:spPr>
                  <am3d:camera>
                    <am3d:pos x="0" y="0" z="61547015"/>
                    <am3d:up dx="0" dy="36000000" dz="0"/>
                    <am3d:lookAt x="0" y="0" z="0"/>
                    <am3d:perspective fov="2700000"/>
                  </am3d:camera>
                  <am3d:trans>
                    <am3d:meterPerModelUnit n="5746901" d="1000000"/>
                    <am3d:preTrans dx="0" dy="-13710234" dz="362805"/>
                    <am3d:scale>
                      <am3d:sx n="1000000" d="1000000"/>
                      <am3d:sy n="1000000" d="1000000"/>
                      <am3d:sz n="1000000" d="1000000"/>
                    </am3d:scale>
                    <am3d:rot ax="1188484" ay="-1659838" az="-569632"/>
                    <am3d:postTrans dx="0" dy="0" dz="0"/>
                  </am3d:trans>
                  <am3d:raster rName="Office3DRenderer" rVer="16.0.8326">
                    <am3d:blip r:embed="rId14"/>
                  </am3d:raster>
                  <am3d:objViewport viewportSz="131914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xmlns="">
          <p:pic>
            <p:nvPicPr>
              <p:cNvPr id="57" name="3D Model 56" descr="File folder with contents">
                <a:extLst>
                  <a:ext uri="{FF2B5EF4-FFF2-40B4-BE49-F238E27FC236}">
                    <a16:creationId xmlns:am3d="http://schemas.microsoft.com/office/drawing/2017/model3d" xmlns="" xmlns:a16="http://schemas.microsoft.com/office/drawing/2014/main" id="{0EF1FD53-01CC-4180-A0C8-A8517DAF4950}"/>
                  </a:ext>
                </a:extLst>
              </p:cNvPr>
              <p:cNvPicPr>
                <a:picLocks noGrp="1" noRot="1" noChangeAspect="1" noMove="1" noResize="1" noEditPoints="1" noAdjustHandles="1" noChangeArrowheads="1" noChangeShapeType="1" noCrop="1"/>
              </p:cNvPicPr>
              <p:nvPr/>
            </p:nvPicPr>
            <p:blipFill>
              <a:blip r:embed="rId15"/>
              <a:stretch>
                <a:fillRect/>
              </a:stretch>
            </p:blipFill>
            <p:spPr>
              <a:xfrm>
                <a:off x="6942649" y="2995416"/>
                <a:ext cx="1104345" cy="977496"/>
              </a:xfrm>
              <a:prstGeom prst="rect">
                <a:avLst/>
              </a:prstGeom>
            </p:spPr>
          </p:pic>
        </mc:Fallback>
      </mc:AlternateContent>
      <p:sp>
        <p:nvSpPr>
          <p:cNvPr id="58" name="Rectangle 57">
            <a:extLst>
              <a:ext uri="{FF2B5EF4-FFF2-40B4-BE49-F238E27FC236}">
                <a16:creationId xmlns:a16="http://schemas.microsoft.com/office/drawing/2014/main" id="{D0E7BC99-38C5-4995-B81C-B3F25D04E6DF}"/>
              </a:ext>
            </a:extLst>
          </p:cNvPr>
          <p:cNvSpPr/>
          <p:nvPr/>
        </p:nvSpPr>
        <p:spPr>
          <a:xfrm>
            <a:off x="7158062" y="6286261"/>
            <a:ext cx="950646" cy="369332"/>
          </a:xfrm>
          <a:prstGeom prst="rect">
            <a:avLst/>
          </a:prstGeom>
        </p:spPr>
        <p:txBody>
          <a:bodyPr wrap="none">
            <a:spAutoFit/>
          </a:bodyPr>
          <a:lstStyle/>
          <a:p>
            <a:pPr algn="ctr"/>
            <a:r>
              <a:rPr lang="en-GB" b="1" dirty="0">
                <a:solidFill>
                  <a:schemeClr val="accent5">
                    <a:lumMod val="50000"/>
                  </a:schemeClr>
                </a:solidFill>
              </a:rPr>
              <a:t>IMAGES</a:t>
            </a:r>
          </a:p>
        </p:txBody>
      </p:sp>
      <p:pic>
        <p:nvPicPr>
          <p:cNvPr id="63" name="Graphic 62" descr="Cloud">
            <a:extLst>
              <a:ext uri="{FF2B5EF4-FFF2-40B4-BE49-F238E27FC236}">
                <a16:creationId xmlns:a16="http://schemas.microsoft.com/office/drawing/2014/main" id="{E2CDA725-1AAA-44B9-B0BE-4C86278188D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731543" y="1813558"/>
            <a:ext cx="1894840" cy="1894840"/>
          </a:xfrm>
          <a:prstGeom prst="rect">
            <a:avLst/>
          </a:prstGeom>
        </p:spPr>
      </p:pic>
      <p:pic>
        <p:nvPicPr>
          <p:cNvPr id="64" name="Picture 63" descr="A close up of a sign&#10;&#10;Description automatically generated">
            <a:extLst>
              <a:ext uri="{FF2B5EF4-FFF2-40B4-BE49-F238E27FC236}">
                <a16:creationId xmlns:a16="http://schemas.microsoft.com/office/drawing/2014/main" id="{1D12F8AD-9D88-4D45-B5BA-301D42393DAF}"/>
              </a:ext>
            </a:extLst>
          </p:cNvPr>
          <p:cNvPicPr>
            <a:picLocks noChangeAspect="1"/>
          </p:cNvPicPr>
          <p:nvPr/>
        </p:nvPicPr>
        <p:blipFill>
          <a:blip r:embed="rId18">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10195561" y="2414044"/>
            <a:ext cx="900000" cy="756000"/>
          </a:xfrm>
          <a:prstGeom prst="rect">
            <a:avLst/>
          </a:prstGeom>
        </p:spPr>
      </p:pic>
      <p:sp>
        <p:nvSpPr>
          <p:cNvPr id="65" name="TextBox 64">
            <a:extLst>
              <a:ext uri="{FF2B5EF4-FFF2-40B4-BE49-F238E27FC236}">
                <a16:creationId xmlns:a16="http://schemas.microsoft.com/office/drawing/2014/main" id="{80C927C5-8D46-4F16-97C5-E3D03A8BB025}"/>
              </a:ext>
            </a:extLst>
          </p:cNvPr>
          <p:cNvSpPr txBox="1"/>
          <p:nvPr/>
        </p:nvSpPr>
        <p:spPr>
          <a:xfrm>
            <a:off x="9954910" y="3265376"/>
            <a:ext cx="1464930" cy="369332"/>
          </a:xfrm>
          <a:prstGeom prst="rect">
            <a:avLst/>
          </a:prstGeom>
          <a:noFill/>
        </p:spPr>
        <p:txBody>
          <a:bodyPr wrap="square" rtlCol="0">
            <a:spAutoFit/>
          </a:bodyPr>
          <a:lstStyle/>
          <a:p>
            <a:pPr algn="ctr"/>
            <a:r>
              <a:rPr lang="en-GB" b="1" dirty="0">
                <a:solidFill>
                  <a:schemeClr val="accent5">
                    <a:lumMod val="50000"/>
                  </a:schemeClr>
                </a:solidFill>
              </a:rPr>
              <a:t>DOCKER</a:t>
            </a:r>
            <a:r>
              <a:rPr lang="en-GB" dirty="0">
                <a:solidFill>
                  <a:schemeClr val="lt1"/>
                </a:solidFill>
              </a:rPr>
              <a:t> </a:t>
            </a:r>
            <a:r>
              <a:rPr lang="en-GB" b="1" dirty="0">
                <a:solidFill>
                  <a:schemeClr val="accent5">
                    <a:lumMod val="50000"/>
                  </a:schemeClr>
                </a:solidFill>
              </a:rPr>
              <a:t>HUB</a:t>
            </a:r>
          </a:p>
        </p:txBody>
      </p:sp>
      <p:pic>
        <p:nvPicPr>
          <p:cNvPr id="66" name="Picture 65" descr="A picture containing stationary, box&#10;&#10;Description automatically generated">
            <a:extLst>
              <a:ext uri="{FF2B5EF4-FFF2-40B4-BE49-F238E27FC236}">
                <a16:creationId xmlns:a16="http://schemas.microsoft.com/office/drawing/2014/main" id="{5B01FD5E-193A-4C7F-B38F-CB1FC71F1AFC}"/>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10134118" y="3928535"/>
            <a:ext cx="939141" cy="939141"/>
          </a:xfrm>
          <a:prstGeom prst="rect">
            <a:avLst/>
          </a:prstGeom>
        </p:spPr>
      </p:pic>
      <p:pic>
        <p:nvPicPr>
          <p:cNvPr id="67" name="Graphic 66" descr="Cloud">
            <a:extLst>
              <a:ext uri="{FF2B5EF4-FFF2-40B4-BE49-F238E27FC236}">
                <a16:creationId xmlns:a16="http://schemas.microsoft.com/office/drawing/2014/main" id="{4B6C2769-2F8A-41C2-B099-A6D6FA35D1A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41703" y="4902198"/>
            <a:ext cx="1894840" cy="1894840"/>
          </a:xfrm>
          <a:prstGeom prst="rect">
            <a:avLst/>
          </a:prstGeom>
        </p:spPr>
      </p:pic>
      <p:sp>
        <p:nvSpPr>
          <p:cNvPr id="68" name="Arrow: Up 67">
            <a:extLst>
              <a:ext uri="{FF2B5EF4-FFF2-40B4-BE49-F238E27FC236}">
                <a16:creationId xmlns:a16="http://schemas.microsoft.com/office/drawing/2014/main" id="{54125482-6B8F-4A21-A27E-635D56F0FC08}"/>
              </a:ext>
            </a:extLst>
          </p:cNvPr>
          <p:cNvSpPr/>
          <p:nvPr/>
        </p:nvSpPr>
        <p:spPr>
          <a:xfrm>
            <a:off x="10434320" y="5975747"/>
            <a:ext cx="413959" cy="344109"/>
          </a:xfrm>
          <a:prstGeom prst="upArrow">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69" name="Rectangle 68">
            <a:extLst>
              <a:ext uri="{FF2B5EF4-FFF2-40B4-BE49-F238E27FC236}">
                <a16:creationId xmlns:a16="http://schemas.microsoft.com/office/drawing/2014/main" id="{36F92E30-AA1F-4A25-A99F-4AB4020BA8F6}"/>
              </a:ext>
            </a:extLst>
          </p:cNvPr>
          <p:cNvSpPr/>
          <p:nvPr/>
        </p:nvSpPr>
        <p:spPr>
          <a:xfrm>
            <a:off x="3773830" y="2024319"/>
            <a:ext cx="4525255" cy="570747"/>
          </a:xfrm>
          <a:prstGeom prst="rect">
            <a:avLst/>
          </a:prstGeom>
          <a:solidFill>
            <a:schemeClr val="accent1">
              <a:lumMod val="75000"/>
            </a:schemeClr>
          </a:solid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DAEMON</a:t>
            </a:r>
          </a:p>
        </p:txBody>
      </p:sp>
      <p:pic>
        <p:nvPicPr>
          <p:cNvPr id="35" name="Picture 34" descr="A close up of a sign&#10;&#10;Description automatically generated">
            <a:extLst>
              <a:ext uri="{FF2B5EF4-FFF2-40B4-BE49-F238E27FC236}">
                <a16:creationId xmlns:a16="http://schemas.microsoft.com/office/drawing/2014/main" id="{EB6D87BB-AFCA-45B8-850C-78954D9E2439}"/>
              </a:ext>
            </a:extLst>
          </p:cNvPr>
          <p:cNvPicPr>
            <a:picLocks noChangeAspect="1"/>
          </p:cNvPicPr>
          <p:nvPr/>
        </p:nvPicPr>
        <p:blipFill>
          <a:blip r:embed="rId18">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799841" y="4933466"/>
            <a:ext cx="900000" cy="756000"/>
          </a:xfrm>
          <a:prstGeom prst="rect">
            <a:avLst/>
          </a:prstGeom>
        </p:spPr>
      </p:pic>
      <p:cxnSp>
        <p:nvCxnSpPr>
          <p:cNvPr id="3" name="Straight Connector 2">
            <a:extLst>
              <a:ext uri="{FF2B5EF4-FFF2-40B4-BE49-F238E27FC236}">
                <a16:creationId xmlns:a16="http://schemas.microsoft.com/office/drawing/2014/main" id="{8A35EE72-A9BE-4786-BECC-676C09B63272}"/>
              </a:ext>
            </a:extLst>
          </p:cNvPr>
          <p:cNvCxnSpPr/>
          <p:nvPr/>
        </p:nvCxnSpPr>
        <p:spPr>
          <a:xfrm>
            <a:off x="2568820" y="2106263"/>
            <a:ext cx="1186006" cy="0"/>
          </a:xfrm>
          <a:prstGeom prst="line">
            <a:avLst/>
          </a:prstGeom>
          <a:ln w="53975">
            <a:solidFill>
              <a:srgbClr val="7030A0"/>
            </a:solidFill>
            <a:prstDash val="sysDash"/>
          </a:ln>
        </p:spPr>
        <p:style>
          <a:lnRef idx="3">
            <a:schemeClr val="accent5"/>
          </a:lnRef>
          <a:fillRef idx="0">
            <a:schemeClr val="accent5"/>
          </a:fillRef>
          <a:effectRef idx="2">
            <a:schemeClr val="accent5"/>
          </a:effectRef>
          <a:fontRef idx="minor">
            <a:schemeClr val="tx1"/>
          </a:fontRef>
        </p:style>
      </p:cxnSp>
      <p:cxnSp>
        <p:nvCxnSpPr>
          <p:cNvPr id="38" name="Straight Connector 37">
            <a:extLst>
              <a:ext uri="{FF2B5EF4-FFF2-40B4-BE49-F238E27FC236}">
                <a16:creationId xmlns:a16="http://schemas.microsoft.com/office/drawing/2014/main" id="{A3318E66-6241-411C-A01D-38855AD16BC8}"/>
              </a:ext>
            </a:extLst>
          </p:cNvPr>
          <p:cNvCxnSpPr/>
          <p:nvPr/>
        </p:nvCxnSpPr>
        <p:spPr>
          <a:xfrm>
            <a:off x="2565105" y="2325569"/>
            <a:ext cx="1186006" cy="0"/>
          </a:xfrm>
          <a:prstGeom prst="line">
            <a:avLst/>
          </a:prstGeom>
          <a:ln w="53975">
            <a:solidFill>
              <a:schemeClr val="accent2">
                <a:lumMod val="75000"/>
              </a:schemeClr>
            </a:solidFill>
            <a:prstDash val="sysDash"/>
          </a:ln>
        </p:spPr>
        <p:style>
          <a:lnRef idx="3">
            <a:schemeClr val="accent5"/>
          </a:lnRef>
          <a:fillRef idx="0">
            <a:schemeClr val="accent5"/>
          </a:fillRef>
          <a:effectRef idx="2">
            <a:schemeClr val="accent5"/>
          </a:effectRef>
          <a:fontRef idx="minor">
            <a:schemeClr val="tx1"/>
          </a:fontRef>
        </p:style>
      </p:cxnSp>
      <p:cxnSp>
        <p:nvCxnSpPr>
          <p:cNvPr id="39" name="Straight Connector 38">
            <a:extLst>
              <a:ext uri="{FF2B5EF4-FFF2-40B4-BE49-F238E27FC236}">
                <a16:creationId xmlns:a16="http://schemas.microsoft.com/office/drawing/2014/main" id="{CD7A9C58-AB1D-486A-9664-3EAE8B7D113A}"/>
              </a:ext>
            </a:extLst>
          </p:cNvPr>
          <p:cNvCxnSpPr/>
          <p:nvPr/>
        </p:nvCxnSpPr>
        <p:spPr>
          <a:xfrm>
            <a:off x="2552218" y="2555035"/>
            <a:ext cx="1186006" cy="0"/>
          </a:xfrm>
          <a:prstGeom prst="line">
            <a:avLst/>
          </a:prstGeom>
          <a:ln w="53975">
            <a:solidFill>
              <a:srgbClr val="00B050"/>
            </a:solidFill>
            <a:prstDash val="sysDash"/>
          </a:ln>
        </p:spPr>
        <p:style>
          <a:lnRef idx="3">
            <a:schemeClr val="accent5"/>
          </a:lnRef>
          <a:fillRef idx="0">
            <a:schemeClr val="accent5"/>
          </a:fillRef>
          <a:effectRef idx="2">
            <a:schemeClr val="accent5"/>
          </a:effectRef>
          <a:fontRef idx="minor">
            <a:schemeClr val="tx1"/>
          </a:fontRef>
        </p:style>
      </p:cxnSp>
      <p:cxnSp>
        <p:nvCxnSpPr>
          <p:cNvPr id="41" name="Straight Connector 40">
            <a:extLst>
              <a:ext uri="{FF2B5EF4-FFF2-40B4-BE49-F238E27FC236}">
                <a16:creationId xmlns:a16="http://schemas.microsoft.com/office/drawing/2014/main" id="{D4E1422B-1B76-4B8E-B0BF-DFE05EBE0CE6}"/>
              </a:ext>
            </a:extLst>
          </p:cNvPr>
          <p:cNvCxnSpPr/>
          <p:nvPr/>
        </p:nvCxnSpPr>
        <p:spPr>
          <a:xfrm>
            <a:off x="6990817" y="284900"/>
            <a:ext cx="1304607" cy="0"/>
          </a:xfrm>
          <a:prstGeom prst="line">
            <a:avLst/>
          </a:prstGeom>
          <a:ln w="53975">
            <a:solidFill>
              <a:srgbClr val="7030A0"/>
            </a:solidFill>
            <a:prstDash val="sysDash"/>
          </a:ln>
        </p:spPr>
        <p:style>
          <a:lnRef idx="3">
            <a:schemeClr val="accent5"/>
          </a:lnRef>
          <a:fillRef idx="0">
            <a:schemeClr val="accent5"/>
          </a:fillRef>
          <a:effectRef idx="2">
            <a:schemeClr val="accent5"/>
          </a:effectRef>
          <a:fontRef idx="minor">
            <a:schemeClr val="tx1"/>
          </a:fontRef>
        </p:style>
      </p:cxnSp>
      <p:sp>
        <p:nvSpPr>
          <p:cNvPr id="43" name="Rectangle 42">
            <a:extLst>
              <a:ext uri="{FF2B5EF4-FFF2-40B4-BE49-F238E27FC236}">
                <a16:creationId xmlns:a16="http://schemas.microsoft.com/office/drawing/2014/main" id="{CEB16171-7919-4D6E-8183-A847D5093DC6}"/>
              </a:ext>
            </a:extLst>
          </p:cNvPr>
          <p:cNvSpPr/>
          <p:nvPr/>
        </p:nvSpPr>
        <p:spPr>
          <a:xfrm>
            <a:off x="6221054" y="100234"/>
            <a:ext cx="769763" cy="369332"/>
          </a:xfrm>
          <a:prstGeom prst="rect">
            <a:avLst/>
          </a:prstGeom>
        </p:spPr>
        <p:txBody>
          <a:bodyPr wrap="none">
            <a:spAutoFit/>
          </a:bodyPr>
          <a:lstStyle/>
          <a:p>
            <a:pPr algn="ctr"/>
            <a:r>
              <a:rPr lang="en-GB" b="1" dirty="0">
                <a:solidFill>
                  <a:srgbClr val="7030A0"/>
                </a:solidFill>
              </a:rPr>
              <a:t>BUILD</a:t>
            </a:r>
          </a:p>
        </p:txBody>
      </p:sp>
      <p:cxnSp>
        <p:nvCxnSpPr>
          <p:cNvPr id="56" name="Straight Connector 55">
            <a:extLst>
              <a:ext uri="{FF2B5EF4-FFF2-40B4-BE49-F238E27FC236}">
                <a16:creationId xmlns:a16="http://schemas.microsoft.com/office/drawing/2014/main" id="{4E207C8B-3C03-40DC-B629-EA453DF7E76B}"/>
              </a:ext>
            </a:extLst>
          </p:cNvPr>
          <p:cNvCxnSpPr/>
          <p:nvPr/>
        </p:nvCxnSpPr>
        <p:spPr>
          <a:xfrm>
            <a:off x="9084843" y="292334"/>
            <a:ext cx="1186006" cy="0"/>
          </a:xfrm>
          <a:prstGeom prst="line">
            <a:avLst/>
          </a:prstGeom>
          <a:ln w="53975">
            <a:solidFill>
              <a:schemeClr val="accent2">
                <a:lumMod val="75000"/>
              </a:schemeClr>
            </a:solidFill>
            <a:prstDash val="sysDash"/>
          </a:ln>
        </p:spPr>
        <p:style>
          <a:lnRef idx="3">
            <a:schemeClr val="accent5"/>
          </a:lnRef>
          <a:fillRef idx="0">
            <a:schemeClr val="accent5"/>
          </a:fillRef>
          <a:effectRef idx="2">
            <a:schemeClr val="accent5"/>
          </a:effectRef>
          <a:fontRef idx="minor">
            <a:schemeClr val="tx1"/>
          </a:fontRef>
        </p:style>
      </p:cxnSp>
      <p:sp>
        <p:nvSpPr>
          <p:cNvPr id="59" name="Rectangle 58">
            <a:extLst>
              <a:ext uri="{FF2B5EF4-FFF2-40B4-BE49-F238E27FC236}">
                <a16:creationId xmlns:a16="http://schemas.microsoft.com/office/drawing/2014/main" id="{6F63CBA7-1BD8-45CF-96F1-215C73616665}"/>
              </a:ext>
            </a:extLst>
          </p:cNvPr>
          <p:cNvSpPr/>
          <p:nvPr/>
        </p:nvSpPr>
        <p:spPr>
          <a:xfrm>
            <a:off x="8438384" y="107667"/>
            <a:ext cx="654346" cy="369332"/>
          </a:xfrm>
          <a:prstGeom prst="rect">
            <a:avLst/>
          </a:prstGeom>
        </p:spPr>
        <p:txBody>
          <a:bodyPr wrap="none">
            <a:spAutoFit/>
          </a:bodyPr>
          <a:lstStyle/>
          <a:p>
            <a:pPr algn="ctr"/>
            <a:r>
              <a:rPr lang="en-GB" b="1" dirty="0">
                <a:solidFill>
                  <a:schemeClr val="accent2">
                    <a:lumMod val="75000"/>
                  </a:schemeClr>
                </a:solidFill>
              </a:rPr>
              <a:t>PULL</a:t>
            </a:r>
          </a:p>
        </p:txBody>
      </p:sp>
      <p:cxnSp>
        <p:nvCxnSpPr>
          <p:cNvPr id="62" name="Straight Connector 61">
            <a:extLst>
              <a:ext uri="{FF2B5EF4-FFF2-40B4-BE49-F238E27FC236}">
                <a16:creationId xmlns:a16="http://schemas.microsoft.com/office/drawing/2014/main" id="{D5903A26-3DDE-476F-B404-EC706F7DA190}"/>
              </a:ext>
            </a:extLst>
          </p:cNvPr>
          <p:cNvCxnSpPr/>
          <p:nvPr/>
        </p:nvCxnSpPr>
        <p:spPr>
          <a:xfrm>
            <a:off x="10942630" y="313895"/>
            <a:ext cx="1186006" cy="0"/>
          </a:xfrm>
          <a:prstGeom prst="line">
            <a:avLst/>
          </a:prstGeom>
          <a:ln w="53975">
            <a:solidFill>
              <a:srgbClr val="00B050"/>
            </a:solidFill>
            <a:prstDash val="sysDash"/>
          </a:ln>
        </p:spPr>
        <p:style>
          <a:lnRef idx="3">
            <a:schemeClr val="accent5"/>
          </a:lnRef>
          <a:fillRef idx="0">
            <a:schemeClr val="accent5"/>
          </a:fillRef>
          <a:effectRef idx="2">
            <a:schemeClr val="accent5"/>
          </a:effectRef>
          <a:fontRef idx="minor">
            <a:schemeClr val="tx1"/>
          </a:fontRef>
        </p:style>
      </p:cxnSp>
      <p:sp>
        <p:nvSpPr>
          <p:cNvPr id="4" name="Rectangle 3">
            <a:extLst>
              <a:ext uri="{FF2B5EF4-FFF2-40B4-BE49-F238E27FC236}">
                <a16:creationId xmlns:a16="http://schemas.microsoft.com/office/drawing/2014/main" id="{ADEBA025-CAA3-47DB-A25B-06218728D49A}"/>
              </a:ext>
            </a:extLst>
          </p:cNvPr>
          <p:cNvSpPr/>
          <p:nvPr/>
        </p:nvSpPr>
        <p:spPr>
          <a:xfrm>
            <a:off x="10344340" y="121121"/>
            <a:ext cx="617477" cy="369332"/>
          </a:xfrm>
          <a:prstGeom prst="rect">
            <a:avLst/>
          </a:prstGeom>
        </p:spPr>
        <p:txBody>
          <a:bodyPr wrap="none">
            <a:spAutoFit/>
          </a:bodyPr>
          <a:lstStyle/>
          <a:p>
            <a:pPr algn="ctr"/>
            <a:r>
              <a:rPr lang="en-GB" b="1" dirty="0">
                <a:solidFill>
                  <a:srgbClr val="00B050"/>
                </a:solidFill>
              </a:rPr>
              <a:t>RUN</a:t>
            </a:r>
          </a:p>
        </p:txBody>
      </p:sp>
      <p:cxnSp>
        <p:nvCxnSpPr>
          <p:cNvPr id="70" name="Straight Connector 69">
            <a:extLst>
              <a:ext uri="{FF2B5EF4-FFF2-40B4-BE49-F238E27FC236}">
                <a16:creationId xmlns:a16="http://schemas.microsoft.com/office/drawing/2014/main" id="{B3282561-CA1C-4DCB-8D4D-38C8CBA0AF03}"/>
              </a:ext>
            </a:extLst>
          </p:cNvPr>
          <p:cNvCxnSpPr>
            <a:cxnSpLocks/>
          </p:cNvCxnSpPr>
          <p:nvPr/>
        </p:nvCxnSpPr>
        <p:spPr>
          <a:xfrm>
            <a:off x="8295612" y="2333005"/>
            <a:ext cx="891064" cy="0"/>
          </a:xfrm>
          <a:prstGeom prst="line">
            <a:avLst/>
          </a:prstGeom>
          <a:ln w="53975">
            <a:solidFill>
              <a:schemeClr val="accent2">
                <a:lumMod val="75000"/>
              </a:schemeClr>
            </a:solidFill>
            <a:prstDash val="sysDash"/>
          </a:ln>
        </p:spPr>
        <p:style>
          <a:lnRef idx="3">
            <a:schemeClr val="accent5"/>
          </a:lnRef>
          <a:fillRef idx="0">
            <a:schemeClr val="accent5"/>
          </a:fillRef>
          <a:effectRef idx="2">
            <a:schemeClr val="accent5"/>
          </a:effectRef>
          <a:fontRef idx="minor">
            <a:schemeClr val="tx1"/>
          </a:fontRef>
        </p:style>
      </p:cxnSp>
      <p:cxnSp>
        <p:nvCxnSpPr>
          <p:cNvPr id="7" name="Straight Connector 6">
            <a:extLst>
              <a:ext uri="{FF2B5EF4-FFF2-40B4-BE49-F238E27FC236}">
                <a16:creationId xmlns:a16="http://schemas.microsoft.com/office/drawing/2014/main" id="{75D0A994-E250-494B-8829-A24097F1E7BC}"/>
              </a:ext>
            </a:extLst>
          </p:cNvPr>
          <p:cNvCxnSpPr>
            <a:cxnSpLocks/>
          </p:cNvCxnSpPr>
          <p:nvPr/>
        </p:nvCxnSpPr>
        <p:spPr>
          <a:xfrm>
            <a:off x="9165297" y="2318464"/>
            <a:ext cx="314" cy="1916696"/>
          </a:xfrm>
          <a:prstGeom prst="line">
            <a:avLst/>
          </a:prstGeom>
          <a:ln w="53975">
            <a:solidFill>
              <a:schemeClr val="accent2">
                <a:lumMod val="75000"/>
              </a:schemeClr>
            </a:solidFill>
            <a:prstDash val="sysDash"/>
          </a:ln>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0F2AC891-8126-4507-B0AA-3456E936B4FB}"/>
              </a:ext>
            </a:extLst>
          </p:cNvPr>
          <p:cNvCxnSpPr>
            <a:cxnSpLocks/>
          </p:cNvCxnSpPr>
          <p:nvPr/>
        </p:nvCxnSpPr>
        <p:spPr>
          <a:xfrm>
            <a:off x="9148055" y="4244898"/>
            <a:ext cx="976261" cy="4708"/>
          </a:xfrm>
          <a:prstGeom prst="line">
            <a:avLst/>
          </a:prstGeom>
          <a:ln w="53975">
            <a:solidFill>
              <a:schemeClr val="accent2">
                <a:lumMod val="75000"/>
              </a:schemeClr>
            </a:solidFill>
            <a:prstDash val="sysDash"/>
          </a:ln>
        </p:spPr>
        <p:style>
          <a:lnRef idx="3">
            <a:schemeClr val="accent5"/>
          </a:lnRef>
          <a:fillRef idx="0">
            <a:schemeClr val="accent5"/>
          </a:fillRef>
          <a:effectRef idx="2">
            <a:schemeClr val="accent5"/>
          </a:effectRef>
          <a:fontRef idx="minor">
            <a:schemeClr val="tx1"/>
          </a:fontRef>
        </p:style>
      </p:cxnSp>
      <p:cxnSp>
        <p:nvCxnSpPr>
          <p:cNvPr id="72" name="Straight Connector 71">
            <a:extLst>
              <a:ext uri="{FF2B5EF4-FFF2-40B4-BE49-F238E27FC236}">
                <a16:creationId xmlns:a16="http://schemas.microsoft.com/office/drawing/2014/main" id="{DB8F1405-AC33-4742-9829-A8A68902E47C}"/>
              </a:ext>
            </a:extLst>
          </p:cNvPr>
          <p:cNvCxnSpPr>
            <a:cxnSpLocks/>
          </p:cNvCxnSpPr>
          <p:nvPr/>
        </p:nvCxnSpPr>
        <p:spPr>
          <a:xfrm>
            <a:off x="9156482" y="4552422"/>
            <a:ext cx="976261" cy="4708"/>
          </a:xfrm>
          <a:prstGeom prst="line">
            <a:avLst/>
          </a:prstGeom>
          <a:ln w="53975">
            <a:solidFill>
              <a:schemeClr val="accent2">
                <a:lumMod val="75000"/>
              </a:schemeClr>
            </a:solidFill>
            <a:prstDash val="sysDash"/>
          </a:ln>
        </p:spPr>
        <p:style>
          <a:lnRef idx="3">
            <a:schemeClr val="accent5"/>
          </a:lnRef>
          <a:fillRef idx="0">
            <a:schemeClr val="accent5"/>
          </a:fillRef>
          <a:effectRef idx="2">
            <a:schemeClr val="accent5"/>
          </a:effectRef>
          <a:fontRef idx="minor">
            <a:schemeClr val="tx1"/>
          </a:fontRef>
        </p:style>
      </p:cxnSp>
      <p:cxnSp>
        <p:nvCxnSpPr>
          <p:cNvPr id="73" name="Straight Connector 72">
            <a:extLst>
              <a:ext uri="{FF2B5EF4-FFF2-40B4-BE49-F238E27FC236}">
                <a16:creationId xmlns:a16="http://schemas.microsoft.com/office/drawing/2014/main" id="{7A514E0E-BBF2-4AE1-B81B-CA92CA0F9207}"/>
              </a:ext>
            </a:extLst>
          </p:cNvPr>
          <p:cNvCxnSpPr>
            <a:cxnSpLocks/>
          </p:cNvCxnSpPr>
          <p:nvPr/>
        </p:nvCxnSpPr>
        <p:spPr>
          <a:xfrm>
            <a:off x="9173738" y="4551346"/>
            <a:ext cx="285" cy="1013876"/>
          </a:xfrm>
          <a:prstGeom prst="line">
            <a:avLst/>
          </a:prstGeom>
          <a:ln w="53975">
            <a:solidFill>
              <a:schemeClr val="accent2">
                <a:lumMod val="75000"/>
              </a:schemeClr>
            </a:solidFill>
            <a:prstDash val="sysDash"/>
          </a:ln>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57FAA1C2-9E65-4B1D-9D14-1FC08BFBA33D}"/>
              </a:ext>
            </a:extLst>
          </p:cNvPr>
          <p:cNvCxnSpPr>
            <a:cxnSpLocks/>
          </p:cNvCxnSpPr>
          <p:nvPr/>
        </p:nvCxnSpPr>
        <p:spPr>
          <a:xfrm>
            <a:off x="8226964" y="5523567"/>
            <a:ext cx="976261" cy="4708"/>
          </a:xfrm>
          <a:prstGeom prst="line">
            <a:avLst/>
          </a:prstGeom>
          <a:ln w="53975">
            <a:solidFill>
              <a:schemeClr val="accent2">
                <a:lumMod val="75000"/>
              </a:schemeClr>
            </a:solidFill>
            <a:prstDash val="sysDash"/>
          </a:ln>
        </p:spPr>
        <p:style>
          <a:lnRef idx="3">
            <a:schemeClr val="accent5"/>
          </a:lnRef>
          <a:fillRef idx="0">
            <a:schemeClr val="accent5"/>
          </a:fillRef>
          <a:effectRef idx="2">
            <a:schemeClr val="accent5"/>
          </a:effectRef>
          <a:fontRef idx="minor">
            <a:schemeClr val="tx1"/>
          </a:fontRef>
        </p:style>
      </p:cxnSp>
      <p:cxnSp>
        <p:nvCxnSpPr>
          <p:cNvPr id="23" name="Straight Connector 22">
            <a:extLst>
              <a:ext uri="{FF2B5EF4-FFF2-40B4-BE49-F238E27FC236}">
                <a16:creationId xmlns:a16="http://schemas.microsoft.com/office/drawing/2014/main" id="{B4490F82-25C9-452B-A70B-DDE3B45390F7}"/>
              </a:ext>
            </a:extLst>
          </p:cNvPr>
          <p:cNvCxnSpPr>
            <a:cxnSpLocks/>
          </p:cNvCxnSpPr>
          <p:nvPr/>
        </p:nvCxnSpPr>
        <p:spPr>
          <a:xfrm>
            <a:off x="7315200" y="2595066"/>
            <a:ext cx="0" cy="482671"/>
          </a:xfrm>
          <a:prstGeom prst="line">
            <a:avLst/>
          </a:prstGeom>
          <a:ln w="53975">
            <a:solidFill>
              <a:srgbClr val="00B050"/>
            </a:solidFill>
            <a:prstDash val="sysDash"/>
          </a:ln>
        </p:spPr>
        <p:style>
          <a:lnRef idx="3">
            <a:schemeClr val="accent5"/>
          </a:lnRef>
          <a:fillRef idx="0">
            <a:schemeClr val="accent5"/>
          </a:fillRef>
          <a:effectRef idx="2">
            <a:schemeClr val="accent5"/>
          </a:effectRef>
          <a:fontRef idx="minor">
            <a:schemeClr val="tx1"/>
          </a:fontRef>
        </p:style>
      </p:cxnSp>
      <p:cxnSp>
        <p:nvCxnSpPr>
          <p:cNvPr id="75" name="Straight Connector 74">
            <a:extLst>
              <a:ext uri="{FF2B5EF4-FFF2-40B4-BE49-F238E27FC236}">
                <a16:creationId xmlns:a16="http://schemas.microsoft.com/office/drawing/2014/main" id="{DB84A8F4-3D99-4968-8387-16A56301135F}"/>
              </a:ext>
            </a:extLst>
          </p:cNvPr>
          <p:cNvCxnSpPr>
            <a:cxnSpLocks/>
          </p:cNvCxnSpPr>
          <p:nvPr/>
        </p:nvCxnSpPr>
        <p:spPr>
          <a:xfrm>
            <a:off x="5324660" y="3332156"/>
            <a:ext cx="1666157" cy="0"/>
          </a:xfrm>
          <a:prstGeom prst="line">
            <a:avLst/>
          </a:prstGeom>
          <a:ln w="53975">
            <a:solidFill>
              <a:srgbClr val="00B050"/>
            </a:solidFill>
            <a:prstDash val="sysDash"/>
          </a:ln>
        </p:spPr>
        <p:style>
          <a:lnRef idx="3">
            <a:schemeClr val="accent5"/>
          </a:lnRef>
          <a:fillRef idx="0">
            <a:schemeClr val="accent5"/>
          </a:fillRef>
          <a:effectRef idx="2">
            <a:schemeClr val="accent5"/>
          </a:effectRef>
          <a:fontRef idx="minor">
            <a:schemeClr val="tx1"/>
          </a:fontRef>
        </p:style>
      </p:cxnSp>
      <p:cxnSp>
        <p:nvCxnSpPr>
          <p:cNvPr id="76" name="Straight Connector 75">
            <a:extLst>
              <a:ext uri="{FF2B5EF4-FFF2-40B4-BE49-F238E27FC236}">
                <a16:creationId xmlns:a16="http://schemas.microsoft.com/office/drawing/2014/main" id="{5BE94A25-FDDE-4D0E-BA9F-5ED5A9C99447}"/>
              </a:ext>
            </a:extLst>
          </p:cNvPr>
          <p:cNvCxnSpPr>
            <a:cxnSpLocks/>
          </p:cNvCxnSpPr>
          <p:nvPr/>
        </p:nvCxnSpPr>
        <p:spPr>
          <a:xfrm>
            <a:off x="7657171" y="2602502"/>
            <a:ext cx="0" cy="482671"/>
          </a:xfrm>
          <a:prstGeom prst="line">
            <a:avLst/>
          </a:prstGeom>
          <a:ln w="53975">
            <a:solidFill>
              <a:srgbClr val="7030A0"/>
            </a:solidFill>
            <a:prstDash val="sysDash"/>
          </a:ln>
        </p:spPr>
        <p:style>
          <a:lnRef idx="3">
            <a:schemeClr val="accent5"/>
          </a:lnRef>
          <a:fillRef idx="0">
            <a:schemeClr val="accent5"/>
          </a:fillRef>
          <a:effectRef idx="2">
            <a:schemeClr val="accent5"/>
          </a:effectRef>
          <a:fontRef idx="minor">
            <a:schemeClr val="tx1"/>
          </a:fontRef>
        </p:style>
      </p:cxnSp>
      <p:pic>
        <p:nvPicPr>
          <p:cNvPr id="53" name="Graphic 52" descr="Document">
            <a:extLst>
              <a:ext uri="{FF2B5EF4-FFF2-40B4-BE49-F238E27FC236}">
                <a16:creationId xmlns:a16="http://schemas.microsoft.com/office/drawing/2014/main" id="{EDA6B1BC-F1F3-41E5-B2B2-DB31B806CBBE}"/>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1179343" y="1157176"/>
            <a:ext cx="914400" cy="91440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34685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FECF34-E3F2-4B87-BB4F-EE606F93574C}"/>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What is Dockerfile?</a:t>
            </a:r>
          </a:p>
        </p:txBody>
      </p:sp>
    </p:spTree>
    <p:extLst>
      <p:ext uri="{BB962C8B-B14F-4D97-AF65-F5344CB8AC3E}">
        <p14:creationId xmlns:p14="http://schemas.microsoft.com/office/powerpoint/2010/main" val="5210009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E2B6B43-1111-419E-B9F4-00B00F8553BE}"/>
              </a:ext>
            </a:extLst>
          </p:cNvPr>
          <p:cNvSpPr/>
          <p:nvPr/>
        </p:nvSpPr>
        <p:spPr>
          <a:xfrm>
            <a:off x="2477276" y="2499944"/>
            <a:ext cx="9337964" cy="1870363"/>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5" name="Graphic 14" descr="Document">
            <a:extLst>
              <a:ext uri="{FF2B5EF4-FFF2-40B4-BE49-F238E27FC236}">
                <a16:creationId xmlns:a16="http://schemas.microsoft.com/office/drawing/2014/main" id="{010430CE-FA5C-4E0A-BDBC-7A1F5C62C9F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9305" y="2308951"/>
            <a:ext cx="1055503" cy="1055503"/>
          </a:xfrm>
          <a:prstGeom prst="rect">
            <a:avLst/>
          </a:prstGeom>
          <a:effectLst>
            <a:outerShdw blurRad="63500" sx="102000" sy="102000" algn="ctr" rotWithShape="0">
              <a:prstClr val="black">
                <a:alpha val="40000"/>
              </a:prstClr>
            </a:outerShdw>
          </a:effectLst>
        </p:spPr>
      </p:pic>
      <p:sp>
        <p:nvSpPr>
          <p:cNvPr id="5" name="Rectangle 4">
            <a:extLst>
              <a:ext uri="{FF2B5EF4-FFF2-40B4-BE49-F238E27FC236}">
                <a16:creationId xmlns:a16="http://schemas.microsoft.com/office/drawing/2014/main" id="{922E71BE-447A-46E7-8E52-0182CA22D74A}"/>
              </a:ext>
            </a:extLst>
          </p:cNvPr>
          <p:cNvSpPr/>
          <p:nvPr/>
        </p:nvSpPr>
        <p:spPr>
          <a:xfrm>
            <a:off x="0" y="461878"/>
            <a:ext cx="3136605"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Dockerfile?</a:t>
            </a:r>
          </a:p>
        </p:txBody>
      </p:sp>
      <p:pic>
        <p:nvPicPr>
          <p:cNvPr id="11" name="Picture 10" descr="A close up of a sign&#10;&#10;Description automatically generated">
            <a:extLst>
              <a:ext uri="{FF2B5EF4-FFF2-40B4-BE49-F238E27FC236}">
                <a16:creationId xmlns:a16="http://schemas.microsoft.com/office/drawing/2014/main" id="{9ED65374-479E-4583-A3A6-FE88A15C06F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5431" y="2637558"/>
            <a:ext cx="1625719" cy="1365604"/>
          </a:xfrm>
          <a:prstGeom prst="rect">
            <a:avLst/>
          </a:prstGeom>
        </p:spPr>
      </p:pic>
      <p:sp>
        <p:nvSpPr>
          <p:cNvPr id="2" name="TextBox 1">
            <a:extLst>
              <a:ext uri="{FF2B5EF4-FFF2-40B4-BE49-F238E27FC236}">
                <a16:creationId xmlns:a16="http://schemas.microsoft.com/office/drawing/2014/main" id="{28B596EB-395F-4B1C-BE2F-721621D1C371}"/>
              </a:ext>
            </a:extLst>
          </p:cNvPr>
          <p:cNvSpPr txBox="1"/>
          <p:nvPr/>
        </p:nvSpPr>
        <p:spPr>
          <a:xfrm>
            <a:off x="2665656" y="2747997"/>
            <a:ext cx="9337964" cy="1754326"/>
          </a:xfrm>
          <a:prstGeom prst="rect">
            <a:avLst/>
          </a:prstGeom>
          <a:noFill/>
        </p:spPr>
        <p:txBody>
          <a:bodyPr wrap="square" rtlCol="0">
            <a:spAutoFit/>
          </a:bodyPr>
          <a:lstStyle/>
          <a:p>
            <a:pPr marL="285750" indent="-285750">
              <a:buFont typeface="Arial" panose="020B0604020202020204" pitchFamily="34" charset="0"/>
              <a:buChar char="•"/>
            </a:pPr>
            <a:r>
              <a:rPr lang="en-GB" dirty="0"/>
              <a:t>A </a:t>
            </a:r>
            <a:r>
              <a:rPr lang="en-GB" b="1" dirty="0" err="1"/>
              <a:t>Dockerfile</a:t>
            </a:r>
            <a:r>
              <a:rPr lang="en-GB" dirty="0"/>
              <a:t> is a text document that contains all the commands a user could call on the command line to assemble an image.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Using </a:t>
            </a:r>
            <a:r>
              <a:rPr lang="en-GB" b="1" dirty="0"/>
              <a:t>docker</a:t>
            </a:r>
            <a:r>
              <a:rPr lang="en-GB" dirty="0"/>
              <a:t> build users can create an automated build that executes several command-line instructions in succession.</a:t>
            </a:r>
          </a:p>
          <a:p>
            <a:endParaRPr lang="en-GB" dirty="0"/>
          </a:p>
        </p:txBody>
      </p:sp>
    </p:spTree>
    <p:extLst>
      <p:ext uri="{BB962C8B-B14F-4D97-AF65-F5344CB8AC3E}">
        <p14:creationId xmlns:p14="http://schemas.microsoft.com/office/powerpoint/2010/main" val="4033733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22E71BE-447A-46E7-8E52-0182CA22D74A}"/>
              </a:ext>
            </a:extLst>
          </p:cNvPr>
          <p:cNvSpPr/>
          <p:nvPr/>
        </p:nvSpPr>
        <p:spPr>
          <a:xfrm>
            <a:off x="1" y="404128"/>
            <a:ext cx="310896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Dockerfile?</a:t>
            </a:r>
          </a:p>
        </p:txBody>
      </p:sp>
      <p:sp>
        <p:nvSpPr>
          <p:cNvPr id="7" name="Rectangle: Rounded Corners 6">
            <a:extLst>
              <a:ext uri="{FF2B5EF4-FFF2-40B4-BE49-F238E27FC236}">
                <a16:creationId xmlns:a16="http://schemas.microsoft.com/office/drawing/2014/main" id="{EE8D42A0-96D9-4FD7-B5AD-DD876DAFB649}"/>
              </a:ext>
            </a:extLst>
          </p:cNvPr>
          <p:cNvSpPr/>
          <p:nvPr/>
        </p:nvSpPr>
        <p:spPr>
          <a:xfrm>
            <a:off x="350761" y="1292793"/>
            <a:ext cx="11180839" cy="521876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TextBox 7">
            <a:extLst>
              <a:ext uri="{FF2B5EF4-FFF2-40B4-BE49-F238E27FC236}">
                <a16:creationId xmlns:a16="http://schemas.microsoft.com/office/drawing/2014/main" id="{78B8E580-687A-4064-9268-5CBDB0610139}"/>
              </a:ext>
            </a:extLst>
          </p:cNvPr>
          <p:cNvSpPr txBox="1"/>
          <p:nvPr/>
        </p:nvSpPr>
        <p:spPr>
          <a:xfrm>
            <a:off x="1680558" y="1504079"/>
            <a:ext cx="2583435" cy="707886"/>
          </a:xfrm>
          <a:prstGeom prst="rect">
            <a:avLst/>
          </a:prstGeom>
          <a:noFill/>
        </p:spPr>
        <p:txBody>
          <a:bodyPr wrap="square" rtlCol="0">
            <a:spAutoFit/>
          </a:bodyPr>
          <a:lstStyle/>
          <a:p>
            <a:r>
              <a:rPr lang="en-GB" sz="4000" b="1" dirty="0"/>
              <a:t>Commands</a:t>
            </a:r>
          </a:p>
        </p:txBody>
      </p:sp>
      <p:sp>
        <p:nvSpPr>
          <p:cNvPr id="9" name="TextBox 8">
            <a:extLst>
              <a:ext uri="{FF2B5EF4-FFF2-40B4-BE49-F238E27FC236}">
                <a16:creationId xmlns:a16="http://schemas.microsoft.com/office/drawing/2014/main" id="{AC29FA4F-E13B-4369-BA2F-97EA786EE272}"/>
              </a:ext>
            </a:extLst>
          </p:cNvPr>
          <p:cNvSpPr txBox="1"/>
          <p:nvPr/>
        </p:nvSpPr>
        <p:spPr>
          <a:xfrm>
            <a:off x="521704" y="2296251"/>
            <a:ext cx="5347767" cy="4524315"/>
          </a:xfrm>
          <a:prstGeom prst="rect">
            <a:avLst/>
          </a:prstGeom>
          <a:noFill/>
        </p:spPr>
        <p:txBody>
          <a:bodyPr wrap="square" rtlCol="0">
            <a:spAutoFit/>
          </a:bodyPr>
          <a:lstStyle/>
          <a:p>
            <a:r>
              <a:rPr lang="en-GB" dirty="0"/>
              <a:t>The </a:t>
            </a:r>
            <a:r>
              <a:rPr lang="en-GB" dirty="0">
                <a:solidFill>
                  <a:srgbClr val="00B0F0"/>
                </a:solidFill>
                <a:latin typeface="Consolas" panose="020B0609020204030204" pitchFamily="49" charset="0"/>
                <a:cs typeface="Courier New" panose="02070309020205020404" pitchFamily="49" charset="0"/>
              </a:rPr>
              <a:t>FROM</a:t>
            </a:r>
            <a:r>
              <a:rPr lang="en-GB" dirty="0"/>
              <a:t> keyword is used to define the base image, on which we will be building.</a:t>
            </a:r>
          </a:p>
          <a:p>
            <a:endParaRPr lang="en-GB" dirty="0">
              <a:solidFill>
                <a:srgbClr val="00B050"/>
              </a:solidFill>
              <a:latin typeface="Consolas" panose="020B0609020204030204" pitchFamily="49" charset="0"/>
            </a:endParaRPr>
          </a:p>
          <a:p>
            <a:r>
              <a:rPr lang="en-GB" dirty="0"/>
              <a:t>The </a:t>
            </a:r>
            <a:r>
              <a:rPr lang="en-GB" dirty="0">
                <a:solidFill>
                  <a:srgbClr val="00B0F0"/>
                </a:solidFill>
                <a:latin typeface="Consolas" panose="020B0609020204030204" pitchFamily="49" charset="0"/>
                <a:cs typeface="Courier New" panose="02070309020205020404" pitchFamily="49" charset="0"/>
              </a:rPr>
              <a:t>ADD</a:t>
            </a:r>
            <a:r>
              <a:rPr lang="en-GB" dirty="0"/>
              <a:t> keyword is used to add files to the container being built. The syntax which is followed is</a:t>
            </a:r>
          </a:p>
          <a:p>
            <a:r>
              <a:rPr lang="en-GB" dirty="0">
                <a:solidFill>
                  <a:srgbClr val="00B0F0"/>
                </a:solidFill>
                <a:latin typeface="Consolas" panose="020B0609020204030204" pitchFamily="49" charset="0"/>
                <a:cs typeface="Courier New" panose="02070309020205020404" pitchFamily="49" charset="0"/>
              </a:rPr>
              <a:t>ADD</a:t>
            </a:r>
            <a:r>
              <a:rPr lang="en-GB" dirty="0">
                <a:solidFill>
                  <a:srgbClr val="00B050"/>
                </a:solidFill>
                <a:latin typeface="Consolas" panose="020B0609020204030204" pitchFamily="49" charset="0"/>
              </a:rPr>
              <a:t> &lt;SOURCE&gt; &lt;DESTINATION in container&gt;</a:t>
            </a:r>
          </a:p>
          <a:p>
            <a:endParaRPr lang="en-GB" dirty="0">
              <a:solidFill>
                <a:srgbClr val="00B050"/>
              </a:solidFill>
              <a:latin typeface="Consolas" panose="020B0609020204030204" pitchFamily="49" charset="0"/>
            </a:endParaRPr>
          </a:p>
          <a:p>
            <a:r>
              <a:rPr lang="en-GB" dirty="0"/>
              <a:t>The </a:t>
            </a:r>
            <a:r>
              <a:rPr lang="en-GB" dirty="0">
                <a:solidFill>
                  <a:srgbClr val="00B0F0"/>
                </a:solidFill>
                <a:latin typeface="Consolas" panose="020B0609020204030204" pitchFamily="49" charset="0"/>
                <a:cs typeface="Courier New" panose="02070309020205020404" pitchFamily="49" charset="0"/>
              </a:rPr>
              <a:t>RUN</a:t>
            </a:r>
            <a:r>
              <a:rPr lang="en-GB" dirty="0"/>
              <a:t> keyword is used to add layers to the base image, by installing components. Each </a:t>
            </a:r>
            <a:r>
              <a:rPr lang="en-GB" dirty="0">
                <a:solidFill>
                  <a:srgbClr val="00B0F0"/>
                </a:solidFill>
                <a:latin typeface="Consolas" panose="020B0609020204030204" pitchFamily="49" charset="0"/>
                <a:cs typeface="Courier New" panose="02070309020205020404" pitchFamily="49" charset="0"/>
              </a:rPr>
              <a:t>RUN</a:t>
            </a:r>
            <a:r>
              <a:rPr lang="en-GB" dirty="0"/>
              <a:t> statement, add a new layer to the docker image.</a:t>
            </a:r>
          </a:p>
          <a:p>
            <a:endParaRPr lang="en-GB" dirty="0"/>
          </a:p>
          <a:p>
            <a:r>
              <a:rPr lang="en-GB" dirty="0"/>
              <a:t>The </a:t>
            </a:r>
            <a:r>
              <a:rPr lang="en-GB" dirty="0">
                <a:solidFill>
                  <a:srgbClr val="00B0F0"/>
                </a:solidFill>
                <a:latin typeface="Consolas" panose="020B0609020204030204" pitchFamily="49" charset="0"/>
                <a:cs typeface="Courier New" panose="02070309020205020404" pitchFamily="49" charset="0"/>
              </a:rPr>
              <a:t>CMD</a:t>
            </a:r>
            <a:r>
              <a:rPr lang="en-GB" dirty="0"/>
              <a:t> keyword is used run commands on the start of the container. These commands run only when there is no argument specified while running the container.</a:t>
            </a:r>
          </a:p>
          <a:p>
            <a:endParaRPr lang="en-GB" dirty="0"/>
          </a:p>
          <a:p>
            <a:endParaRPr lang="en-GB" dirty="0"/>
          </a:p>
        </p:txBody>
      </p:sp>
      <p:pic>
        <p:nvPicPr>
          <p:cNvPr id="12" name="Graphic 11" descr="Checklist">
            <a:extLst>
              <a:ext uri="{FF2B5EF4-FFF2-40B4-BE49-F238E27FC236}">
                <a16:creationId xmlns:a16="http://schemas.microsoft.com/office/drawing/2014/main" id="{B76B9FC2-BD16-4440-A039-99116D544B1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2783" y="1404418"/>
            <a:ext cx="914400" cy="914400"/>
          </a:xfrm>
          <a:prstGeom prst="rect">
            <a:avLst/>
          </a:prstGeom>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3" name="TextBox 12">
            <a:extLst>
              <a:ext uri="{FF2B5EF4-FFF2-40B4-BE49-F238E27FC236}">
                <a16:creationId xmlns:a16="http://schemas.microsoft.com/office/drawing/2014/main" id="{5E86282A-5AAE-41B6-B207-4E870EA59781}"/>
              </a:ext>
            </a:extLst>
          </p:cNvPr>
          <p:cNvSpPr txBox="1"/>
          <p:nvPr/>
        </p:nvSpPr>
        <p:spPr>
          <a:xfrm>
            <a:off x="6096000" y="1517868"/>
            <a:ext cx="5041900" cy="2308324"/>
          </a:xfrm>
          <a:prstGeom prst="rect">
            <a:avLst/>
          </a:prstGeom>
          <a:noFill/>
        </p:spPr>
        <p:txBody>
          <a:bodyPr wrap="square" rtlCol="0">
            <a:spAutoFit/>
          </a:bodyPr>
          <a:lstStyle/>
          <a:p>
            <a:r>
              <a:rPr lang="en-GB" dirty="0"/>
              <a:t>The </a:t>
            </a:r>
            <a:r>
              <a:rPr lang="en-GB" dirty="0">
                <a:solidFill>
                  <a:srgbClr val="00B0F0"/>
                </a:solidFill>
                <a:latin typeface="Consolas" panose="020B0609020204030204" pitchFamily="49" charset="0"/>
                <a:cs typeface="Courier New" panose="02070309020205020404" pitchFamily="49" charset="0"/>
              </a:rPr>
              <a:t>ENTRYPOINT</a:t>
            </a:r>
            <a:r>
              <a:rPr lang="en-GB" dirty="0"/>
              <a:t> keyword is used strictly to run commands the moment the container initializes. The difference between CMD and ENTRYPOINT is, ENTRYPOINT will run irrespective of the fact weather argument is specified or not.</a:t>
            </a:r>
          </a:p>
          <a:p>
            <a:endParaRPr lang="en-GB" dirty="0"/>
          </a:p>
          <a:p>
            <a:r>
              <a:rPr lang="en-GB" dirty="0"/>
              <a:t>The </a:t>
            </a:r>
            <a:r>
              <a:rPr lang="en-GB" dirty="0">
                <a:solidFill>
                  <a:srgbClr val="00B0F0"/>
                </a:solidFill>
                <a:latin typeface="Consolas" panose="020B0609020204030204" pitchFamily="49" charset="0"/>
                <a:cs typeface="Courier New" panose="02070309020205020404" pitchFamily="49" charset="0"/>
              </a:rPr>
              <a:t>ENV</a:t>
            </a:r>
            <a:r>
              <a:rPr lang="en-GB" dirty="0"/>
              <a:t> keyword is used to define environment variable in the container run time.</a:t>
            </a:r>
          </a:p>
        </p:txBody>
      </p:sp>
      <p:sp>
        <p:nvSpPr>
          <p:cNvPr id="14" name="Rectangle: Diagonal Corners Snipped 13">
            <a:extLst>
              <a:ext uri="{FF2B5EF4-FFF2-40B4-BE49-F238E27FC236}">
                <a16:creationId xmlns:a16="http://schemas.microsoft.com/office/drawing/2014/main" id="{74CF05CF-5903-4CAA-9507-5C62E748AEC8}"/>
              </a:ext>
            </a:extLst>
          </p:cNvPr>
          <p:cNvSpPr/>
          <p:nvPr/>
        </p:nvSpPr>
        <p:spPr>
          <a:xfrm>
            <a:off x="6333164" y="4234127"/>
            <a:ext cx="4516919" cy="2082157"/>
          </a:xfrm>
          <a:prstGeom prst="snip2DiagRect">
            <a:avLst/>
          </a:prstGeom>
          <a:solidFill>
            <a:schemeClr val="accent5">
              <a:lumMod val="40000"/>
              <a:lumOff val="60000"/>
            </a:schemeClr>
          </a:solid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B038C35-2F72-4B53-A34A-E6C27A5AE79A}"/>
              </a:ext>
            </a:extLst>
          </p:cNvPr>
          <p:cNvSpPr/>
          <p:nvPr/>
        </p:nvSpPr>
        <p:spPr>
          <a:xfrm>
            <a:off x="6494526" y="4013167"/>
            <a:ext cx="1214850" cy="43212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000" b="1" dirty="0">
                <a:solidFill>
                  <a:schemeClr val="bg1"/>
                </a:solidFill>
                <a:latin typeface="+mj-lt"/>
              </a:rPr>
              <a:t>EXAMPLE</a:t>
            </a:r>
          </a:p>
        </p:txBody>
      </p:sp>
      <p:sp>
        <p:nvSpPr>
          <p:cNvPr id="17" name="TextBox 16">
            <a:extLst>
              <a:ext uri="{FF2B5EF4-FFF2-40B4-BE49-F238E27FC236}">
                <a16:creationId xmlns:a16="http://schemas.microsoft.com/office/drawing/2014/main" id="{BF5CB7E7-4052-430C-A9A6-547067411828}"/>
              </a:ext>
            </a:extLst>
          </p:cNvPr>
          <p:cNvSpPr txBox="1"/>
          <p:nvPr/>
        </p:nvSpPr>
        <p:spPr>
          <a:xfrm>
            <a:off x="6471376" y="4480612"/>
            <a:ext cx="4221271" cy="1754326"/>
          </a:xfrm>
          <a:prstGeom prst="rect">
            <a:avLst/>
          </a:prstGeom>
          <a:noFill/>
        </p:spPr>
        <p:txBody>
          <a:bodyPr wrap="square" rtlCol="0">
            <a:spAutoFit/>
          </a:bodyPr>
          <a:lstStyle/>
          <a:p>
            <a:r>
              <a:rPr lang="en-GB" dirty="0"/>
              <a:t>FROM ubuntu</a:t>
            </a:r>
          </a:p>
          <a:p>
            <a:r>
              <a:rPr lang="en-GB" dirty="0"/>
              <a:t>RUN apt-get update</a:t>
            </a:r>
          </a:p>
          <a:p>
            <a:r>
              <a:rPr lang="en-GB" dirty="0"/>
              <a:t>RUN apt-get –y install apache2</a:t>
            </a:r>
          </a:p>
          <a:p>
            <a:r>
              <a:rPr lang="en-GB" dirty="0"/>
              <a:t>ADD . /var/www/html</a:t>
            </a:r>
          </a:p>
          <a:p>
            <a:r>
              <a:rPr lang="en-GB" dirty="0"/>
              <a:t>ENTRYPOINT </a:t>
            </a:r>
            <a:r>
              <a:rPr lang="en-GB" dirty="0" err="1"/>
              <a:t>apachectl</a:t>
            </a:r>
            <a:r>
              <a:rPr lang="en-GB" dirty="0"/>
              <a:t> –D FOREGROUND</a:t>
            </a:r>
          </a:p>
          <a:p>
            <a:r>
              <a:rPr lang="en-GB" dirty="0"/>
              <a:t>ENV name DevOps </a:t>
            </a:r>
            <a:r>
              <a:rPr lang="en-GB" dirty="0" err="1"/>
              <a:t>learnDocker</a:t>
            </a:r>
            <a:r>
              <a:rPr lang="en-GB"/>
              <a:t> 	 </a:t>
            </a:r>
            <a:endParaRPr lang="en-GB" dirty="0"/>
          </a:p>
        </p:txBody>
      </p:sp>
      <p:sp>
        <p:nvSpPr>
          <p:cNvPr id="18" name="Rectangle 17">
            <a:extLst>
              <a:ext uri="{FF2B5EF4-FFF2-40B4-BE49-F238E27FC236}">
                <a16:creationId xmlns:a16="http://schemas.microsoft.com/office/drawing/2014/main" id="{90B07012-43C7-49A8-8DEB-F8723F9F09A4}"/>
              </a:ext>
            </a:extLst>
          </p:cNvPr>
          <p:cNvSpPr/>
          <p:nvPr/>
        </p:nvSpPr>
        <p:spPr>
          <a:xfrm>
            <a:off x="8291187" y="6258868"/>
            <a:ext cx="921086" cy="307777"/>
          </a:xfrm>
          <a:prstGeom prst="rect">
            <a:avLst/>
          </a:prstGeom>
        </p:spPr>
        <p:txBody>
          <a:bodyPr wrap="none">
            <a:spAutoFit/>
          </a:bodyPr>
          <a:lstStyle/>
          <a:p>
            <a:r>
              <a:rPr lang="en-GB" sz="1400" dirty="0">
                <a:solidFill>
                  <a:schemeClr val="bg2">
                    <a:lumMod val="50000"/>
                  </a:schemeClr>
                </a:solidFill>
              </a:rPr>
              <a:t>Dockerfile</a:t>
            </a:r>
          </a:p>
        </p:txBody>
      </p:sp>
    </p:spTree>
    <p:extLst>
      <p:ext uri="{BB962C8B-B14F-4D97-AF65-F5344CB8AC3E}">
        <p14:creationId xmlns:p14="http://schemas.microsoft.com/office/powerpoint/2010/main" val="23844615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559125" y="1161803"/>
            <a:ext cx="2724150" cy="1066800"/>
          </a:xfrm>
          <a:prstGeom prst="rect">
            <a:avLst/>
          </a:prstGeom>
        </p:spPr>
      </p:pic>
      <p:sp>
        <p:nvSpPr>
          <p:cNvPr id="5" name="Rectangle 4">
            <a:extLst>
              <a:ext uri="{FF2B5EF4-FFF2-40B4-BE49-F238E27FC236}">
                <a16:creationId xmlns:a16="http://schemas.microsoft.com/office/drawing/2014/main" id="{922E71BE-447A-46E7-8E52-0182CA22D74A}"/>
              </a:ext>
            </a:extLst>
          </p:cNvPr>
          <p:cNvSpPr/>
          <p:nvPr/>
        </p:nvSpPr>
        <p:spPr>
          <a:xfrm>
            <a:off x="1" y="404128"/>
            <a:ext cx="310896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Dockerfile?</a:t>
            </a:r>
          </a:p>
        </p:txBody>
      </p:sp>
      <p:pic>
        <p:nvPicPr>
          <p:cNvPr id="3" name="Picture 2"/>
          <p:cNvPicPr>
            <a:picLocks noChangeAspect="1"/>
          </p:cNvPicPr>
          <p:nvPr/>
        </p:nvPicPr>
        <p:blipFill>
          <a:blip r:embed="rId4"/>
          <a:stretch>
            <a:fillRect/>
          </a:stretch>
        </p:blipFill>
        <p:spPr>
          <a:xfrm>
            <a:off x="143271" y="2388625"/>
            <a:ext cx="4533900" cy="2743200"/>
          </a:xfrm>
          <a:prstGeom prst="rect">
            <a:avLst/>
          </a:prstGeom>
        </p:spPr>
      </p:pic>
      <p:pic>
        <p:nvPicPr>
          <p:cNvPr id="6" name="Picture 5"/>
          <p:cNvPicPr>
            <a:picLocks noChangeAspect="1"/>
          </p:cNvPicPr>
          <p:nvPr/>
        </p:nvPicPr>
        <p:blipFill>
          <a:blip r:embed="rId5"/>
          <a:stretch>
            <a:fillRect/>
          </a:stretch>
        </p:blipFill>
        <p:spPr>
          <a:xfrm>
            <a:off x="5354488" y="495399"/>
            <a:ext cx="6210300" cy="4200525"/>
          </a:xfrm>
          <a:prstGeom prst="rect">
            <a:avLst/>
          </a:prstGeom>
        </p:spPr>
      </p:pic>
      <p:pic>
        <p:nvPicPr>
          <p:cNvPr id="19" name="Picture 18"/>
          <p:cNvPicPr>
            <a:picLocks noChangeAspect="1"/>
          </p:cNvPicPr>
          <p:nvPr/>
        </p:nvPicPr>
        <p:blipFill>
          <a:blip r:embed="rId6"/>
          <a:stretch>
            <a:fillRect/>
          </a:stretch>
        </p:blipFill>
        <p:spPr>
          <a:xfrm>
            <a:off x="3876675" y="4741679"/>
            <a:ext cx="8315325" cy="2105025"/>
          </a:xfrm>
          <a:prstGeom prst="rect">
            <a:avLst/>
          </a:prstGeom>
        </p:spPr>
      </p:pic>
      <p:sp>
        <p:nvSpPr>
          <p:cNvPr id="20" name="Rectangle 19"/>
          <p:cNvSpPr/>
          <p:nvPr/>
        </p:nvSpPr>
        <p:spPr>
          <a:xfrm>
            <a:off x="2782057" y="1396283"/>
            <a:ext cx="535724"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1</a:t>
            </a:r>
          </a:p>
        </p:txBody>
      </p:sp>
      <p:sp>
        <p:nvSpPr>
          <p:cNvPr id="22" name="Rectangle 21"/>
          <p:cNvSpPr/>
          <p:nvPr/>
        </p:nvSpPr>
        <p:spPr>
          <a:xfrm>
            <a:off x="3486547" y="3015173"/>
            <a:ext cx="535724" cy="923330"/>
          </a:xfrm>
          <a:prstGeom prst="rect">
            <a:avLst/>
          </a:prstGeom>
          <a:noFill/>
        </p:spPr>
        <p:txBody>
          <a:bodyPr wrap="none" lIns="91440" tIns="45720" rIns="91440" bIns="45720">
            <a:spAutoFit/>
          </a:bodyPr>
          <a:lstStyle/>
          <a:p>
            <a:pPr algn="ctr"/>
            <a:r>
              <a:rPr lang="en-IN" sz="5400" b="1" dirty="0">
                <a:ln w="6600">
                  <a:solidFill>
                    <a:schemeClr val="accent2"/>
                  </a:solidFill>
                  <a:prstDash val="solid"/>
                </a:ln>
                <a:solidFill>
                  <a:srgbClr val="FFFFFF"/>
                </a:solidFill>
                <a:effectLst>
                  <a:outerShdw dist="38100" dir="2700000" algn="tl" rotWithShape="0">
                    <a:schemeClr val="accent2"/>
                  </a:outerShdw>
                </a:effectLst>
              </a:rPr>
              <a:t>2</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3" name="Rectangle 22"/>
          <p:cNvSpPr/>
          <p:nvPr/>
        </p:nvSpPr>
        <p:spPr>
          <a:xfrm>
            <a:off x="10522816" y="1062727"/>
            <a:ext cx="535724" cy="923330"/>
          </a:xfrm>
          <a:prstGeom prst="rect">
            <a:avLst/>
          </a:prstGeom>
          <a:noFill/>
        </p:spPr>
        <p:txBody>
          <a:bodyPr wrap="none" lIns="91440" tIns="45720" rIns="91440" bIns="45720">
            <a:spAutoFit/>
          </a:bodyPr>
          <a:lstStyle/>
          <a:p>
            <a:pPr algn="ctr"/>
            <a:r>
              <a:rPr lang="en-IN" sz="5400" b="1" dirty="0">
                <a:ln w="6600">
                  <a:solidFill>
                    <a:schemeClr val="accent2"/>
                  </a:solidFill>
                  <a:prstDash val="solid"/>
                </a:ln>
                <a:solidFill>
                  <a:srgbClr val="FFFFFF"/>
                </a:solidFill>
                <a:effectLst>
                  <a:outerShdw dist="38100" dir="2700000" algn="tl" rotWithShape="0">
                    <a:schemeClr val="accent2"/>
                  </a:outerShdw>
                </a:effectLst>
              </a:rPr>
              <a:t>3</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4" name="Rectangle 23"/>
          <p:cNvSpPr/>
          <p:nvPr/>
        </p:nvSpPr>
        <p:spPr>
          <a:xfrm>
            <a:off x="11089284" y="4993494"/>
            <a:ext cx="535724" cy="923330"/>
          </a:xfrm>
          <a:prstGeom prst="rect">
            <a:avLst/>
          </a:prstGeom>
          <a:noFill/>
        </p:spPr>
        <p:txBody>
          <a:bodyPr wrap="none" lIns="91440" tIns="45720" rIns="91440" bIns="45720">
            <a:spAutoFit/>
          </a:bodyPr>
          <a:lstStyle/>
          <a:p>
            <a:pPr algn="ctr"/>
            <a:r>
              <a:rPr lang="en-IN" sz="5400" b="1" dirty="0">
                <a:ln w="6600">
                  <a:solidFill>
                    <a:schemeClr val="accent2"/>
                  </a:solidFill>
                  <a:prstDash val="solid"/>
                </a:ln>
                <a:solidFill>
                  <a:srgbClr val="FFFFFF"/>
                </a:solidFill>
                <a:effectLst>
                  <a:outerShdw dist="38100" dir="2700000" algn="tl" rotWithShape="0">
                    <a:schemeClr val="accent2"/>
                  </a:outerShdw>
                </a:effectLst>
              </a:rPr>
              <a:t>4</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31" name="Picture 30"/>
          <p:cNvPicPr>
            <a:picLocks noChangeAspect="1"/>
          </p:cNvPicPr>
          <p:nvPr/>
        </p:nvPicPr>
        <p:blipFill>
          <a:blip r:embed="rId7"/>
          <a:stretch>
            <a:fillRect/>
          </a:stretch>
        </p:blipFill>
        <p:spPr>
          <a:xfrm>
            <a:off x="130500" y="5045264"/>
            <a:ext cx="3581400" cy="1743075"/>
          </a:xfrm>
          <a:prstGeom prst="rect">
            <a:avLst/>
          </a:prstGeom>
        </p:spPr>
      </p:pic>
    </p:spTree>
    <p:extLst>
      <p:ext uri="{BB962C8B-B14F-4D97-AF65-F5344CB8AC3E}">
        <p14:creationId xmlns:p14="http://schemas.microsoft.com/office/powerpoint/2010/main" val="106541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D8BD91-234A-49E2-8A2C-DCC319C731BE}"/>
              </a:ext>
            </a:extLst>
          </p:cNvPr>
          <p:cNvSpPr txBox="1"/>
          <p:nvPr/>
        </p:nvSpPr>
        <p:spPr>
          <a:xfrm>
            <a:off x="650240" y="2702560"/>
            <a:ext cx="10911840" cy="1569660"/>
          </a:xfrm>
          <a:prstGeom prst="rect">
            <a:avLst/>
          </a:prstGeom>
          <a:noFill/>
        </p:spPr>
        <p:txBody>
          <a:bodyPr wrap="square" rtlCol="0">
            <a:spAutoFit/>
          </a:bodyPr>
          <a:lstStyle/>
          <a:p>
            <a:r>
              <a:rPr lang="en-GB" sz="3200" b="1" dirty="0">
                <a:solidFill>
                  <a:schemeClr val="accent5">
                    <a:lumMod val="50000"/>
                  </a:schemeClr>
                </a:solidFill>
                <a:latin typeface="+mj-lt"/>
              </a:rPr>
              <a:t>“Sometimes life gives us a lesson sent in a ridiculous packaging.”</a:t>
            </a:r>
          </a:p>
          <a:p>
            <a:r>
              <a:rPr lang="en-GB" sz="3200" b="1" i="1" dirty="0">
                <a:solidFill>
                  <a:schemeClr val="accent5">
                    <a:lumMod val="50000"/>
                  </a:schemeClr>
                </a:solidFill>
                <a:latin typeface="+mj-lt"/>
              </a:rPr>
              <a:t>									</a:t>
            </a:r>
          </a:p>
          <a:p>
            <a:r>
              <a:rPr lang="en-GB" sz="3200" b="1" i="1" dirty="0">
                <a:solidFill>
                  <a:schemeClr val="accent5">
                    <a:lumMod val="50000"/>
                  </a:schemeClr>
                </a:solidFill>
                <a:latin typeface="+mj-lt"/>
              </a:rPr>
              <a:t>								       	      </a:t>
            </a:r>
            <a:r>
              <a:rPr lang="en-GB" sz="2000" b="1" i="1" dirty="0">
                <a:solidFill>
                  <a:schemeClr val="accent5">
                    <a:lumMod val="50000"/>
                  </a:schemeClr>
                </a:solidFill>
                <a:latin typeface="+mj-lt"/>
              </a:rPr>
              <a:t>- Dar Williams</a:t>
            </a:r>
          </a:p>
        </p:txBody>
      </p:sp>
    </p:spTree>
    <p:extLst>
      <p:ext uri="{BB962C8B-B14F-4D97-AF65-F5344CB8AC3E}">
        <p14:creationId xmlns:p14="http://schemas.microsoft.com/office/powerpoint/2010/main" val="446020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2E71BE-447A-46E7-8E52-0182CA22D74A}"/>
              </a:ext>
            </a:extLst>
          </p:cNvPr>
          <p:cNvSpPr/>
          <p:nvPr/>
        </p:nvSpPr>
        <p:spPr>
          <a:xfrm>
            <a:off x="1" y="404128"/>
            <a:ext cx="310896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Dockerfile?</a:t>
            </a:r>
          </a:p>
        </p:txBody>
      </p:sp>
      <p:pic>
        <p:nvPicPr>
          <p:cNvPr id="9" name="Picture 8"/>
          <p:cNvPicPr>
            <a:picLocks noChangeAspect="1"/>
          </p:cNvPicPr>
          <p:nvPr/>
        </p:nvPicPr>
        <p:blipFill>
          <a:blip r:embed="rId2"/>
          <a:stretch>
            <a:fillRect/>
          </a:stretch>
        </p:blipFill>
        <p:spPr>
          <a:xfrm>
            <a:off x="393362" y="1161745"/>
            <a:ext cx="8020050" cy="3133725"/>
          </a:xfrm>
          <a:prstGeom prst="rect">
            <a:avLst/>
          </a:prstGeom>
        </p:spPr>
      </p:pic>
      <p:pic>
        <p:nvPicPr>
          <p:cNvPr id="10" name="Picture 9"/>
          <p:cNvPicPr>
            <a:picLocks noChangeAspect="1"/>
          </p:cNvPicPr>
          <p:nvPr/>
        </p:nvPicPr>
        <p:blipFill>
          <a:blip r:embed="rId3"/>
          <a:stretch>
            <a:fillRect/>
          </a:stretch>
        </p:blipFill>
        <p:spPr>
          <a:xfrm>
            <a:off x="2567595" y="4495898"/>
            <a:ext cx="8029575" cy="1990725"/>
          </a:xfrm>
          <a:prstGeom prst="rect">
            <a:avLst/>
          </a:prstGeom>
        </p:spPr>
      </p:pic>
    </p:spTree>
    <p:extLst>
      <p:ext uri="{BB962C8B-B14F-4D97-AF65-F5344CB8AC3E}">
        <p14:creationId xmlns:p14="http://schemas.microsoft.com/office/powerpoint/2010/main" val="224744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FECF34-E3F2-4B87-BB4F-EE606F93574C}"/>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Introduction to Docker Volumes</a:t>
            </a:r>
          </a:p>
        </p:txBody>
      </p:sp>
    </p:spTree>
    <p:extLst>
      <p:ext uri="{BB962C8B-B14F-4D97-AF65-F5344CB8AC3E}">
        <p14:creationId xmlns:p14="http://schemas.microsoft.com/office/powerpoint/2010/main" val="3044712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232874C6-1AFB-46B4-97C1-7ECD378190AF}"/>
              </a:ext>
            </a:extLst>
          </p:cNvPr>
          <p:cNvSpPr/>
          <p:nvPr/>
        </p:nvSpPr>
        <p:spPr>
          <a:xfrm>
            <a:off x="1479940" y="1969200"/>
            <a:ext cx="414866" cy="753533"/>
          </a:xfrm>
          <a:prstGeom prst="flowChartMagneticDisk">
            <a:avLst/>
          </a:prstGeom>
          <a:solidFill>
            <a:schemeClr val="accent5">
              <a:lumMod val="40000"/>
              <a:lumOff val="60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Magnetic Disk 8">
            <a:extLst>
              <a:ext uri="{FF2B5EF4-FFF2-40B4-BE49-F238E27FC236}">
                <a16:creationId xmlns:a16="http://schemas.microsoft.com/office/drawing/2014/main" id="{475B40F1-549F-4C3A-A0F4-2E8F5BC3AFBF}"/>
              </a:ext>
            </a:extLst>
          </p:cNvPr>
          <p:cNvSpPr/>
          <p:nvPr/>
        </p:nvSpPr>
        <p:spPr>
          <a:xfrm>
            <a:off x="194807" y="2166943"/>
            <a:ext cx="414866" cy="753533"/>
          </a:xfrm>
          <a:prstGeom prst="flowChartMagneticDisk">
            <a:avLst/>
          </a:prstGeom>
          <a:solidFill>
            <a:schemeClr val="accent5">
              <a:lumMod val="40000"/>
              <a:lumOff val="60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lowchart: Magnetic Disk 9">
            <a:extLst>
              <a:ext uri="{FF2B5EF4-FFF2-40B4-BE49-F238E27FC236}">
                <a16:creationId xmlns:a16="http://schemas.microsoft.com/office/drawing/2014/main" id="{42D5254F-FED5-4016-BB17-1E34014AC20E}"/>
              </a:ext>
            </a:extLst>
          </p:cNvPr>
          <p:cNvSpPr/>
          <p:nvPr/>
        </p:nvSpPr>
        <p:spPr>
          <a:xfrm>
            <a:off x="804379" y="2474269"/>
            <a:ext cx="414866" cy="753533"/>
          </a:xfrm>
          <a:prstGeom prst="flowChartMagneticDisk">
            <a:avLst/>
          </a:prstGeom>
          <a:solidFill>
            <a:schemeClr val="accent5">
              <a:lumMod val="40000"/>
              <a:lumOff val="60000"/>
            </a:schemeClr>
          </a:solidFill>
          <a:ln>
            <a:solidFill>
              <a:schemeClr val="bg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22E71BE-447A-46E7-8E52-0182CA22D74A}"/>
              </a:ext>
            </a:extLst>
          </p:cNvPr>
          <p:cNvSpPr/>
          <p:nvPr/>
        </p:nvSpPr>
        <p:spPr>
          <a:xfrm>
            <a:off x="0" y="461878"/>
            <a:ext cx="383540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 Volumes?</a:t>
            </a:r>
          </a:p>
        </p:txBody>
      </p:sp>
      <p:pic>
        <p:nvPicPr>
          <p:cNvPr id="11" name="Picture 10" descr="A close up of a sign&#10;&#10;Description automatically generated">
            <a:extLst>
              <a:ext uri="{FF2B5EF4-FFF2-40B4-BE49-F238E27FC236}">
                <a16:creationId xmlns:a16="http://schemas.microsoft.com/office/drawing/2014/main" id="{9ED65374-479E-4583-A3A6-FE88A15C06F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4156" y="1334672"/>
            <a:ext cx="1625719" cy="1365604"/>
          </a:xfrm>
          <a:prstGeom prst="rect">
            <a:avLst/>
          </a:prstGeom>
        </p:spPr>
      </p:pic>
      <p:sp>
        <p:nvSpPr>
          <p:cNvPr id="12" name="Rectangle: Rounded Corners 11">
            <a:extLst>
              <a:ext uri="{FF2B5EF4-FFF2-40B4-BE49-F238E27FC236}">
                <a16:creationId xmlns:a16="http://schemas.microsoft.com/office/drawing/2014/main" id="{9D2DCCE1-118B-4BC6-B7BC-6A45891A3909}"/>
              </a:ext>
            </a:extLst>
          </p:cNvPr>
          <p:cNvSpPr/>
          <p:nvPr/>
        </p:nvSpPr>
        <p:spPr>
          <a:xfrm>
            <a:off x="2164339" y="1245194"/>
            <a:ext cx="9571584" cy="5204349"/>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extBox 12">
            <a:extLst>
              <a:ext uri="{FF2B5EF4-FFF2-40B4-BE49-F238E27FC236}">
                <a16:creationId xmlns:a16="http://schemas.microsoft.com/office/drawing/2014/main" id="{EF44D178-9EB8-402C-A5F9-87160CE9301C}"/>
              </a:ext>
            </a:extLst>
          </p:cNvPr>
          <p:cNvSpPr txBox="1"/>
          <p:nvPr/>
        </p:nvSpPr>
        <p:spPr>
          <a:xfrm>
            <a:off x="2588219" y="1596397"/>
            <a:ext cx="9337964" cy="1200329"/>
          </a:xfrm>
          <a:prstGeom prst="rect">
            <a:avLst/>
          </a:prstGeom>
          <a:noFill/>
        </p:spPr>
        <p:txBody>
          <a:bodyPr wrap="square" rtlCol="0">
            <a:spAutoFit/>
          </a:bodyPr>
          <a:lstStyle/>
          <a:p>
            <a:r>
              <a:rPr lang="en-GB" dirty="0"/>
              <a:t>Docker Volumes are used to persist data across the lifetime of a container.</a:t>
            </a:r>
          </a:p>
          <a:p>
            <a:endParaRPr lang="en-GB" dirty="0"/>
          </a:p>
          <a:p>
            <a:r>
              <a:rPr lang="en-GB" dirty="0"/>
              <a:t>Docker has two options for containers to store files in the host machine, so that the files are persisted even after the container stops: </a:t>
            </a:r>
            <a:r>
              <a:rPr lang="en-GB" b="1" dirty="0"/>
              <a:t>bind mount</a:t>
            </a:r>
            <a:r>
              <a:rPr lang="en-GB" dirty="0"/>
              <a:t> and </a:t>
            </a:r>
            <a:r>
              <a:rPr lang="en-GB" b="1" dirty="0"/>
              <a:t>volumes.</a:t>
            </a:r>
            <a:endParaRPr lang="en-GB" dirty="0"/>
          </a:p>
        </p:txBody>
      </p:sp>
      <p:sp>
        <p:nvSpPr>
          <p:cNvPr id="25" name="Rectangle 24">
            <a:extLst>
              <a:ext uri="{FF2B5EF4-FFF2-40B4-BE49-F238E27FC236}">
                <a16:creationId xmlns:a16="http://schemas.microsoft.com/office/drawing/2014/main" id="{479E81BD-9821-406A-98C9-22C43EB3659E}"/>
              </a:ext>
            </a:extLst>
          </p:cNvPr>
          <p:cNvSpPr/>
          <p:nvPr/>
        </p:nvSpPr>
        <p:spPr>
          <a:xfrm>
            <a:off x="2743206" y="3207080"/>
            <a:ext cx="5070764" cy="3041324"/>
          </a:xfrm>
          <a:prstGeom prst="rect">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4BD6C090-F196-4F7B-BEFA-19C10CE54529}"/>
              </a:ext>
            </a:extLst>
          </p:cNvPr>
          <p:cNvSpPr/>
          <p:nvPr/>
        </p:nvSpPr>
        <p:spPr>
          <a:xfrm>
            <a:off x="2729352" y="3207080"/>
            <a:ext cx="1246910" cy="438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HOST</a:t>
            </a:r>
          </a:p>
        </p:txBody>
      </p:sp>
      <p:sp>
        <p:nvSpPr>
          <p:cNvPr id="27" name="Rectangle 26">
            <a:extLst>
              <a:ext uri="{FF2B5EF4-FFF2-40B4-BE49-F238E27FC236}">
                <a16:creationId xmlns:a16="http://schemas.microsoft.com/office/drawing/2014/main" id="{3F5BD3EB-B0F1-4A18-AF13-41EF65EF9925}"/>
              </a:ext>
            </a:extLst>
          </p:cNvPr>
          <p:cNvSpPr/>
          <p:nvPr/>
        </p:nvSpPr>
        <p:spPr>
          <a:xfrm>
            <a:off x="4356472" y="3524793"/>
            <a:ext cx="1878420" cy="59001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r>
              <a:rPr lang="en-GB" sz="2000" dirty="0">
                <a:solidFill>
                  <a:schemeClr val="tx1"/>
                </a:solidFill>
              </a:rPr>
              <a:t>Container</a:t>
            </a:r>
            <a:endParaRPr lang="en-GB" dirty="0">
              <a:solidFill>
                <a:schemeClr val="tx1"/>
              </a:solidFill>
            </a:endParaRPr>
          </a:p>
        </p:txBody>
      </p:sp>
      <p:sp>
        <p:nvSpPr>
          <p:cNvPr id="28" name="Rectangle 27">
            <a:extLst>
              <a:ext uri="{FF2B5EF4-FFF2-40B4-BE49-F238E27FC236}">
                <a16:creationId xmlns:a16="http://schemas.microsoft.com/office/drawing/2014/main" id="{90F5EB29-972E-4867-98A5-82EAAE47E979}"/>
              </a:ext>
            </a:extLst>
          </p:cNvPr>
          <p:cNvSpPr/>
          <p:nvPr/>
        </p:nvSpPr>
        <p:spPr>
          <a:xfrm>
            <a:off x="4617782" y="3683058"/>
            <a:ext cx="290946"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84146F21-0B76-432C-BD3C-B03E3CE52B02}"/>
              </a:ext>
            </a:extLst>
          </p:cNvPr>
          <p:cNvSpPr/>
          <p:nvPr/>
        </p:nvSpPr>
        <p:spPr>
          <a:xfrm>
            <a:off x="4669923" y="3738630"/>
            <a:ext cx="176614" cy="158857"/>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80944638-0D1B-415B-881B-42AC62068BD2}"/>
              </a:ext>
            </a:extLst>
          </p:cNvPr>
          <p:cNvSpPr/>
          <p:nvPr/>
        </p:nvSpPr>
        <p:spPr>
          <a:xfrm>
            <a:off x="4378027" y="4965670"/>
            <a:ext cx="1878420" cy="108876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2" name="Rectangle 31">
            <a:extLst>
              <a:ext uri="{FF2B5EF4-FFF2-40B4-BE49-F238E27FC236}">
                <a16:creationId xmlns:a16="http://schemas.microsoft.com/office/drawing/2014/main" id="{A975F60B-5AD1-4D1B-99E5-E0871C72B370}"/>
              </a:ext>
            </a:extLst>
          </p:cNvPr>
          <p:cNvSpPr/>
          <p:nvPr/>
        </p:nvSpPr>
        <p:spPr>
          <a:xfrm>
            <a:off x="4633759" y="5598761"/>
            <a:ext cx="1364834" cy="369332"/>
          </a:xfrm>
          <a:prstGeom prst="rect">
            <a:avLst/>
          </a:prstGeom>
          <a:solidFill>
            <a:schemeClr val="bg1">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Docker Area</a:t>
            </a:r>
          </a:p>
        </p:txBody>
      </p:sp>
      <p:sp>
        <p:nvSpPr>
          <p:cNvPr id="33" name="Arrow: Curved Right 32">
            <a:extLst>
              <a:ext uri="{FF2B5EF4-FFF2-40B4-BE49-F238E27FC236}">
                <a16:creationId xmlns:a16="http://schemas.microsoft.com/office/drawing/2014/main" id="{3FBFAA2A-14C2-42A1-BB3B-C5422BE013C0}"/>
              </a:ext>
            </a:extLst>
          </p:cNvPr>
          <p:cNvSpPr/>
          <p:nvPr/>
        </p:nvSpPr>
        <p:spPr>
          <a:xfrm>
            <a:off x="3574477" y="3738628"/>
            <a:ext cx="762000" cy="1715323"/>
          </a:xfrm>
          <a:prstGeom prst="curvedRightArrow">
            <a:avLst>
              <a:gd name="adj1" fmla="val 0"/>
              <a:gd name="adj2" fmla="val 50000"/>
              <a:gd name="adj3" fmla="val 25000"/>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4" name="Arrow: Curved Left 33">
            <a:extLst>
              <a:ext uri="{FF2B5EF4-FFF2-40B4-BE49-F238E27FC236}">
                <a16:creationId xmlns:a16="http://schemas.microsoft.com/office/drawing/2014/main" id="{A310BFE9-2640-4801-B9CA-40063D0460D5}"/>
              </a:ext>
            </a:extLst>
          </p:cNvPr>
          <p:cNvSpPr/>
          <p:nvPr/>
        </p:nvSpPr>
        <p:spPr>
          <a:xfrm>
            <a:off x="6016375" y="3974165"/>
            <a:ext cx="639976" cy="1993928"/>
          </a:xfrm>
          <a:prstGeom prst="curvedLeftArrow">
            <a:avLst>
              <a:gd name="adj1" fmla="val 0"/>
              <a:gd name="adj2" fmla="val 54168"/>
              <a:gd name="adj3" fmla="val 28707"/>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5" name="TextBox 34">
            <a:extLst>
              <a:ext uri="{FF2B5EF4-FFF2-40B4-BE49-F238E27FC236}">
                <a16:creationId xmlns:a16="http://schemas.microsoft.com/office/drawing/2014/main" id="{14E79426-8D1C-4835-96B1-08871E3D717D}"/>
              </a:ext>
            </a:extLst>
          </p:cNvPr>
          <p:cNvSpPr txBox="1"/>
          <p:nvPr/>
        </p:nvSpPr>
        <p:spPr>
          <a:xfrm>
            <a:off x="3610246" y="4114804"/>
            <a:ext cx="850945" cy="646331"/>
          </a:xfrm>
          <a:prstGeom prst="rect">
            <a:avLst/>
          </a:prstGeom>
          <a:noFill/>
        </p:spPr>
        <p:txBody>
          <a:bodyPr wrap="square" rtlCol="0">
            <a:spAutoFit/>
          </a:bodyPr>
          <a:lstStyle/>
          <a:p>
            <a:r>
              <a:rPr lang="en-GB" b="1" dirty="0">
                <a:solidFill>
                  <a:schemeClr val="accent1"/>
                </a:solidFill>
              </a:rPr>
              <a:t>bind mount</a:t>
            </a:r>
          </a:p>
        </p:txBody>
      </p:sp>
      <p:sp>
        <p:nvSpPr>
          <p:cNvPr id="36" name="TextBox 35">
            <a:extLst>
              <a:ext uri="{FF2B5EF4-FFF2-40B4-BE49-F238E27FC236}">
                <a16:creationId xmlns:a16="http://schemas.microsoft.com/office/drawing/2014/main" id="{850101A1-EC0F-4B2D-8A63-C19C9938B616}"/>
              </a:ext>
            </a:extLst>
          </p:cNvPr>
          <p:cNvSpPr txBox="1"/>
          <p:nvPr/>
        </p:nvSpPr>
        <p:spPr>
          <a:xfrm>
            <a:off x="6588971" y="4267204"/>
            <a:ext cx="1044884" cy="369332"/>
          </a:xfrm>
          <a:prstGeom prst="rect">
            <a:avLst/>
          </a:prstGeom>
          <a:noFill/>
        </p:spPr>
        <p:txBody>
          <a:bodyPr wrap="square" rtlCol="0">
            <a:spAutoFit/>
          </a:bodyPr>
          <a:lstStyle/>
          <a:p>
            <a:r>
              <a:rPr lang="en-GB" b="1" dirty="0">
                <a:solidFill>
                  <a:schemeClr val="accent1"/>
                </a:solidFill>
              </a:rPr>
              <a:t>volumes</a:t>
            </a:r>
          </a:p>
        </p:txBody>
      </p:sp>
      <p:sp>
        <p:nvSpPr>
          <p:cNvPr id="37" name="TextBox 36">
            <a:extLst>
              <a:ext uri="{FF2B5EF4-FFF2-40B4-BE49-F238E27FC236}">
                <a16:creationId xmlns:a16="http://schemas.microsoft.com/office/drawing/2014/main" id="{37F68FC5-3C0B-4B66-9B1B-AF9607711362}"/>
              </a:ext>
            </a:extLst>
          </p:cNvPr>
          <p:cNvSpPr txBox="1"/>
          <p:nvPr/>
        </p:nvSpPr>
        <p:spPr>
          <a:xfrm>
            <a:off x="8220916" y="3184162"/>
            <a:ext cx="3380509" cy="830997"/>
          </a:xfrm>
          <a:prstGeom prst="rect">
            <a:avLst/>
          </a:prstGeom>
          <a:noFill/>
        </p:spPr>
        <p:txBody>
          <a:bodyPr wrap="square" rtlCol="0">
            <a:spAutoFit/>
          </a:bodyPr>
          <a:lstStyle/>
          <a:p>
            <a:r>
              <a:rPr lang="en-GB" sz="1600" dirty="0"/>
              <a:t>Makes it easy to get the data out of the container if another process needs it.</a:t>
            </a:r>
          </a:p>
        </p:txBody>
      </p:sp>
      <p:pic>
        <p:nvPicPr>
          <p:cNvPr id="39" name="Graphic 38" descr="Circle with left arrow">
            <a:extLst>
              <a:ext uri="{FF2B5EF4-FFF2-40B4-BE49-F238E27FC236}">
                <a16:creationId xmlns:a16="http://schemas.microsoft.com/office/drawing/2014/main" id="{F246845B-6BAE-4270-B556-F7FE4ACC612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52511" y="3248890"/>
            <a:ext cx="317468" cy="317468"/>
          </a:xfrm>
          <a:prstGeom prst="rect">
            <a:avLst/>
          </a:prstGeom>
          <a:effectLst/>
        </p:spPr>
      </p:pic>
      <p:sp>
        <p:nvSpPr>
          <p:cNvPr id="40" name="TextBox 39">
            <a:extLst>
              <a:ext uri="{FF2B5EF4-FFF2-40B4-BE49-F238E27FC236}">
                <a16:creationId xmlns:a16="http://schemas.microsoft.com/office/drawing/2014/main" id="{184194EA-CA35-469D-9FEA-7C5280BBE137}"/>
              </a:ext>
            </a:extLst>
          </p:cNvPr>
          <p:cNvSpPr txBox="1"/>
          <p:nvPr/>
        </p:nvSpPr>
        <p:spPr>
          <a:xfrm>
            <a:off x="8249028" y="4206570"/>
            <a:ext cx="3380509" cy="584775"/>
          </a:xfrm>
          <a:prstGeom prst="rect">
            <a:avLst/>
          </a:prstGeom>
          <a:noFill/>
        </p:spPr>
        <p:txBody>
          <a:bodyPr wrap="square" rtlCol="0">
            <a:spAutoFit/>
          </a:bodyPr>
          <a:lstStyle/>
          <a:p>
            <a:r>
              <a:rPr lang="en-GB" sz="1600" dirty="0"/>
              <a:t>You can move the data easily somewhere else</a:t>
            </a:r>
          </a:p>
        </p:txBody>
      </p:sp>
      <p:pic>
        <p:nvPicPr>
          <p:cNvPr id="41" name="Graphic 40" descr="Circle with left arrow">
            <a:extLst>
              <a:ext uri="{FF2B5EF4-FFF2-40B4-BE49-F238E27FC236}">
                <a16:creationId xmlns:a16="http://schemas.microsoft.com/office/drawing/2014/main" id="{58D95430-4623-4DE8-AB67-52CD28D6604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80623" y="4271298"/>
            <a:ext cx="317468" cy="317468"/>
          </a:xfrm>
          <a:prstGeom prst="rect">
            <a:avLst/>
          </a:prstGeom>
          <a:effectLst/>
        </p:spPr>
      </p:pic>
      <p:sp>
        <p:nvSpPr>
          <p:cNvPr id="42" name="Rectangle 41">
            <a:extLst>
              <a:ext uri="{FF2B5EF4-FFF2-40B4-BE49-F238E27FC236}">
                <a16:creationId xmlns:a16="http://schemas.microsoft.com/office/drawing/2014/main" id="{B2A54CE0-D50F-48B3-ADA9-D5F007736F33}"/>
              </a:ext>
            </a:extLst>
          </p:cNvPr>
          <p:cNvSpPr/>
          <p:nvPr/>
        </p:nvSpPr>
        <p:spPr>
          <a:xfrm>
            <a:off x="4687272" y="5106309"/>
            <a:ext cx="1182631" cy="369332"/>
          </a:xfrm>
          <a:prstGeom prst="rect">
            <a:avLst/>
          </a:prstGeom>
        </p:spPr>
        <p:txBody>
          <a:bodyPr wrap="none">
            <a:spAutoFit/>
          </a:bodyPr>
          <a:lstStyle/>
          <a:p>
            <a:r>
              <a:rPr lang="en-GB" b="1" dirty="0"/>
              <a:t>Filesystem</a:t>
            </a:r>
            <a:endParaRPr lang="en-GB" dirty="0"/>
          </a:p>
        </p:txBody>
      </p:sp>
    </p:spTree>
    <p:extLst>
      <p:ext uri="{BB962C8B-B14F-4D97-AF65-F5344CB8AC3E}">
        <p14:creationId xmlns:p14="http://schemas.microsoft.com/office/powerpoint/2010/main" val="27268034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7915CD6F-3D7E-4630-8AC2-C9FCC3DDBA5C}"/>
              </a:ext>
            </a:extLst>
          </p:cNvPr>
          <p:cNvSpPr/>
          <p:nvPr/>
        </p:nvSpPr>
        <p:spPr>
          <a:xfrm>
            <a:off x="5608942" y="1203937"/>
            <a:ext cx="5987304" cy="522457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922E71BE-447A-46E7-8E52-0182CA22D74A}"/>
              </a:ext>
            </a:extLst>
          </p:cNvPr>
          <p:cNvSpPr/>
          <p:nvPr/>
        </p:nvSpPr>
        <p:spPr>
          <a:xfrm>
            <a:off x="0" y="461878"/>
            <a:ext cx="383540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 Volumes?</a:t>
            </a:r>
          </a:p>
        </p:txBody>
      </p:sp>
      <p:sp>
        <p:nvSpPr>
          <p:cNvPr id="105" name="TextBox 104">
            <a:extLst>
              <a:ext uri="{FF2B5EF4-FFF2-40B4-BE49-F238E27FC236}">
                <a16:creationId xmlns:a16="http://schemas.microsoft.com/office/drawing/2014/main" id="{C57675D2-E4BB-4DB3-BE66-3D7197352F8E}"/>
              </a:ext>
            </a:extLst>
          </p:cNvPr>
          <p:cNvSpPr txBox="1"/>
          <p:nvPr/>
        </p:nvSpPr>
        <p:spPr>
          <a:xfrm>
            <a:off x="7357554" y="1389354"/>
            <a:ext cx="2880945" cy="707886"/>
          </a:xfrm>
          <a:prstGeom prst="rect">
            <a:avLst/>
          </a:prstGeom>
          <a:noFill/>
        </p:spPr>
        <p:txBody>
          <a:bodyPr wrap="square" rtlCol="0">
            <a:spAutoFit/>
          </a:bodyPr>
          <a:lstStyle/>
          <a:p>
            <a:r>
              <a:rPr lang="en-GB" sz="4000" b="1" dirty="0"/>
              <a:t>bind mount</a:t>
            </a:r>
          </a:p>
        </p:txBody>
      </p:sp>
      <p:sp>
        <p:nvSpPr>
          <p:cNvPr id="108" name="TextBox 107">
            <a:extLst>
              <a:ext uri="{FF2B5EF4-FFF2-40B4-BE49-F238E27FC236}">
                <a16:creationId xmlns:a16="http://schemas.microsoft.com/office/drawing/2014/main" id="{0EBB68C3-854A-41BA-A9FB-6893832DF8AD}"/>
              </a:ext>
            </a:extLst>
          </p:cNvPr>
          <p:cNvSpPr txBox="1"/>
          <p:nvPr/>
        </p:nvSpPr>
        <p:spPr>
          <a:xfrm>
            <a:off x="5929745" y="2296511"/>
            <a:ext cx="5347855" cy="3970318"/>
          </a:xfrm>
          <a:prstGeom prst="rect">
            <a:avLst/>
          </a:prstGeom>
          <a:noFill/>
        </p:spPr>
        <p:txBody>
          <a:bodyPr wrap="square" rtlCol="0">
            <a:spAutoFit/>
          </a:bodyPr>
          <a:lstStyle/>
          <a:p>
            <a:r>
              <a:rPr lang="en-GB" dirty="0"/>
              <a:t>When you use a bind mount, a file or directory on the host machine is mounted into container.</a:t>
            </a:r>
          </a:p>
          <a:p>
            <a:endParaRPr lang="en-GB" dirty="0"/>
          </a:p>
          <a:p>
            <a:r>
              <a:rPr lang="en-GB" dirty="0"/>
              <a:t>The file or directory is referred by it’s full or relative path on the host machine.</a:t>
            </a:r>
          </a:p>
          <a:p>
            <a:endParaRPr lang="en-GB" dirty="0"/>
          </a:p>
          <a:p>
            <a:r>
              <a:rPr lang="en-GB" dirty="0"/>
              <a:t>They rely on the host machine’s file system having specific directory structure available.</a:t>
            </a:r>
          </a:p>
          <a:p>
            <a:endParaRPr lang="en-GB" dirty="0"/>
          </a:p>
          <a:p>
            <a:r>
              <a:rPr lang="en-GB" dirty="0"/>
              <a:t>Bind mount has limited functionality compared to </a:t>
            </a:r>
          </a:p>
          <a:p>
            <a:r>
              <a:rPr lang="en-GB" dirty="0"/>
              <a:t>Volumes, but they are very performant.</a:t>
            </a:r>
          </a:p>
          <a:p>
            <a:endParaRPr lang="en-GB" dirty="0"/>
          </a:p>
          <a:p>
            <a:r>
              <a:rPr lang="en-GB" dirty="0">
                <a:solidFill>
                  <a:srgbClr val="00B0F0"/>
                </a:solidFill>
                <a:latin typeface="Consolas" panose="020B0609020204030204" pitchFamily="49" charset="0"/>
                <a:cs typeface="Courier New" panose="02070309020205020404" pitchFamily="49" charset="0"/>
              </a:rPr>
              <a:t>docker run –v </a:t>
            </a:r>
            <a:r>
              <a:rPr lang="en-GB" dirty="0">
                <a:solidFill>
                  <a:srgbClr val="00B050"/>
                </a:solidFill>
                <a:latin typeface="Consolas" panose="020B0609020204030204" pitchFamily="49" charset="0"/>
              </a:rPr>
              <a:t>/home/ubuntu/</a:t>
            </a:r>
            <a:r>
              <a:rPr lang="en-GB" dirty="0" err="1">
                <a:solidFill>
                  <a:srgbClr val="00B050"/>
                </a:solidFill>
                <a:latin typeface="Consolas" panose="020B0609020204030204" pitchFamily="49" charset="0"/>
              </a:rPr>
              <a:t>directoryname</a:t>
            </a:r>
            <a:r>
              <a:rPr lang="en-GB" dirty="0">
                <a:solidFill>
                  <a:srgbClr val="00B050"/>
                </a:solidFill>
                <a:latin typeface="Consolas" panose="020B0609020204030204" pitchFamily="49" charset="0"/>
              </a:rPr>
              <a:t>:/app</a:t>
            </a:r>
            <a:r>
              <a:rPr lang="en-GB" dirty="0">
                <a:solidFill>
                  <a:srgbClr val="00B0F0"/>
                </a:solidFill>
                <a:latin typeface="Consolas" panose="020B0609020204030204" pitchFamily="49" charset="0"/>
                <a:cs typeface="Courier New" panose="02070309020205020404" pitchFamily="49" charset="0"/>
              </a:rPr>
              <a:t> –d </a:t>
            </a:r>
            <a:r>
              <a:rPr lang="en-GB" dirty="0">
                <a:solidFill>
                  <a:srgbClr val="00B050"/>
                </a:solidFill>
                <a:latin typeface="Consolas" panose="020B0609020204030204" pitchFamily="49" charset="0"/>
              </a:rPr>
              <a:t>ubuntu</a:t>
            </a:r>
          </a:p>
        </p:txBody>
      </p:sp>
      <p:sp>
        <p:nvSpPr>
          <p:cNvPr id="120" name="Rectangle 119">
            <a:extLst>
              <a:ext uri="{FF2B5EF4-FFF2-40B4-BE49-F238E27FC236}">
                <a16:creationId xmlns:a16="http://schemas.microsoft.com/office/drawing/2014/main" id="{CF04C067-F377-4E21-81E4-84B6C7A3928A}"/>
              </a:ext>
            </a:extLst>
          </p:cNvPr>
          <p:cNvSpPr/>
          <p:nvPr/>
        </p:nvSpPr>
        <p:spPr>
          <a:xfrm>
            <a:off x="297716" y="2218251"/>
            <a:ext cx="5070764" cy="3041324"/>
          </a:xfrm>
          <a:prstGeom prst="rect">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1" name="Rectangle 120">
            <a:extLst>
              <a:ext uri="{FF2B5EF4-FFF2-40B4-BE49-F238E27FC236}">
                <a16:creationId xmlns:a16="http://schemas.microsoft.com/office/drawing/2014/main" id="{5CADD84B-345E-4880-947D-A93AF67D5F46}"/>
              </a:ext>
            </a:extLst>
          </p:cNvPr>
          <p:cNvSpPr/>
          <p:nvPr/>
        </p:nvSpPr>
        <p:spPr>
          <a:xfrm>
            <a:off x="283862" y="2218251"/>
            <a:ext cx="1246910" cy="438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HOST</a:t>
            </a:r>
          </a:p>
        </p:txBody>
      </p:sp>
      <p:sp>
        <p:nvSpPr>
          <p:cNvPr id="122" name="Rectangle 121">
            <a:extLst>
              <a:ext uri="{FF2B5EF4-FFF2-40B4-BE49-F238E27FC236}">
                <a16:creationId xmlns:a16="http://schemas.microsoft.com/office/drawing/2014/main" id="{074A684D-3E4B-49E4-8C9C-127EBC45C3E3}"/>
              </a:ext>
            </a:extLst>
          </p:cNvPr>
          <p:cNvSpPr/>
          <p:nvPr/>
        </p:nvSpPr>
        <p:spPr>
          <a:xfrm>
            <a:off x="1895080" y="2535964"/>
            <a:ext cx="1878420" cy="59001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r>
              <a:rPr lang="en-GB" sz="2000" dirty="0">
                <a:solidFill>
                  <a:schemeClr val="tx1"/>
                </a:solidFill>
              </a:rPr>
              <a:t>Container</a:t>
            </a:r>
            <a:endParaRPr lang="en-GB" dirty="0">
              <a:solidFill>
                <a:schemeClr val="tx1"/>
              </a:solidFill>
            </a:endParaRPr>
          </a:p>
        </p:txBody>
      </p:sp>
      <p:sp>
        <p:nvSpPr>
          <p:cNvPr id="123" name="Rectangle 122">
            <a:extLst>
              <a:ext uri="{FF2B5EF4-FFF2-40B4-BE49-F238E27FC236}">
                <a16:creationId xmlns:a16="http://schemas.microsoft.com/office/drawing/2014/main" id="{48149A76-D3B5-4AF4-9D95-7064706E73A4}"/>
              </a:ext>
            </a:extLst>
          </p:cNvPr>
          <p:cNvSpPr/>
          <p:nvPr/>
        </p:nvSpPr>
        <p:spPr>
          <a:xfrm>
            <a:off x="2156390" y="2694229"/>
            <a:ext cx="290946"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11A6D0C2-F193-4515-B283-017B066FC5B2}"/>
              </a:ext>
            </a:extLst>
          </p:cNvPr>
          <p:cNvSpPr/>
          <p:nvPr/>
        </p:nvSpPr>
        <p:spPr>
          <a:xfrm>
            <a:off x="2208531" y="2749801"/>
            <a:ext cx="176614" cy="158857"/>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Rectangle 124">
            <a:extLst>
              <a:ext uri="{FF2B5EF4-FFF2-40B4-BE49-F238E27FC236}">
                <a16:creationId xmlns:a16="http://schemas.microsoft.com/office/drawing/2014/main" id="{F1FB6144-5A8D-412C-825D-5A47A29110A3}"/>
              </a:ext>
            </a:extLst>
          </p:cNvPr>
          <p:cNvSpPr/>
          <p:nvPr/>
        </p:nvSpPr>
        <p:spPr>
          <a:xfrm>
            <a:off x="1932537" y="3976841"/>
            <a:ext cx="1878420" cy="108876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27" name="Rectangle 126">
            <a:extLst>
              <a:ext uri="{FF2B5EF4-FFF2-40B4-BE49-F238E27FC236}">
                <a16:creationId xmlns:a16="http://schemas.microsoft.com/office/drawing/2014/main" id="{86516966-1721-434F-989E-913C1128893A}"/>
              </a:ext>
            </a:extLst>
          </p:cNvPr>
          <p:cNvSpPr/>
          <p:nvPr/>
        </p:nvSpPr>
        <p:spPr>
          <a:xfrm>
            <a:off x="2173981" y="4609932"/>
            <a:ext cx="1364834" cy="369332"/>
          </a:xfrm>
          <a:prstGeom prst="rect">
            <a:avLst/>
          </a:prstGeom>
          <a:solidFill>
            <a:schemeClr val="bg1">
              <a:lumMod val="7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Docker Area</a:t>
            </a:r>
          </a:p>
        </p:txBody>
      </p:sp>
      <p:sp>
        <p:nvSpPr>
          <p:cNvPr id="128" name="Arrow: Curved Right 127">
            <a:extLst>
              <a:ext uri="{FF2B5EF4-FFF2-40B4-BE49-F238E27FC236}">
                <a16:creationId xmlns:a16="http://schemas.microsoft.com/office/drawing/2014/main" id="{2C64B582-578E-4645-B19E-919B97479380}"/>
              </a:ext>
            </a:extLst>
          </p:cNvPr>
          <p:cNvSpPr/>
          <p:nvPr/>
        </p:nvSpPr>
        <p:spPr>
          <a:xfrm>
            <a:off x="1128987" y="2749799"/>
            <a:ext cx="762000" cy="1715323"/>
          </a:xfrm>
          <a:prstGeom prst="curvedRightArrow">
            <a:avLst>
              <a:gd name="adj1" fmla="val 0"/>
              <a:gd name="adj2" fmla="val 50000"/>
              <a:gd name="adj3" fmla="val 25000"/>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9" name="Arrow: Curved Left 128">
            <a:extLst>
              <a:ext uri="{FF2B5EF4-FFF2-40B4-BE49-F238E27FC236}">
                <a16:creationId xmlns:a16="http://schemas.microsoft.com/office/drawing/2014/main" id="{5331B718-1D16-4B4A-A2DC-96CC27527A02}"/>
              </a:ext>
            </a:extLst>
          </p:cNvPr>
          <p:cNvSpPr/>
          <p:nvPr/>
        </p:nvSpPr>
        <p:spPr>
          <a:xfrm>
            <a:off x="3570885" y="2985336"/>
            <a:ext cx="639976" cy="1993928"/>
          </a:xfrm>
          <a:prstGeom prst="curvedLeftArrow">
            <a:avLst>
              <a:gd name="adj1" fmla="val 0"/>
              <a:gd name="adj2" fmla="val 54168"/>
              <a:gd name="adj3" fmla="val 28707"/>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0" name="TextBox 129">
            <a:extLst>
              <a:ext uri="{FF2B5EF4-FFF2-40B4-BE49-F238E27FC236}">
                <a16:creationId xmlns:a16="http://schemas.microsoft.com/office/drawing/2014/main" id="{71C255AB-C491-4C9F-A928-5BCF474A0E23}"/>
              </a:ext>
            </a:extLst>
          </p:cNvPr>
          <p:cNvSpPr txBox="1"/>
          <p:nvPr/>
        </p:nvSpPr>
        <p:spPr>
          <a:xfrm>
            <a:off x="1164756" y="3125975"/>
            <a:ext cx="850945" cy="646331"/>
          </a:xfrm>
          <a:prstGeom prst="rect">
            <a:avLst/>
          </a:prstGeom>
          <a:noFill/>
        </p:spPr>
        <p:txBody>
          <a:bodyPr wrap="square" rtlCol="0">
            <a:spAutoFit/>
          </a:bodyPr>
          <a:lstStyle/>
          <a:p>
            <a:r>
              <a:rPr lang="en-GB" b="1" dirty="0">
                <a:solidFill>
                  <a:schemeClr val="accent1"/>
                </a:solidFill>
              </a:rPr>
              <a:t>bind mount</a:t>
            </a:r>
          </a:p>
        </p:txBody>
      </p:sp>
      <p:sp>
        <p:nvSpPr>
          <p:cNvPr id="131" name="TextBox 130">
            <a:extLst>
              <a:ext uri="{FF2B5EF4-FFF2-40B4-BE49-F238E27FC236}">
                <a16:creationId xmlns:a16="http://schemas.microsoft.com/office/drawing/2014/main" id="{B46A1318-51C3-4612-ABD2-E0F13854D0C8}"/>
              </a:ext>
            </a:extLst>
          </p:cNvPr>
          <p:cNvSpPr txBox="1"/>
          <p:nvPr/>
        </p:nvSpPr>
        <p:spPr>
          <a:xfrm>
            <a:off x="4143481" y="3278375"/>
            <a:ext cx="1044884" cy="369332"/>
          </a:xfrm>
          <a:prstGeom prst="rect">
            <a:avLst/>
          </a:prstGeom>
          <a:noFill/>
        </p:spPr>
        <p:txBody>
          <a:bodyPr wrap="square" rtlCol="0">
            <a:spAutoFit/>
          </a:bodyPr>
          <a:lstStyle/>
          <a:p>
            <a:r>
              <a:rPr lang="en-GB" b="1" dirty="0">
                <a:solidFill>
                  <a:schemeClr val="accent1"/>
                </a:solidFill>
              </a:rPr>
              <a:t>volumes</a:t>
            </a:r>
          </a:p>
        </p:txBody>
      </p:sp>
      <p:sp>
        <p:nvSpPr>
          <p:cNvPr id="132" name="Rectangle 131">
            <a:extLst>
              <a:ext uri="{FF2B5EF4-FFF2-40B4-BE49-F238E27FC236}">
                <a16:creationId xmlns:a16="http://schemas.microsoft.com/office/drawing/2014/main" id="{451F3693-2595-4C55-9C91-49484841D04F}"/>
              </a:ext>
            </a:extLst>
          </p:cNvPr>
          <p:cNvSpPr/>
          <p:nvPr/>
        </p:nvSpPr>
        <p:spPr>
          <a:xfrm>
            <a:off x="2213612" y="4083004"/>
            <a:ext cx="1182631" cy="369332"/>
          </a:xfrm>
          <a:prstGeom prst="rect">
            <a:avLst/>
          </a:prstGeom>
        </p:spPr>
        <p:txBody>
          <a:bodyPr wrap="none">
            <a:spAutoFit/>
          </a:bodyPr>
          <a:lstStyle/>
          <a:p>
            <a:r>
              <a:rPr lang="en-GB" b="1" dirty="0"/>
              <a:t>Filesystem</a:t>
            </a:r>
          </a:p>
        </p:txBody>
      </p:sp>
      <p:pic>
        <p:nvPicPr>
          <p:cNvPr id="134" name="Graphic 133" descr="City">
            <a:extLst>
              <a:ext uri="{FF2B5EF4-FFF2-40B4-BE49-F238E27FC236}">
                <a16:creationId xmlns:a16="http://schemas.microsoft.com/office/drawing/2014/main" id="{357AD6B8-62A9-4639-9A70-64B8E7C6F75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22923" y="1282476"/>
            <a:ext cx="914400" cy="914400"/>
          </a:xfrm>
          <a:prstGeom prst="rect">
            <a:avLst/>
          </a:prstGeom>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187140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22E71BE-447A-46E7-8E52-0182CA22D74A}"/>
              </a:ext>
            </a:extLst>
          </p:cNvPr>
          <p:cNvSpPr/>
          <p:nvPr/>
        </p:nvSpPr>
        <p:spPr>
          <a:xfrm>
            <a:off x="0" y="461878"/>
            <a:ext cx="383540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 Volumes?</a:t>
            </a:r>
          </a:p>
        </p:txBody>
      </p:sp>
      <p:pic>
        <p:nvPicPr>
          <p:cNvPr id="6" name="Picture 5"/>
          <p:cNvPicPr>
            <a:picLocks noChangeAspect="1"/>
          </p:cNvPicPr>
          <p:nvPr/>
        </p:nvPicPr>
        <p:blipFill rotWithShape="1">
          <a:blip r:embed="rId2"/>
          <a:srcRect b="18926"/>
          <a:stretch/>
        </p:blipFill>
        <p:spPr>
          <a:xfrm>
            <a:off x="205395" y="1273614"/>
            <a:ext cx="9096375" cy="2169978"/>
          </a:xfrm>
          <a:prstGeom prst="rect">
            <a:avLst/>
          </a:prstGeom>
        </p:spPr>
      </p:pic>
      <p:pic>
        <p:nvPicPr>
          <p:cNvPr id="7" name="Picture 6"/>
          <p:cNvPicPr>
            <a:picLocks noChangeAspect="1"/>
          </p:cNvPicPr>
          <p:nvPr/>
        </p:nvPicPr>
        <p:blipFill rotWithShape="1">
          <a:blip r:embed="rId3"/>
          <a:srcRect r="16139"/>
          <a:stretch/>
        </p:blipFill>
        <p:spPr>
          <a:xfrm>
            <a:off x="4338743" y="2864944"/>
            <a:ext cx="7548458" cy="2247900"/>
          </a:xfrm>
          <a:prstGeom prst="rect">
            <a:avLst/>
          </a:prstGeom>
        </p:spPr>
      </p:pic>
      <p:pic>
        <p:nvPicPr>
          <p:cNvPr id="8" name="Picture 7"/>
          <p:cNvPicPr>
            <a:picLocks noChangeAspect="1"/>
          </p:cNvPicPr>
          <p:nvPr/>
        </p:nvPicPr>
        <p:blipFill rotWithShape="1">
          <a:blip r:embed="rId4"/>
          <a:srcRect b="5452"/>
          <a:stretch/>
        </p:blipFill>
        <p:spPr>
          <a:xfrm>
            <a:off x="399948" y="4181476"/>
            <a:ext cx="9096375" cy="2530610"/>
          </a:xfrm>
          <a:prstGeom prst="rect">
            <a:avLst/>
          </a:prstGeom>
        </p:spPr>
      </p:pic>
      <p:sp>
        <p:nvSpPr>
          <p:cNvPr id="9" name="Rectangle 8"/>
          <p:cNvSpPr/>
          <p:nvPr/>
        </p:nvSpPr>
        <p:spPr>
          <a:xfrm>
            <a:off x="7577248" y="1665396"/>
            <a:ext cx="535724"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rPr>
              <a:t>1</a:t>
            </a:r>
          </a:p>
        </p:txBody>
      </p:sp>
      <p:sp>
        <p:nvSpPr>
          <p:cNvPr id="10" name="Rectangle 9"/>
          <p:cNvSpPr/>
          <p:nvPr/>
        </p:nvSpPr>
        <p:spPr>
          <a:xfrm>
            <a:off x="10790678" y="4181475"/>
            <a:ext cx="535724" cy="923330"/>
          </a:xfrm>
          <a:prstGeom prst="rect">
            <a:avLst/>
          </a:prstGeom>
          <a:noFill/>
        </p:spPr>
        <p:txBody>
          <a:bodyPr wrap="none" lIns="91440" tIns="45720" rIns="91440" bIns="45720">
            <a:spAutoFit/>
          </a:bodyPr>
          <a:lstStyle/>
          <a:p>
            <a:pPr algn="ctr"/>
            <a:r>
              <a:rPr lang="en-IN" sz="5400" b="1" dirty="0">
                <a:ln w="6600">
                  <a:solidFill>
                    <a:schemeClr val="accent2"/>
                  </a:solidFill>
                  <a:prstDash val="solid"/>
                </a:ln>
                <a:solidFill>
                  <a:srgbClr val="FFFFFF"/>
                </a:solidFill>
                <a:effectLst>
                  <a:outerShdw dist="38100" dir="2700000" algn="tl" rotWithShape="0">
                    <a:schemeClr val="accent2"/>
                  </a:outerShdw>
                </a:effectLst>
              </a:rPr>
              <a:t>2</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angle 10"/>
          <p:cNvSpPr/>
          <p:nvPr/>
        </p:nvSpPr>
        <p:spPr>
          <a:xfrm>
            <a:off x="4485720" y="5857240"/>
            <a:ext cx="535724" cy="923330"/>
          </a:xfrm>
          <a:prstGeom prst="rect">
            <a:avLst/>
          </a:prstGeom>
          <a:noFill/>
        </p:spPr>
        <p:txBody>
          <a:bodyPr wrap="none" lIns="91440" tIns="45720" rIns="91440" bIns="45720">
            <a:spAutoFit/>
          </a:bodyPr>
          <a:lstStyle/>
          <a:p>
            <a:pPr algn="ctr"/>
            <a:r>
              <a:rPr lang="en-IN" sz="5400" b="1" dirty="0">
                <a:ln w="6600">
                  <a:solidFill>
                    <a:schemeClr val="accent2"/>
                  </a:solidFill>
                  <a:prstDash val="solid"/>
                </a:ln>
                <a:solidFill>
                  <a:srgbClr val="FFFFFF"/>
                </a:solidFill>
                <a:effectLst>
                  <a:outerShdw dist="38100" dir="2700000" algn="tl" rotWithShape="0">
                    <a:schemeClr val="accent2"/>
                  </a:outerShdw>
                </a:effectLst>
              </a:rPr>
              <a:t>3</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59452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77769" y="1234703"/>
            <a:ext cx="9096375" cy="2676525"/>
          </a:xfrm>
          <a:prstGeom prst="rect">
            <a:avLst/>
          </a:prstGeom>
        </p:spPr>
      </p:pic>
      <p:sp>
        <p:nvSpPr>
          <p:cNvPr id="5" name="Rectangle 4">
            <a:extLst>
              <a:ext uri="{FF2B5EF4-FFF2-40B4-BE49-F238E27FC236}">
                <a16:creationId xmlns:a16="http://schemas.microsoft.com/office/drawing/2014/main" id="{922E71BE-447A-46E7-8E52-0182CA22D74A}"/>
              </a:ext>
            </a:extLst>
          </p:cNvPr>
          <p:cNvSpPr/>
          <p:nvPr/>
        </p:nvSpPr>
        <p:spPr>
          <a:xfrm>
            <a:off x="0" y="461878"/>
            <a:ext cx="383540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 Volumes?</a:t>
            </a:r>
          </a:p>
        </p:txBody>
      </p:sp>
      <p:pic>
        <p:nvPicPr>
          <p:cNvPr id="6" name="Picture 5"/>
          <p:cNvPicPr>
            <a:picLocks noChangeAspect="1"/>
          </p:cNvPicPr>
          <p:nvPr/>
        </p:nvPicPr>
        <p:blipFill>
          <a:blip r:embed="rId3"/>
          <a:stretch>
            <a:fillRect/>
          </a:stretch>
        </p:blipFill>
        <p:spPr>
          <a:xfrm>
            <a:off x="2159641" y="4298815"/>
            <a:ext cx="9001125" cy="2247900"/>
          </a:xfrm>
          <a:prstGeom prst="rect">
            <a:avLst/>
          </a:prstGeom>
        </p:spPr>
      </p:pic>
    </p:spTree>
    <p:extLst>
      <p:ext uri="{BB962C8B-B14F-4D97-AF65-F5344CB8AC3E}">
        <p14:creationId xmlns:p14="http://schemas.microsoft.com/office/powerpoint/2010/main" val="198135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7915CD6F-3D7E-4630-8AC2-C9FCC3DDBA5C}"/>
              </a:ext>
            </a:extLst>
          </p:cNvPr>
          <p:cNvSpPr/>
          <p:nvPr/>
        </p:nvSpPr>
        <p:spPr>
          <a:xfrm>
            <a:off x="5608942" y="241830"/>
            <a:ext cx="5987304" cy="6389558"/>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922E71BE-447A-46E7-8E52-0182CA22D74A}"/>
              </a:ext>
            </a:extLst>
          </p:cNvPr>
          <p:cNvSpPr/>
          <p:nvPr/>
        </p:nvSpPr>
        <p:spPr>
          <a:xfrm>
            <a:off x="0" y="461878"/>
            <a:ext cx="383540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 Volumes?</a:t>
            </a:r>
          </a:p>
        </p:txBody>
      </p:sp>
      <p:sp>
        <p:nvSpPr>
          <p:cNvPr id="105" name="TextBox 104">
            <a:extLst>
              <a:ext uri="{FF2B5EF4-FFF2-40B4-BE49-F238E27FC236}">
                <a16:creationId xmlns:a16="http://schemas.microsoft.com/office/drawing/2014/main" id="{C57675D2-E4BB-4DB3-BE66-3D7197352F8E}"/>
              </a:ext>
            </a:extLst>
          </p:cNvPr>
          <p:cNvSpPr txBox="1"/>
          <p:nvPr/>
        </p:nvSpPr>
        <p:spPr>
          <a:xfrm>
            <a:off x="7357554" y="427247"/>
            <a:ext cx="2880945" cy="707886"/>
          </a:xfrm>
          <a:prstGeom prst="rect">
            <a:avLst/>
          </a:prstGeom>
          <a:noFill/>
        </p:spPr>
        <p:txBody>
          <a:bodyPr wrap="square" rtlCol="0">
            <a:spAutoFit/>
          </a:bodyPr>
          <a:lstStyle/>
          <a:p>
            <a:r>
              <a:rPr lang="en-GB" sz="4000" b="1" dirty="0"/>
              <a:t>volumes</a:t>
            </a:r>
          </a:p>
        </p:txBody>
      </p:sp>
      <p:sp>
        <p:nvSpPr>
          <p:cNvPr id="108" name="TextBox 107">
            <a:extLst>
              <a:ext uri="{FF2B5EF4-FFF2-40B4-BE49-F238E27FC236}">
                <a16:creationId xmlns:a16="http://schemas.microsoft.com/office/drawing/2014/main" id="{0EBB68C3-854A-41BA-A9FB-6893832DF8AD}"/>
              </a:ext>
            </a:extLst>
          </p:cNvPr>
          <p:cNvSpPr txBox="1"/>
          <p:nvPr/>
        </p:nvSpPr>
        <p:spPr>
          <a:xfrm>
            <a:off x="5929745" y="1231041"/>
            <a:ext cx="5347855" cy="5632311"/>
          </a:xfrm>
          <a:prstGeom prst="rect">
            <a:avLst/>
          </a:prstGeom>
          <a:noFill/>
        </p:spPr>
        <p:txBody>
          <a:bodyPr wrap="square" rtlCol="0">
            <a:spAutoFit/>
          </a:bodyPr>
          <a:lstStyle/>
          <a:p>
            <a:r>
              <a:rPr lang="en-GB" dirty="0"/>
              <a:t>Volumes are completely managed by Docker, they are not dependent on directory structure of host machine.</a:t>
            </a:r>
          </a:p>
          <a:p>
            <a:endParaRPr lang="en-GB" dirty="0"/>
          </a:p>
          <a:p>
            <a:r>
              <a:rPr lang="en-GB" dirty="0"/>
              <a:t>Volumes are easier to back up or migrate than bind mounts and safely shared among multiple containers.</a:t>
            </a:r>
          </a:p>
          <a:p>
            <a:endParaRPr lang="en-GB" dirty="0"/>
          </a:p>
          <a:p>
            <a:r>
              <a:rPr lang="en-GB" dirty="0"/>
              <a:t>Volumes let you store on remote hosts or cloud providers.</a:t>
            </a:r>
          </a:p>
          <a:p>
            <a:endParaRPr lang="en-GB" dirty="0"/>
          </a:p>
          <a:p>
            <a:r>
              <a:rPr lang="en-GB" dirty="0"/>
              <a:t>Volumes are often a better choice because volume does not increase the size of containers using it.</a:t>
            </a:r>
          </a:p>
          <a:p>
            <a:endParaRPr lang="en-GB" dirty="0"/>
          </a:p>
          <a:p>
            <a:r>
              <a:rPr lang="en-GB" sz="1200" dirty="0"/>
              <a:t>Create a volume</a:t>
            </a:r>
          </a:p>
          <a:p>
            <a:r>
              <a:rPr lang="en-GB" sz="1200" dirty="0">
                <a:solidFill>
                  <a:srgbClr val="00B0F0"/>
                </a:solidFill>
                <a:latin typeface="Consolas" panose="020B0609020204030204" pitchFamily="49" charset="0"/>
                <a:cs typeface="Courier New" panose="02070309020205020404" pitchFamily="49" charset="0"/>
              </a:rPr>
              <a:t>docker volume create </a:t>
            </a:r>
            <a:r>
              <a:rPr lang="en-GB" sz="1200" dirty="0">
                <a:solidFill>
                  <a:srgbClr val="00B050"/>
                </a:solidFill>
                <a:latin typeface="Consolas" panose="020B0609020204030204" pitchFamily="49" charset="0"/>
              </a:rPr>
              <a:t>&lt;name-of-volume&gt;</a:t>
            </a:r>
          </a:p>
          <a:p>
            <a:endParaRPr lang="en-GB" sz="1200" dirty="0">
              <a:solidFill>
                <a:srgbClr val="00B050"/>
              </a:solidFill>
              <a:latin typeface="Consolas" panose="020B0609020204030204" pitchFamily="49" charset="0"/>
            </a:endParaRPr>
          </a:p>
          <a:p>
            <a:r>
              <a:rPr lang="en-GB" sz="1200" dirty="0"/>
              <a:t>List all the volume present on your system</a:t>
            </a:r>
          </a:p>
          <a:p>
            <a:r>
              <a:rPr lang="en-GB" sz="1200" dirty="0">
                <a:solidFill>
                  <a:srgbClr val="00B0F0"/>
                </a:solidFill>
                <a:latin typeface="Consolas" panose="020B0609020204030204" pitchFamily="49" charset="0"/>
                <a:cs typeface="Courier New" panose="02070309020205020404" pitchFamily="49" charset="0"/>
              </a:rPr>
              <a:t>docker volume ls</a:t>
            </a:r>
          </a:p>
          <a:p>
            <a:endParaRPr lang="en-GB" sz="1200" dirty="0">
              <a:solidFill>
                <a:srgbClr val="00B0F0"/>
              </a:solidFill>
              <a:latin typeface="Consolas" panose="020B0609020204030204" pitchFamily="49" charset="0"/>
              <a:cs typeface="Courier New" panose="02070309020205020404" pitchFamily="49" charset="0"/>
            </a:endParaRPr>
          </a:p>
          <a:p>
            <a:r>
              <a:rPr lang="en-GB" sz="1200" dirty="0"/>
              <a:t>Attach volume to container</a:t>
            </a:r>
          </a:p>
          <a:p>
            <a:r>
              <a:rPr lang="en-GB" sz="1200" dirty="0">
                <a:solidFill>
                  <a:srgbClr val="00B0F0"/>
                </a:solidFill>
                <a:latin typeface="Consolas" panose="020B0609020204030204" pitchFamily="49" charset="0"/>
                <a:cs typeface="Courier New" panose="02070309020205020404" pitchFamily="49" charset="0"/>
              </a:rPr>
              <a:t>docker run –it –mount source=</a:t>
            </a:r>
            <a:r>
              <a:rPr lang="en-GB" sz="1200" dirty="0">
                <a:solidFill>
                  <a:srgbClr val="00B050"/>
                </a:solidFill>
                <a:latin typeface="Consolas" panose="020B0609020204030204" pitchFamily="49" charset="0"/>
              </a:rPr>
              <a:t>&lt;name-of-volume&gt;</a:t>
            </a:r>
            <a:r>
              <a:rPr lang="en-GB" sz="1200" dirty="0">
                <a:solidFill>
                  <a:srgbClr val="00B0F0"/>
                </a:solidFill>
                <a:latin typeface="Consolas" panose="020B0609020204030204" pitchFamily="49" charset="0"/>
                <a:cs typeface="Courier New" panose="02070309020205020404" pitchFamily="49" charset="0"/>
              </a:rPr>
              <a:t>, target=</a:t>
            </a:r>
            <a:r>
              <a:rPr lang="en-GB" sz="1200" dirty="0">
                <a:solidFill>
                  <a:srgbClr val="00B050"/>
                </a:solidFill>
                <a:latin typeface="Consolas" panose="020B0609020204030204" pitchFamily="49" charset="0"/>
              </a:rPr>
              <a:t>&lt;path-to-directory&gt;</a:t>
            </a:r>
            <a:r>
              <a:rPr lang="en-GB" sz="1200" dirty="0">
                <a:solidFill>
                  <a:srgbClr val="00B0F0"/>
                </a:solidFill>
                <a:latin typeface="Consolas" panose="020B0609020204030204" pitchFamily="49" charset="0"/>
                <a:cs typeface="Courier New" panose="02070309020205020404" pitchFamily="49" charset="0"/>
              </a:rPr>
              <a:t> -d </a:t>
            </a:r>
            <a:r>
              <a:rPr lang="en-GB" sz="1200" dirty="0">
                <a:solidFill>
                  <a:srgbClr val="00B050"/>
                </a:solidFill>
                <a:latin typeface="Consolas" panose="020B0609020204030204" pitchFamily="49" charset="0"/>
              </a:rPr>
              <a:t>&lt;image-name&gt;</a:t>
            </a:r>
          </a:p>
          <a:p>
            <a:endParaRPr lang="en-GB" dirty="0">
              <a:solidFill>
                <a:srgbClr val="00B0F0"/>
              </a:solidFill>
              <a:latin typeface="Consolas" panose="020B0609020204030204" pitchFamily="49" charset="0"/>
              <a:cs typeface="Courier New" panose="02070309020205020404" pitchFamily="49" charset="0"/>
            </a:endParaRPr>
          </a:p>
          <a:p>
            <a:endParaRPr lang="en-GB" dirty="0">
              <a:solidFill>
                <a:srgbClr val="00B050"/>
              </a:solidFill>
              <a:latin typeface="Consolas" panose="020B0609020204030204" pitchFamily="49" charset="0"/>
            </a:endParaRPr>
          </a:p>
        </p:txBody>
      </p:sp>
      <p:sp>
        <p:nvSpPr>
          <p:cNvPr id="120" name="Rectangle 119">
            <a:extLst>
              <a:ext uri="{FF2B5EF4-FFF2-40B4-BE49-F238E27FC236}">
                <a16:creationId xmlns:a16="http://schemas.microsoft.com/office/drawing/2014/main" id="{CF04C067-F377-4E21-81E4-84B6C7A3928A}"/>
              </a:ext>
            </a:extLst>
          </p:cNvPr>
          <p:cNvSpPr/>
          <p:nvPr/>
        </p:nvSpPr>
        <p:spPr>
          <a:xfrm>
            <a:off x="297716" y="1359510"/>
            <a:ext cx="5070764" cy="3041324"/>
          </a:xfrm>
          <a:prstGeom prst="rect">
            <a:avLst/>
          </a:pr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1" name="Rectangle 120">
            <a:extLst>
              <a:ext uri="{FF2B5EF4-FFF2-40B4-BE49-F238E27FC236}">
                <a16:creationId xmlns:a16="http://schemas.microsoft.com/office/drawing/2014/main" id="{5CADD84B-345E-4880-947D-A93AF67D5F46}"/>
              </a:ext>
            </a:extLst>
          </p:cNvPr>
          <p:cNvSpPr/>
          <p:nvPr/>
        </p:nvSpPr>
        <p:spPr>
          <a:xfrm>
            <a:off x="283862" y="1359510"/>
            <a:ext cx="1246910" cy="4387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HOST</a:t>
            </a:r>
          </a:p>
        </p:txBody>
      </p:sp>
      <p:sp>
        <p:nvSpPr>
          <p:cNvPr id="122" name="Rectangle 121">
            <a:extLst>
              <a:ext uri="{FF2B5EF4-FFF2-40B4-BE49-F238E27FC236}">
                <a16:creationId xmlns:a16="http://schemas.microsoft.com/office/drawing/2014/main" id="{074A684D-3E4B-49E4-8C9C-127EBC45C3E3}"/>
              </a:ext>
            </a:extLst>
          </p:cNvPr>
          <p:cNvSpPr/>
          <p:nvPr/>
        </p:nvSpPr>
        <p:spPr>
          <a:xfrm>
            <a:off x="1863276" y="1677223"/>
            <a:ext cx="1878420" cy="590011"/>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r>
              <a:rPr lang="en-GB" sz="2000" dirty="0">
                <a:solidFill>
                  <a:schemeClr val="tx1"/>
                </a:solidFill>
              </a:rPr>
              <a:t>Container</a:t>
            </a:r>
            <a:endParaRPr lang="en-GB" dirty="0">
              <a:solidFill>
                <a:schemeClr val="tx1"/>
              </a:solidFill>
            </a:endParaRPr>
          </a:p>
        </p:txBody>
      </p:sp>
      <p:sp>
        <p:nvSpPr>
          <p:cNvPr id="123" name="Rectangle 122">
            <a:extLst>
              <a:ext uri="{FF2B5EF4-FFF2-40B4-BE49-F238E27FC236}">
                <a16:creationId xmlns:a16="http://schemas.microsoft.com/office/drawing/2014/main" id="{48149A76-D3B5-4AF4-9D95-7064706E73A4}"/>
              </a:ext>
            </a:extLst>
          </p:cNvPr>
          <p:cNvSpPr/>
          <p:nvPr/>
        </p:nvSpPr>
        <p:spPr>
          <a:xfrm>
            <a:off x="2124586" y="1835488"/>
            <a:ext cx="290946" cy="27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Oval 123">
            <a:extLst>
              <a:ext uri="{FF2B5EF4-FFF2-40B4-BE49-F238E27FC236}">
                <a16:creationId xmlns:a16="http://schemas.microsoft.com/office/drawing/2014/main" id="{11A6D0C2-F193-4515-B283-017B066FC5B2}"/>
              </a:ext>
            </a:extLst>
          </p:cNvPr>
          <p:cNvSpPr/>
          <p:nvPr/>
        </p:nvSpPr>
        <p:spPr>
          <a:xfrm>
            <a:off x="2176727" y="1891060"/>
            <a:ext cx="176614" cy="158857"/>
          </a:xfrm>
          <a:prstGeom prst="ellipse">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Rectangle 124">
            <a:extLst>
              <a:ext uri="{FF2B5EF4-FFF2-40B4-BE49-F238E27FC236}">
                <a16:creationId xmlns:a16="http://schemas.microsoft.com/office/drawing/2014/main" id="{F1FB6144-5A8D-412C-825D-5A47A29110A3}"/>
              </a:ext>
            </a:extLst>
          </p:cNvPr>
          <p:cNvSpPr/>
          <p:nvPr/>
        </p:nvSpPr>
        <p:spPr>
          <a:xfrm>
            <a:off x="1932537" y="3118100"/>
            <a:ext cx="1878420" cy="108876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27" name="Rectangle 126">
            <a:extLst>
              <a:ext uri="{FF2B5EF4-FFF2-40B4-BE49-F238E27FC236}">
                <a16:creationId xmlns:a16="http://schemas.microsoft.com/office/drawing/2014/main" id="{86516966-1721-434F-989E-913C1128893A}"/>
              </a:ext>
            </a:extLst>
          </p:cNvPr>
          <p:cNvSpPr/>
          <p:nvPr/>
        </p:nvSpPr>
        <p:spPr>
          <a:xfrm>
            <a:off x="2173981" y="3751191"/>
            <a:ext cx="1364834" cy="369332"/>
          </a:xfrm>
          <a:prstGeom prst="rect">
            <a:avLst/>
          </a:prstGeom>
          <a:solidFill>
            <a:schemeClr val="accent2">
              <a:lumMod val="60000"/>
              <a:lumOff val="4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Docker Area</a:t>
            </a:r>
          </a:p>
        </p:txBody>
      </p:sp>
      <p:sp>
        <p:nvSpPr>
          <p:cNvPr id="128" name="Arrow: Curved Right 127">
            <a:extLst>
              <a:ext uri="{FF2B5EF4-FFF2-40B4-BE49-F238E27FC236}">
                <a16:creationId xmlns:a16="http://schemas.microsoft.com/office/drawing/2014/main" id="{2C64B582-578E-4645-B19E-919B97479380}"/>
              </a:ext>
            </a:extLst>
          </p:cNvPr>
          <p:cNvSpPr/>
          <p:nvPr/>
        </p:nvSpPr>
        <p:spPr>
          <a:xfrm>
            <a:off x="1128987" y="1891058"/>
            <a:ext cx="762000" cy="1715323"/>
          </a:xfrm>
          <a:prstGeom prst="curvedRightArrow">
            <a:avLst>
              <a:gd name="adj1" fmla="val 0"/>
              <a:gd name="adj2" fmla="val 50000"/>
              <a:gd name="adj3" fmla="val 25000"/>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9" name="Arrow: Curved Left 128">
            <a:extLst>
              <a:ext uri="{FF2B5EF4-FFF2-40B4-BE49-F238E27FC236}">
                <a16:creationId xmlns:a16="http://schemas.microsoft.com/office/drawing/2014/main" id="{5331B718-1D16-4B4A-A2DC-96CC27527A02}"/>
              </a:ext>
            </a:extLst>
          </p:cNvPr>
          <p:cNvSpPr/>
          <p:nvPr/>
        </p:nvSpPr>
        <p:spPr>
          <a:xfrm>
            <a:off x="3570885" y="2126595"/>
            <a:ext cx="639976" cy="1993928"/>
          </a:xfrm>
          <a:prstGeom prst="curvedLeftArrow">
            <a:avLst>
              <a:gd name="adj1" fmla="val 0"/>
              <a:gd name="adj2" fmla="val 54168"/>
              <a:gd name="adj3" fmla="val 28707"/>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0" name="TextBox 129">
            <a:extLst>
              <a:ext uri="{FF2B5EF4-FFF2-40B4-BE49-F238E27FC236}">
                <a16:creationId xmlns:a16="http://schemas.microsoft.com/office/drawing/2014/main" id="{71C255AB-C491-4C9F-A928-5BCF474A0E23}"/>
              </a:ext>
            </a:extLst>
          </p:cNvPr>
          <p:cNvSpPr txBox="1"/>
          <p:nvPr/>
        </p:nvSpPr>
        <p:spPr>
          <a:xfrm>
            <a:off x="1164756" y="2267234"/>
            <a:ext cx="850945" cy="646331"/>
          </a:xfrm>
          <a:prstGeom prst="rect">
            <a:avLst/>
          </a:prstGeom>
          <a:noFill/>
        </p:spPr>
        <p:txBody>
          <a:bodyPr wrap="square" rtlCol="0">
            <a:spAutoFit/>
          </a:bodyPr>
          <a:lstStyle/>
          <a:p>
            <a:r>
              <a:rPr lang="en-GB" b="1" dirty="0">
                <a:solidFill>
                  <a:schemeClr val="accent1"/>
                </a:solidFill>
              </a:rPr>
              <a:t>bind mount</a:t>
            </a:r>
          </a:p>
        </p:txBody>
      </p:sp>
      <p:sp>
        <p:nvSpPr>
          <p:cNvPr id="131" name="TextBox 130">
            <a:extLst>
              <a:ext uri="{FF2B5EF4-FFF2-40B4-BE49-F238E27FC236}">
                <a16:creationId xmlns:a16="http://schemas.microsoft.com/office/drawing/2014/main" id="{B46A1318-51C3-4612-ABD2-E0F13854D0C8}"/>
              </a:ext>
            </a:extLst>
          </p:cNvPr>
          <p:cNvSpPr txBox="1"/>
          <p:nvPr/>
        </p:nvSpPr>
        <p:spPr>
          <a:xfrm>
            <a:off x="4143481" y="2419634"/>
            <a:ext cx="1044884" cy="369332"/>
          </a:xfrm>
          <a:prstGeom prst="rect">
            <a:avLst/>
          </a:prstGeom>
          <a:noFill/>
        </p:spPr>
        <p:txBody>
          <a:bodyPr wrap="square" rtlCol="0">
            <a:spAutoFit/>
          </a:bodyPr>
          <a:lstStyle/>
          <a:p>
            <a:r>
              <a:rPr lang="en-GB" b="1" dirty="0">
                <a:solidFill>
                  <a:schemeClr val="accent1"/>
                </a:solidFill>
              </a:rPr>
              <a:t>volumes</a:t>
            </a:r>
          </a:p>
        </p:txBody>
      </p:sp>
      <p:sp>
        <p:nvSpPr>
          <p:cNvPr id="132" name="Rectangle 131">
            <a:extLst>
              <a:ext uri="{FF2B5EF4-FFF2-40B4-BE49-F238E27FC236}">
                <a16:creationId xmlns:a16="http://schemas.microsoft.com/office/drawing/2014/main" id="{451F3693-2595-4C55-9C91-49484841D04F}"/>
              </a:ext>
            </a:extLst>
          </p:cNvPr>
          <p:cNvSpPr/>
          <p:nvPr/>
        </p:nvSpPr>
        <p:spPr>
          <a:xfrm>
            <a:off x="2213612" y="3224263"/>
            <a:ext cx="1182631" cy="369332"/>
          </a:xfrm>
          <a:prstGeom prst="rect">
            <a:avLst/>
          </a:prstGeom>
        </p:spPr>
        <p:txBody>
          <a:bodyPr wrap="none">
            <a:spAutoFit/>
          </a:bodyPr>
          <a:lstStyle/>
          <a:p>
            <a:r>
              <a:rPr lang="en-GB" b="1" dirty="0"/>
              <a:t>Filesystem</a:t>
            </a:r>
          </a:p>
        </p:txBody>
      </p:sp>
      <p:pic>
        <p:nvPicPr>
          <p:cNvPr id="3" name="Graphic 2" descr="Server">
            <a:extLst>
              <a:ext uri="{FF2B5EF4-FFF2-40B4-BE49-F238E27FC236}">
                <a16:creationId xmlns:a16="http://schemas.microsoft.com/office/drawing/2014/main" id="{F03D92D0-BB66-4E82-A60E-D38C2C1400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3154" y="331361"/>
            <a:ext cx="914400" cy="914400"/>
          </a:xfrm>
          <a:prstGeom prst="rect">
            <a:avLst/>
          </a:prstGeom>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854722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14564"/>
          <a:stretch/>
        </p:blipFill>
        <p:spPr>
          <a:xfrm>
            <a:off x="185940" y="1215248"/>
            <a:ext cx="9096375" cy="2286710"/>
          </a:xfrm>
          <a:prstGeom prst="rect">
            <a:avLst/>
          </a:prstGeom>
        </p:spPr>
      </p:pic>
      <p:sp>
        <p:nvSpPr>
          <p:cNvPr id="5" name="Rectangle 4">
            <a:extLst>
              <a:ext uri="{FF2B5EF4-FFF2-40B4-BE49-F238E27FC236}">
                <a16:creationId xmlns:a16="http://schemas.microsoft.com/office/drawing/2014/main" id="{922E71BE-447A-46E7-8E52-0182CA22D74A}"/>
              </a:ext>
            </a:extLst>
          </p:cNvPr>
          <p:cNvSpPr/>
          <p:nvPr/>
        </p:nvSpPr>
        <p:spPr>
          <a:xfrm>
            <a:off x="0" y="461878"/>
            <a:ext cx="383540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 Volumes?</a:t>
            </a:r>
          </a:p>
        </p:txBody>
      </p:sp>
      <p:pic>
        <p:nvPicPr>
          <p:cNvPr id="6" name="Picture 5"/>
          <p:cNvPicPr>
            <a:picLocks noChangeAspect="1"/>
          </p:cNvPicPr>
          <p:nvPr/>
        </p:nvPicPr>
        <p:blipFill>
          <a:blip r:embed="rId3"/>
          <a:stretch>
            <a:fillRect/>
          </a:stretch>
        </p:blipFill>
        <p:spPr>
          <a:xfrm>
            <a:off x="3499795" y="3177212"/>
            <a:ext cx="6858000" cy="2867025"/>
          </a:xfrm>
          <a:prstGeom prst="rect">
            <a:avLst/>
          </a:prstGeom>
        </p:spPr>
      </p:pic>
    </p:spTree>
    <p:extLst>
      <p:ext uri="{BB962C8B-B14F-4D97-AF65-F5344CB8AC3E}">
        <p14:creationId xmlns:p14="http://schemas.microsoft.com/office/powerpoint/2010/main" val="13186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88003" y="1109663"/>
            <a:ext cx="6858000" cy="2867025"/>
          </a:xfrm>
          <a:prstGeom prst="rect">
            <a:avLst/>
          </a:prstGeom>
        </p:spPr>
      </p:pic>
      <p:sp>
        <p:nvSpPr>
          <p:cNvPr id="6" name="Rectangle 5">
            <a:extLst>
              <a:ext uri="{FF2B5EF4-FFF2-40B4-BE49-F238E27FC236}">
                <a16:creationId xmlns:a16="http://schemas.microsoft.com/office/drawing/2014/main" id="{922E71BE-447A-46E7-8E52-0182CA22D74A}"/>
              </a:ext>
            </a:extLst>
          </p:cNvPr>
          <p:cNvSpPr/>
          <p:nvPr/>
        </p:nvSpPr>
        <p:spPr>
          <a:xfrm>
            <a:off x="0" y="461878"/>
            <a:ext cx="383540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 Volumes?</a:t>
            </a:r>
          </a:p>
        </p:txBody>
      </p:sp>
      <p:pic>
        <p:nvPicPr>
          <p:cNvPr id="4" name="Picture 3"/>
          <p:cNvPicPr>
            <a:picLocks noChangeAspect="1"/>
          </p:cNvPicPr>
          <p:nvPr/>
        </p:nvPicPr>
        <p:blipFill>
          <a:blip r:embed="rId3"/>
          <a:stretch>
            <a:fillRect/>
          </a:stretch>
        </p:blipFill>
        <p:spPr>
          <a:xfrm>
            <a:off x="4401867" y="3801593"/>
            <a:ext cx="7172325" cy="2562225"/>
          </a:xfrm>
          <a:prstGeom prst="rect">
            <a:avLst/>
          </a:prstGeom>
        </p:spPr>
      </p:pic>
    </p:spTree>
    <p:extLst>
      <p:ext uri="{BB962C8B-B14F-4D97-AF65-F5344CB8AC3E}">
        <p14:creationId xmlns:p14="http://schemas.microsoft.com/office/powerpoint/2010/main" val="194438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FECF34-E3F2-4B87-BB4F-EE606F93574C}"/>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What is Docker Compose?</a:t>
            </a:r>
          </a:p>
        </p:txBody>
      </p:sp>
    </p:spTree>
    <p:extLst>
      <p:ext uri="{BB962C8B-B14F-4D97-AF65-F5344CB8AC3E}">
        <p14:creationId xmlns:p14="http://schemas.microsoft.com/office/powerpoint/2010/main" val="4273702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B94599-4757-464D-97D5-DA455148A3FE}"/>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Life before Docker</a:t>
            </a:r>
          </a:p>
        </p:txBody>
      </p:sp>
    </p:spTree>
    <p:extLst>
      <p:ext uri="{BB962C8B-B14F-4D97-AF65-F5344CB8AC3E}">
        <p14:creationId xmlns:p14="http://schemas.microsoft.com/office/powerpoint/2010/main" val="518449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7E2B6B43-1111-419E-B9F4-00B00F8553BE}"/>
              </a:ext>
            </a:extLst>
          </p:cNvPr>
          <p:cNvSpPr/>
          <p:nvPr/>
        </p:nvSpPr>
        <p:spPr>
          <a:xfrm>
            <a:off x="2553476" y="2423743"/>
            <a:ext cx="9337964" cy="2673551"/>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922E71BE-447A-46E7-8E52-0182CA22D74A}"/>
              </a:ext>
            </a:extLst>
          </p:cNvPr>
          <p:cNvSpPr/>
          <p:nvPr/>
        </p:nvSpPr>
        <p:spPr>
          <a:xfrm>
            <a:off x="0" y="461878"/>
            <a:ext cx="3999123"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 Compose?</a:t>
            </a:r>
          </a:p>
        </p:txBody>
      </p:sp>
      <p:sp>
        <p:nvSpPr>
          <p:cNvPr id="2" name="TextBox 1">
            <a:extLst>
              <a:ext uri="{FF2B5EF4-FFF2-40B4-BE49-F238E27FC236}">
                <a16:creationId xmlns:a16="http://schemas.microsoft.com/office/drawing/2014/main" id="{28B596EB-395F-4B1C-BE2F-721621D1C371}"/>
              </a:ext>
            </a:extLst>
          </p:cNvPr>
          <p:cNvSpPr txBox="1"/>
          <p:nvPr/>
        </p:nvSpPr>
        <p:spPr>
          <a:xfrm>
            <a:off x="2741856" y="2638545"/>
            <a:ext cx="8846086" cy="2308324"/>
          </a:xfrm>
          <a:prstGeom prst="rect">
            <a:avLst/>
          </a:prstGeom>
          <a:noFill/>
        </p:spPr>
        <p:txBody>
          <a:bodyPr wrap="square" rtlCol="0">
            <a:spAutoFit/>
          </a:bodyPr>
          <a:lstStyle/>
          <a:p>
            <a:r>
              <a:rPr lang="en-GB" b="1" dirty="0"/>
              <a:t>Docker Compose</a:t>
            </a:r>
            <a:r>
              <a:rPr lang="en-GB" dirty="0"/>
              <a:t> is a tool for defining and running multi-container </a:t>
            </a:r>
            <a:r>
              <a:rPr lang="en-GB" b="1" dirty="0"/>
              <a:t>Docker</a:t>
            </a:r>
            <a:r>
              <a:rPr lang="en-GB" dirty="0"/>
              <a:t> applications. With Compose, you use a </a:t>
            </a:r>
            <a:r>
              <a:rPr lang="en-GB" b="1" dirty="0"/>
              <a:t>YAML file</a:t>
            </a:r>
            <a:r>
              <a:rPr lang="en-GB" dirty="0"/>
              <a:t> to configure your application’s services. Then, with a single command, you create and start all the services from your configuration. </a:t>
            </a:r>
          </a:p>
          <a:p>
            <a:endParaRPr lang="en-GB" dirty="0"/>
          </a:p>
          <a:p>
            <a:r>
              <a:rPr lang="en-GB" dirty="0"/>
              <a:t>Run </a:t>
            </a:r>
            <a:r>
              <a:rPr lang="en-GB" dirty="0">
                <a:solidFill>
                  <a:srgbClr val="00B0F0"/>
                </a:solidFill>
                <a:latin typeface="Consolas" panose="020B0609020204030204" pitchFamily="49" charset="0"/>
                <a:cs typeface="Courier New" panose="02070309020205020404" pitchFamily="49" charset="0"/>
              </a:rPr>
              <a:t>docker-compose up</a:t>
            </a:r>
            <a:r>
              <a:rPr lang="en-GB" dirty="0"/>
              <a:t> command and </a:t>
            </a:r>
            <a:r>
              <a:rPr lang="en-GB" b="1" dirty="0"/>
              <a:t>compose</a:t>
            </a:r>
            <a:r>
              <a:rPr lang="en-GB" dirty="0"/>
              <a:t> starts and runs your entire app.</a:t>
            </a:r>
          </a:p>
          <a:p>
            <a:endParaRPr lang="en-GB" dirty="0"/>
          </a:p>
          <a:p>
            <a:r>
              <a:rPr lang="en-GB" b="1" dirty="0"/>
              <a:t>Use case</a:t>
            </a:r>
          </a:p>
          <a:p>
            <a:r>
              <a:rPr lang="en-GB" dirty="0"/>
              <a:t>You can break a monolithic application into micro-services architecture app</a:t>
            </a:r>
          </a:p>
        </p:txBody>
      </p:sp>
      <p:pic>
        <p:nvPicPr>
          <p:cNvPr id="4" name="Picture 3" descr="A close up of a logo&#10;&#10;Description automatically generated">
            <a:extLst>
              <a:ext uri="{FF2B5EF4-FFF2-40B4-BE49-F238E27FC236}">
                <a16:creationId xmlns:a16="http://schemas.microsoft.com/office/drawing/2014/main" id="{A6C336D8-651A-4FB3-9E3D-16E85C402625}"/>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13040" y="1905823"/>
            <a:ext cx="2666516" cy="2624614"/>
          </a:xfrm>
          <a:prstGeom prst="rect">
            <a:avLst/>
          </a:prstGeom>
        </p:spPr>
      </p:pic>
    </p:spTree>
    <p:extLst>
      <p:ext uri="{BB962C8B-B14F-4D97-AF65-F5344CB8AC3E}">
        <p14:creationId xmlns:p14="http://schemas.microsoft.com/office/powerpoint/2010/main" val="1763602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22E71BE-447A-46E7-8E52-0182CA22D74A}"/>
              </a:ext>
            </a:extLst>
          </p:cNvPr>
          <p:cNvSpPr/>
          <p:nvPr/>
        </p:nvSpPr>
        <p:spPr>
          <a:xfrm>
            <a:off x="0" y="461878"/>
            <a:ext cx="3999123"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 Compose?</a:t>
            </a:r>
          </a:p>
        </p:txBody>
      </p:sp>
      <p:sp>
        <p:nvSpPr>
          <p:cNvPr id="10" name="Rectangle 1">
            <a:extLst>
              <a:ext uri="{FF2B5EF4-FFF2-40B4-BE49-F238E27FC236}">
                <a16:creationId xmlns:a16="http://schemas.microsoft.com/office/drawing/2014/main" id="{64731811-39FE-40E9-9440-0A091BA1E9AD}"/>
              </a:ext>
            </a:extLst>
          </p:cNvPr>
          <p:cNvSpPr>
            <a:spLocks noChangeArrowheads="1"/>
          </p:cNvSpPr>
          <p:nvPr/>
        </p:nvSpPr>
        <p:spPr bwMode="auto">
          <a:xfrm>
            <a:off x="0" y="58050"/>
            <a:ext cx="65" cy="3410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2F15B848-8B12-4B83-9B4F-C5E1E410BC96}"/>
              </a:ext>
            </a:extLst>
          </p:cNvPr>
          <p:cNvPicPr>
            <a:picLocks noChangeAspect="1"/>
          </p:cNvPicPr>
          <p:nvPr/>
        </p:nvPicPr>
        <p:blipFill>
          <a:blip r:embed="rId3"/>
          <a:stretch>
            <a:fillRect/>
          </a:stretch>
        </p:blipFill>
        <p:spPr>
          <a:xfrm>
            <a:off x="5029200" y="619708"/>
            <a:ext cx="3854522" cy="5905277"/>
          </a:xfrm>
          <a:prstGeom prst="rect">
            <a:avLst/>
          </a:prstGeom>
          <a:ln w="25400">
            <a:solidFill>
              <a:srgbClr val="C00000"/>
            </a:solidFill>
          </a:ln>
        </p:spPr>
      </p:pic>
      <p:sp>
        <p:nvSpPr>
          <p:cNvPr id="15" name="Rectangle 14">
            <a:extLst>
              <a:ext uri="{FF2B5EF4-FFF2-40B4-BE49-F238E27FC236}">
                <a16:creationId xmlns:a16="http://schemas.microsoft.com/office/drawing/2014/main" id="{D6491355-73D2-42F1-97D7-26DEE78D074E}"/>
              </a:ext>
            </a:extLst>
          </p:cNvPr>
          <p:cNvSpPr/>
          <p:nvPr/>
        </p:nvSpPr>
        <p:spPr>
          <a:xfrm>
            <a:off x="5006339" y="251668"/>
            <a:ext cx="3097466" cy="3410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000" b="1" dirty="0">
                <a:solidFill>
                  <a:schemeClr val="bg1"/>
                </a:solidFill>
                <a:latin typeface="Courier New" panose="02070309020205020404" pitchFamily="49" charset="0"/>
                <a:cs typeface="Courier New" panose="02070309020205020404" pitchFamily="49" charset="0"/>
              </a:rPr>
              <a:t>docker-</a:t>
            </a:r>
            <a:r>
              <a:rPr lang="en-GB" sz="2000" b="1" dirty="0" err="1">
                <a:solidFill>
                  <a:schemeClr val="bg1"/>
                </a:solidFill>
                <a:latin typeface="Courier New" panose="02070309020205020404" pitchFamily="49" charset="0"/>
                <a:cs typeface="Courier New" panose="02070309020205020404" pitchFamily="49" charset="0"/>
              </a:rPr>
              <a:t>compose.yaml</a:t>
            </a:r>
            <a:endParaRPr lang="en-GB" sz="2000" b="1" dirty="0">
              <a:solidFill>
                <a:schemeClr val="bg1"/>
              </a:solidFill>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4"/>
          <a:stretch>
            <a:fillRect/>
          </a:stretch>
        </p:blipFill>
        <p:spPr>
          <a:xfrm>
            <a:off x="218386" y="2067396"/>
            <a:ext cx="4295775" cy="1676400"/>
          </a:xfrm>
          <a:prstGeom prst="rect">
            <a:avLst/>
          </a:prstGeom>
        </p:spPr>
      </p:pic>
      <p:pic>
        <p:nvPicPr>
          <p:cNvPr id="4" name="Picture 3"/>
          <p:cNvPicPr>
            <a:picLocks noChangeAspect="1"/>
          </p:cNvPicPr>
          <p:nvPr/>
        </p:nvPicPr>
        <p:blipFill>
          <a:blip r:embed="rId5"/>
          <a:stretch>
            <a:fillRect/>
          </a:stretch>
        </p:blipFill>
        <p:spPr>
          <a:xfrm>
            <a:off x="65986" y="3875401"/>
            <a:ext cx="4914900" cy="2676525"/>
          </a:xfrm>
          <a:prstGeom prst="rect">
            <a:avLst/>
          </a:prstGeom>
        </p:spPr>
      </p:pic>
    </p:spTree>
    <p:extLst>
      <p:ext uri="{BB962C8B-B14F-4D97-AF65-F5344CB8AC3E}">
        <p14:creationId xmlns:p14="http://schemas.microsoft.com/office/powerpoint/2010/main" val="293695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2E71BE-447A-46E7-8E52-0182CA22D74A}"/>
              </a:ext>
            </a:extLst>
          </p:cNvPr>
          <p:cNvSpPr/>
          <p:nvPr/>
        </p:nvSpPr>
        <p:spPr>
          <a:xfrm>
            <a:off x="0" y="461878"/>
            <a:ext cx="3999123"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 Compose?</a:t>
            </a:r>
          </a:p>
        </p:txBody>
      </p:sp>
      <p:pic>
        <p:nvPicPr>
          <p:cNvPr id="5" name="Picture 4"/>
          <p:cNvPicPr>
            <a:picLocks noChangeAspect="1"/>
          </p:cNvPicPr>
          <p:nvPr/>
        </p:nvPicPr>
        <p:blipFill>
          <a:blip r:embed="rId2"/>
          <a:stretch>
            <a:fillRect/>
          </a:stretch>
        </p:blipFill>
        <p:spPr>
          <a:xfrm>
            <a:off x="374860" y="1171806"/>
            <a:ext cx="6600825" cy="4095750"/>
          </a:xfrm>
          <a:prstGeom prst="rect">
            <a:avLst/>
          </a:prstGeom>
        </p:spPr>
      </p:pic>
      <p:pic>
        <p:nvPicPr>
          <p:cNvPr id="6" name="Picture 5"/>
          <p:cNvPicPr>
            <a:picLocks noChangeAspect="1"/>
          </p:cNvPicPr>
          <p:nvPr/>
        </p:nvPicPr>
        <p:blipFill>
          <a:blip r:embed="rId3"/>
          <a:stretch>
            <a:fillRect/>
          </a:stretch>
        </p:blipFill>
        <p:spPr>
          <a:xfrm>
            <a:off x="7124700" y="3981681"/>
            <a:ext cx="4914900" cy="2571750"/>
          </a:xfrm>
          <a:prstGeom prst="rect">
            <a:avLst/>
          </a:prstGeom>
        </p:spPr>
      </p:pic>
    </p:spTree>
    <p:extLst>
      <p:ext uri="{BB962C8B-B14F-4D97-AF65-F5344CB8AC3E}">
        <p14:creationId xmlns:p14="http://schemas.microsoft.com/office/powerpoint/2010/main" val="20500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2E71BE-447A-46E7-8E52-0182CA22D74A}"/>
              </a:ext>
            </a:extLst>
          </p:cNvPr>
          <p:cNvSpPr/>
          <p:nvPr/>
        </p:nvSpPr>
        <p:spPr>
          <a:xfrm>
            <a:off x="0" y="461878"/>
            <a:ext cx="3999123"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 Compose?</a:t>
            </a:r>
          </a:p>
        </p:txBody>
      </p:sp>
      <p:pic>
        <p:nvPicPr>
          <p:cNvPr id="2" name="Picture 1"/>
          <p:cNvPicPr>
            <a:picLocks noChangeAspect="1"/>
          </p:cNvPicPr>
          <p:nvPr/>
        </p:nvPicPr>
        <p:blipFill>
          <a:blip r:embed="rId2"/>
          <a:stretch>
            <a:fillRect/>
          </a:stretch>
        </p:blipFill>
        <p:spPr>
          <a:xfrm>
            <a:off x="289135" y="1123950"/>
            <a:ext cx="7419975" cy="4457700"/>
          </a:xfrm>
          <a:prstGeom prst="rect">
            <a:avLst/>
          </a:prstGeom>
        </p:spPr>
      </p:pic>
      <p:pic>
        <p:nvPicPr>
          <p:cNvPr id="7" name="Picture 6"/>
          <p:cNvPicPr>
            <a:picLocks noChangeAspect="1"/>
          </p:cNvPicPr>
          <p:nvPr/>
        </p:nvPicPr>
        <p:blipFill>
          <a:blip r:embed="rId3"/>
          <a:stretch>
            <a:fillRect/>
          </a:stretch>
        </p:blipFill>
        <p:spPr>
          <a:xfrm>
            <a:off x="4967287" y="4876800"/>
            <a:ext cx="6981825" cy="1981200"/>
          </a:xfrm>
          <a:prstGeom prst="rect">
            <a:avLst/>
          </a:prstGeom>
        </p:spPr>
      </p:pic>
    </p:spTree>
    <p:extLst>
      <p:ext uri="{BB962C8B-B14F-4D97-AF65-F5344CB8AC3E}">
        <p14:creationId xmlns:p14="http://schemas.microsoft.com/office/powerpoint/2010/main" val="126406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199" y="1165602"/>
            <a:ext cx="5197553" cy="5539998"/>
          </a:xfrm>
          <a:prstGeom prst="rect">
            <a:avLst/>
          </a:prstGeom>
        </p:spPr>
      </p:pic>
      <p:sp>
        <p:nvSpPr>
          <p:cNvPr id="5" name="Rectangle 4">
            <a:extLst>
              <a:ext uri="{FF2B5EF4-FFF2-40B4-BE49-F238E27FC236}">
                <a16:creationId xmlns:a16="http://schemas.microsoft.com/office/drawing/2014/main" id="{922E71BE-447A-46E7-8E52-0182CA22D74A}"/>
              </a:ext>
            </a:extLst>
          </p:cNvPr>
          <p:cNvSpPr/>
          <p:nvPr/>
        </p:nvSpPr>
        <p:spPr>
          <a:xfrm>
            <a:off x="0" y="461878"/>
            <a:ext cx="3999123"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What is Docker Compose?</a:t>
            </a:r>
          </a:p>
        </p:txBody>
      </p:sp>
      <p:pic>
        <p:nvPicPr>
          <p:cNvPr id="6" name="Picture 5"/>
          <p:cNvPicPr>
            <a:picLocks noChangeAspect="1"/>
          </p:cNvPicPr>
          <p:nvPr/>
        </p:nvPicPr>
        <p:blipFill>
          <a:blip r:embed="rId3"/>
          <a:stretch>
            <a:fillRect/>
          </a:stretch>
        </p:blipFill>
        <p:spPr>
          <a:xfrm>
            <a:off x="6134100" y="1158592"/>
            <a:ext cx="5238750" cy="5583909"/>
          </a:xfrm>
          <a:prstGeom prst="rect">
            <a:avLst/>
          </a:prstGeom>
        </p:spPr>
      </p:pic>
    </p:spTree>
    <p:extLst>
      <p:ext uri="{BB962C8B-B14F-4D97-AF65-F5344CB8AC3E}">
        <p14:creationId xmlns:p14="http://schemas.microsoft.com/office/powerpoint/2010/main" val="412760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FECF34-E3F2-4B87-BB4F-EE606F93574C}"/>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Conclusion and further learning.</a:t>
            </a:r>
          </a:p>
        </p:txBody>
      </p:sp>
    </p:spTree>
    <p:extLst>
      <p:ext uri="{BB962C8B-B14F-4D97-AF65-F5344CB8AC3E}">
        <p14:creationId xmlns:p14="http://schemas.microsoft.com/office/powerpoint/2010/main" val="19500637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A0F81EE-2CF4-4A65-A691-62913FF41D5A}"/>
              </a:ext>
            </a:extLst>
          </p:cNvPr>
          <p:cNvSpPr/>
          <p:nvPr/>
        </p:nvSpPr>
        <p:spPr>
          <a:xfrm>
            <a:off x="0" y="461878"/>
            <a:ext cx="4880610"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Conclusions and further learning</a:t>
            </a:r>
          </a:p>
        </p:txBody>
      </p:sp>
      <p:sp>
        <p:nvSpPr>
          <p:cNvPr id="5" name="Rectangle: Rounded Corners 4">
            <a:extLst>
              <a:ext uri="{FF2B5EF4-FFF2-40B4-BE49-F238E27FC236}">
                <a16:creationId xmlns:a16="http://schemas.microsoft.com/office/drawing/2014/main" id="{0C8AFCA6-2DAA-46D3-A2CA-6F980E11B789}"/>
              </a:ext>
            </a:extLst>
          </p:cNvPr>
          <p:cNvSpPr/>
          <p:nvPr/>
        </p:nvSpPr>
        <p:spPr>
          <a:xfrm>
            <a:off x="552893" y="1609593"/>
            <a:ext cx="4827181" cy="453325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29223E3E-9DFA-49E9-B057-5EE0CA8089B5}"/>
              </a:ext>
            </a:extLst>
          </p:cNvPr>
          <p:cNvSpPr txBox="1"/>
          <p:nvPr/>
        </p:nvSpPr>
        <p:spPr>
          <a:xfrm>
            <a:off x="1571560" y="1949429"/>
            <a:ext cx="4827180" cy="461665"/>
          </a:xfrm>
          <a:prstGeom prst="rect">
            <a:avLst/>
          </a:prstGeom>
          <a:noFill/>
        </p:spPr>
        <p:txBody>
          <a:bodyPr wrap="square" rtlCol="0">
            <a:spAutoFit/>
          </a:bodyPr>
          <a:lstStyle/>
          <a:p>
            <a:r>
              <a:rPr lang="en-GB" sz="2400" b="1" dirty="0"/>
              <a:t>What can I use docker for?</a:t>
            </a:r>
          </a:p>
        </p:txBody>
      </p:sp>
      <p:pic>
        <p:nvPicPr>
          <p:cNvPr id="8" name="Picture 7" descr="A close up of a logo&#10;&#10;Description automatically generated">
            <a:extLst>
              <a:ext uri="{FF2B5EF4-FFF2-40B4-BE49-F238E27FC236}">
                <a16:creationId xmlns:a16="http://schemas.microsoft.com/office/drawing/2014/main" id="{E854D006-5DF7-44C9-B805-535C36FCB3C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0053" y="1763277"/>
            <a:ext cx="875857" cy="875857"/>
          </a:xfrm>
          <a:prstGeom prst="rect">
            <a:avLst/>
          </a:prstGeom>
        </p:spPr>
      </p:pic>
      <p:sp>
        <p:nvSpPr>
          <p:cNvPr id="9" name="TextBox 8">
            <a:extLst>
              <a:ext uri="{FF2B5EF4-FFF2-40B4-BE49-F238E27FC236}">
                <a16:creationId xmlns:a16="http://schemas.microsoft.com/office/drawing/2014/main" id="{70ED863C-A460-47D0-8BD7-C307C0016FDB}"/>
              </a:ext>
            </a:extLst>
          </p:cNvPr>
          <p:cNvSpPr txBox="1"/>
          <p:nvPr/>
        </p:nvSpPr>
        <p:spPr>
          <a:xfrm>
            <a:off x="1032953" y="2720340"/>
            <a:ext cx="4464877" cy="3046988"/>
          </a:xfrm>
          <a:prstGeom prst="rect">
            <a:avLst/>
          </a:prstGeom>
          <a:noFill/>
        </p:spPr>
        <p:txBody>
          <a:bodyPr wrap="square" rtlCol="0">
            <a:spAutoFit/>
          </a:bodyPr>
          <a:lstStyle/>
          <a:p>
            <a:r>
              <a:rPr lang="en-GB" sz="2400" dirty="0"/>
              <a:t>Fast, consistent delivery of your applications</a:t>
            </a:r>
          </a:p>
          <a:p>
            <a:endParaRPr lang="en-GB" sz="2400" dirty="0"/>
          </a:p>
          <a:p>
            <a:r>
              <a:rPr lang="en-GB" sz="2400" dirty="0"/>
              <a:t>Responsive deployment and scaling</a:t>
            </a:r>
          </a:p>
          <a:p>
            <a:endParaRPr lang="en-GB" sz="2400" dirty="0"/>
          </a:p>
          <a:p>
            <a:r>
              <a:rPr lang="en-GB" sz="2400" dirty="0"/>
              <a:t>Running more workloads on the same hardware</a:t>
            </a:r>
          </a:p>
        </p:txBody>
      </p:sp>
      <p:pic>
        <p:nvPicPr>
          <p:cNvPr id="13" name="Graphic 12" descr="Thumbs up sign">
            <a:extLst>
              <a:ext uri="{FF2B5EF4-FFF2-40B4-BE49-F238E27FC236}">
                <a16:creationId xmlns:a16="http://schemas.microsoft.com/office/drawing/2014/main" id="{BF33FE98-7B2B-4228-902F-4E204720283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0043" y="2844874"/>
            <a:ext cx="435536" cy="435536"/>
          </a:xfrm>
          <a:prstGeom prst="rect">
            <a:avLst/>
          </a:prstGeom>
        </p:spPr>
      </p:pic>
      <p:pic>
        <p:nvPicPr>
          <p:cNvPr id="14" name="Graphic 13" descr="Thumbs up sign">
            <a:extLst>
              <a:ext uri="{FF2B5EF4-FFF2-40B4-BE49-F238E27FC236}">
                <a16:creationId xmlns:a16="http://schemas.microsoft.com/office/drawing/2014/main" id="{4F86822E-A4A3-4F63-9942-B2649D64CBA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5811" y="3932761"/>
            <a:ext cx="435536" cy="435536"/>
          </a:xfrm>
          <a:prstGeom prst="rect">
            <a:avLst/>
          </a:prstGeom>
        </p:spPr>
      </p:pic>
      <p:pic>
        <p:nvPicPr>
          <p:cNvPr id="15" name="Graphic 14" descr="Thumbs up sign">
            <a:extLst>
              <a:ext uri="{FF2B5EF4-FFF2-40B4-BE49-F238E27FC236}">
                <a16:creationId xmlns:a16="http://schemas.microsoft.com/office/drawing/2014/main" id="{E1E29732-51CE-4A7A-8324-B34E35DD6B7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8495" y="5116638"/>
            <a:ext cx="435536" cy="435536"/>
          </a:xfrm>
          <a:prstGeom prst="rect">
            <a:avLst/>
          </a:prstGeom>
        </p:spPr>
      </p:pic>
      <p:sp>
        <p:nvSpPr>
          <p:cNvPr id="18" name="Rectangle: Rounded Corners 17">
            <a:extLst>
              <a:ext uri="{FF2B5EF4-FFF2-40B4-BE49-F238E27FC236}">
                <a16:creationId xmlns:a16="http://schemas.microsoft.com/office/drawing/2014/main" id="{07BE44CC-E45A-4DCC-938D-C830FA5A7EAF}"/>
              </a:ext>
            </a:extLst>
          </p:cNvPr>
          <p:cNvSpPr/>
          <p:nvPr/>
        </p:nvSpPr>
        <p:spPr>
          <a:xfrm>
            <a:off x="6317423" y="1681983"/>
            <a:ext cx="4827181" cy="453325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TextBox 18">
            <a:extLst>
              <a:ext uri="{FF2B5EF4-FFF2-40B4-BE49-F238E27FC236}">
                <a16:creationId xmlns:a16="http://schemas.microsoft.com/office/drawing/2014/main" id="{E393494B-D619-43BD-AE8E-891C6E6B5251}"/>
              </a:ext>
            </a:extLst>
          </p:cNvPr>
          <p:cNvSpPr txBox="1"/>
          <p:nvPr/>
        </p:nvSpPr>
        <p:spPr>
          <a:xfrm>
            <a:off x="7870762" y="2032307"/>
            <a:ext cx="4827180" cy="461665"/>
          </a:xfrm>
          <a:prstGeom prst="rect">
            <a:avLst/>
          </a:prstGeom>
          <a:noFill/>
        </p:spPr>
        <p:txBody>
          <a:bodyPr wrap="square" rtlCol="0">
            <a:spAutoFit/>
          </a:bodyPr>
          <a:lstStyle/>
          <a:p>
            <a:r>
              <a:rPr lang="en-GB" sz="2400" b="1" dirty="0"/>
              <a:t>Further Learning</a:t>
            </a:r>
          </a:p>
        </p:txBody>
      </p:sp>
      <p:pic>
        <p:nvPicPr>
          <p:cNvPr id="21" name="Graphic 20" descr="Books">
            <a:extLst>
              <a:ext uri="{FF2B5EF4-FFF2-40B4-BE49-F238E27FC236}">
                <a16:creationId xmlns:a16="http://schemas.microsoft.com/office/drawing/2014/main" id="{B66E7B6B-57BC-4048-ACC9-A342BE793A8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56362" y="1805940"/>
            <a:ext cx="914400" cy="914400"/>
          </a:xfrm>
          <a:prstGeom prst="rect">
            <a:avLst/>
          </a:prstGeom>
        </p:spPr>
      </p:pic>
      <p:sp>
        <p:nvSpPr>
          <p:cNvPr id="22" name="TextBox 21">
            <a:extLst>
              <a:ext uri="{FF2B5EF4-FFF2-40B4-BE49-F238E27FC236}">
                <a16:creationId xmlns:a16="http://schemas.microsoft.com/office/drawing/2014/main" id="{507013C9-2F67-49EE-9859-647A89862021}"/>
              </a:ext>
            </a:extLst>
          </p:cNvPr>
          <p:cNvSpPr txBox="1"/>
          <p:nvPr/>
        </p:nvSpPr>
        <p:spPr>
          <a:xfrm>
            <a:off x="6694613" y="2872740"/>
            <a:ext cx="4464877" cy="3046988"/>
          </a:xfrm>
          <a:prstGeom prst="rect">
            <a:avLst/>
          </a:prstGeom>
          <a:noFill/>
        </p:spPr>
        <p:txBody>
          <a:bodyPr wrap="square" rtlCol="0">
            <a:spAutoFit/>
          </a:bodyPr>
          <a:lstStyle/>
          <a:p>
            <a:r>
              <a:rPr lang="en-GB" sz="2400" dirty="0"/>
              <a:t>Docker Swarm</a:t>
            </a:r>
          </a:p>
          <a:p>
            <a:endParaRPr lang="en-GB" sz="2400" dirty="0"/>
          </a:p>
          <a:p>
            <a:r>
              <a:rPr lang="en-GB" sz="2400" dirty="0"/>
              <a:t>Docker Networking</a:t>
            </a:r>
          </a:p>
          <a:p>
            <a:endParaRPr lang="en-GB" sz="2400" dirty="0"/>
          </a:p>
          <a:p>
            <a:r>
              <a:rPr lang="en-GB" sz="2400" dirty="0"/>
              <a:t>Kubernetes</a:t>
            </a:r>
          </a:p>
          <a:p>
            <a:endParaRPr lang="en-GB" sz="2400" dirty="0"/>
          </a:p>
          <a:p>
            <a:endParaRPr lang="en-GB" sz="2400" dirty="0"/>
          </a:p>
          <a:p>
            <a:endParaRPr lang="en-GB" sz="2400" dirty="0"/>
          </a:p>
        </p:txBody>
      </p:sp>
    </p:spTree>
    <p:extLst>
      <p:ext uri="{BB962C8B-B14F-4D97-AF65-F5344CB8AC3E}">
        <p14:creationId xmlns:p14="http://schemas.microsoft.com/office/powerpoint/2010/main" val="689348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FECF34-E3F2-4B87-BB4F-EE606F93574C}"/>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Q &amp; A</a:t>
            </a:r>
          </a:p>
        </p:txBody>
      </p:sp>
    </p:spTree>
    <p:extLst>
      <p:ext uri="{BB962C8B-B14F-4D97-AF65-F5344CB8AC3E}">
        <p14:creationId xmlns:p14="http://schemas.microsoft.com/office/powerpoint/2010/main" val="478122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FECF34-E3F2-4B87-BB4F-EE606F93574C}"/>
              </a:ext>
            </a:extLst>
          </p:cNvPr>
          <p:cNvSpPr/>
          <p:nvPr/>
        </p:nvSpPr>
        <p:spPr>
          <a:xfrm>
            <a:off x="0" y="2763520"/>
            <a:ext cx="12192000" cy="103124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5400" b="1" dirty="0">
                <a:solidFill>
                  <a:schemeClr val="accent5">
                    <a:lumMod val="50000"/>
                  </a:schemeClr>
                </a:solidFill>
                <a:latin typeface="+mj-lt"/>
              </a:rPr>
              <a:t>Thank you!</a:t>
            </a:r>
          </a:p>
        </p:txBody>
      </p:sp>
    </p:spTree>
    <p:extLst>
      <p:ext uri="{BB962C8B-B14F-4D97-AF65-F5344CB8AC3E}">
        <p14:creationId xmlns:p14="http://schemas.microsoft.com/office/powerpoint/2010/main" val="250942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5" name="Flowchart: Alternate Process 14">
            <a:extLst>
              <a:ext uri="{FF2B5EF4-FFF2-40B4-BE49-F238E27FC236}">
                <a16:creationId xmlns:a16="http://schemas.microsoft.com/office/drawing/2014/main" id="{0B9752C5-3B3E-489B-858A-53D90A603AB6}"/>
              </a:ext>
            </a:extLst>
          </p:cNvPr>
          <p:cNvSpPr/>
          <p:nvPr/>
        </p:nvSpPr>
        <p:spPr>
          <a:xfrm>
            <a:off x="3393440" y="1730779"/>
            <a:ext cx="5405120" cy="3423920"/>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41FEEC86-0704-4DBD-BA57-E310CB4A4382}"/>
              </a:ext>
            </a:extLst>
          </p:cNvPr>
          <p:cNvSpPr/>
          <p:nvPr/>
        </p:nvSpPr>
        <p:spPr>
          <a:xfrm>
            <a:off x="0" y="538480"/>
            <a:ext cx="2840182"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Life before Docker</a:t>
            </a:r>
          </a:p>
        </p:txBody>
      </p:sp>
      <p:pic>
        <p:nvPicPr>
          <p:cNvPr id="6" name="Graphic 5" descr="Programmer">
            <a:extLst>
              <a:ext uri="{FF2B5EF4-FFF2-40B4-BE49-F238E27FC236}">
                <a16:creationId xmlns:a16="http://schemas.microsoft.com/office/drawing/2014/main" id="{0BB99078-49D2-4D17-A03D-3D84FFE2B38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3440" y="2127275"/>
            <a:ext cx="1260000" cy="1260000"/>
          </a:xfrm>
          <a:prstGeom prst="rect">
            <a:avLst/>
          </a:prstGeom>
        </p:spPr>
      </p:pic>
      <p:sp>
        <p:nvSpPr>
          <p:cNvPr id="10" name="TextBox 9">
            <a:extLst>
              <a:ext uri="{FF2B5EF4-FFF2-40B4-BE49-F238E27FC236}">
                <a16:creationId xmlns:a16="http://schemas.microsoft.com/office/drawing/2014/main" id="{9ED791AF-9035-4E5D-B219-6B7AC7300E26}"/>
              </a:ext>
            </a:extLst>
          </p:cNvPr>
          <p:cNvSpPr txBox="1"/>
          <p:nvPr/>
        </p:nvSpPr>
        <p:spPr>
          <a:xfrm flipH="1">
            <a:off x="3500490" y="3387275"/>
            <a:ext cx="1150441" cy="369332"/>
          </a:xfrm>
          <a:prstGeom prst="rect">
            <a:avLst/>
          </a:prstGeom>
          <a:noFill/>
        </p:spPr>
        <p:txBody>
          <a:bodyPr wrap="square" rtlCol="0">
            <a:spAutoFit/>
          </a:bodyPr>
          <a:lstStyle/>
          <a:p>
            <a:r>
              <a:rPr lang="en-GB" dirty="0">
                <a:solidFill>
                  <a:schemeClr val="accent5">
                    <a:lumMod val="50000"/>
                  </a:schemeClr>
                </a:solidFill>
              </a:rPr>
              <a:t>Developer</a:t>
            </a:r>
          </a:p>
        </p:txBody>
      </p:sp>
      <p:pic>
        <p:nvPicPr>
          <p:cNvPr id="27" name="Picture 26" descr="A close up of a logo&#10;&#10;Description automatically generated">
            <a:extLst>
              <a:ext uri="{FF2B5EF4-FFF2-40B4-BE49-F238E27FC236}">
                <a16:creationId xmlns:a16="http://schemas.microsoft.com/office/drawing/2014/main" id="{6D46F8AC-C0FB-4E34-9310-4CAA1936AAF8}"/>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319520" y="4065307"/>
            <a:ext cx="711200" cy="594519"/>
          </a:xfrm>
          <a:prstGeom prst="rect">
            <a:avLst/>
          </a:prstGeom>
        </p:spPr>
      </p:pic>
      <p:pic>
        <p:nvPicPr>
          <p:cNvPr id="39" name="Picture 38" descr="A picture containing basketball&#10;&#10;Description automatically generated">
            <a:extLst>
              <a:ext uri="{FF2B5EF4-FFF2-40B4-BE49-F238E27FC236}">
                <a16:creationId xmlns:a16="http://schemas.microsoft.com/office/drawing/2014/main" id="{761E69A2-5582-4F0A-AD1C-1E9A559EBB44}"/>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124641" y="2979738"/>
            <a:ext cx="834096" cy="676948"/>
          </a:xfrm>
          <a:prstGeom prst="rect">
            <a:avLst/>
          </a:prstGeom>
        </p:spPr>
      </p:pic>
      <p:pic>
        <p:nvPicPr>
          <p:cNvPr id="46" name="Picture 45" descr="A close up of a sign&#10;&#10;Description automatically generated">
            <a:extLst>
              <a:ext uri="{FF2B5EF4-FFF2-40B4-BE49-F238E27FC236}">
                <a16:creationId xmlns:a16="http://schemas.microsoft.com/office/drawing/2014/main" id="{12B9CA38-AADF-4B3E-B668-732F07E18BDD}"/>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7124885" y="1990191"/>
            <a:ext cx="739746" cy="739746"/>
          </a:xfrm>
          <a:prstGeom prst="rect">
            <a:avLst/>
          </a:prstGeom>
        </p:spPr>
      </p:pic>
      <p:pic>
        <p:nvPicPr>
          <p:cNvPr id="61" name="Picture 60" descr="A picture containing table&#10;&#10;Description automatically generated">
            <a:extLst>
              <a:ext uri="{FF2B5EF4-FFF2-40B4-BE49-F238E27FC236}">
                <a16:creationId xmlns:a16="http://schemas.microsoft.com/office/drawing/2014/main" id="{A0EBA7DC-B37E-4C60-8241-1CA71CE42F52}"/>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5350706" y="2934886"/>
            <a:ext cx="1260000" cy="1109552"/>
          </a:xfrm>
          <a:prstGeom prst="rect">
            <a:avLst/>
          </a:prstGeom>
        </p:spPr>
      </p:pic>
      <p:pic>
        <p:nvPicPr>
          <p:cNvPr id="67" name="Picture 66" descr="A picture containing stoplight&#10;&#10;Description automatically generated">
            <a:extLst>
              <a:ext uri="{FF2B5EF4-FFF2-40B4-BE49-F238E27FC236}">
                <a16:creationId xmlns:a16="http://schemas.microsoft.com/office/drawing/2014/main" id="{EA35AE33-62AB-4986-8B01-E1840D2FEC30}"/>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5454440" y="2019512"/>
            <a:ext cx="681105" cy="681105"/>
          </a:xfrm>
          <a:prstGeom prst="rect">
            <a:avLst/>
          </a:prstGeom>
        </p:spPr>
      </p:pic>
      <p:sp>
        <p:nvSpPr>
          <p:cNvPr id="69" name="TextBox 68">
            <a:extLst>
              <a:ext uri="{FF2B5EF4-FFF2-40B4-BE49-F238E27FC236}">
                <a16:creationId xmlns:a16="http://schemas.microsoft.com/office/drawing/2014/main" id="{06704558-636C-4142-B85E-6DF4BD415127}"/>
              </a:ext>
            </a:extLst>
          </p:cNvPr>
          <p:cNvSpPr txBox="1"/>
          <p:nvPr/>
        </p:nvSpPr>
        <p:spPr>
          <a:xfrm flipH="1">
            <a:off x="6231242" y="4583973"/>
            <a:ext cx="1150441" cy="338554"/>
          </a:xfrm>
          <a:prstGeom prst="rect">
            <a:avLst/>
          </a:prstGeom>
          <a:noFill/>
        </p:spPr>
        <p:txBody>
          <a:bodyPr wrap="square" rtlCol="0">
            <a:spAutoFit/>
          </a:bodyPr>
          <a:lstStyle/>
          <a:p>
            <a:r>
              <a:rPr lang="en-GB" sz="1600" dirty="0">
                <a:solidFill>
                  <a:schemeClr val="accent5">
                    <a:lumMod val="50000"/>
                  </a:schemeClr>
                </a:solidFill>
              </a:rPr>
              <a:t>Libraries</a:t>
            </a:r>
            <a:endParaRPr lang="en-GB" dirty="0">
              <a:solidFill>
                <a:schemeClr val="accent5">
                  <a:lumMod val="50000"/>
                </a:schemeClr>
              </a:solidFill>
            </a:endParaRPr>
          </a:p>
        </p:txBody>
      </p:sp>
      <p:pic>
        <p:nvPicPr>
          <p:cNvPr id="80" name="Graphic 79" descr="Smiling face with no fill">
            <a:extLst>
              <a:ext uri="{FF2B5EF4-FFF2-40B4-BE49-F238E27FC236}">
                <a16:creationId xmlns:a16="http://schemas.microsoft.com/office/drawing/2014/main" id="{1595B302-1ED9-4168-9CF6-18CB8D0833FF}"/>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609604" y="3766349"/>
            <a:ext cx="914400" cy="914400"/>
          </a:xfrm>
          <a:prstGeom prst="rect">
            <a:avLst/>
          </a:prstGeom>
        </p:spPr>
      </p:pic>
      <p:sp>
        <p:nvSpPr>
          <p:cNvPr id="16" name="Speech Bubble: Rectangle with Corners Rounded 15" descr="Code works fine on my machine">
            <a:extLst>
              <a:ext uri="{FF2B5EF4-FFF2-40B4-BE49-F238E27FC236}">
                <a16:creationId xmlns:a16="http://schemas.microsoft.com/office/drawing/2014/main" id="{0A5EC79F-332C-4A21-8503-1DA378DBAC6F}"/>
              </a:ext>
            </a:extLst>
          </p:cNvPr>
          <p:cNvSpPr/>
          <p:nvPr/>
        </p:nvSpPr>
        <p:spPr>
          <a:xfrm>
            <a:off x="6319520" y="5857987"/>
            <a:ext cx="2533865" cy="601665"/>
          </a:xfrm>
          <a:prstGeom prst="wedgeRoundRectCallout">
            <a:avLst>
              <a:gd name="adj1" fmla="val -135026"/>
              <a:gd name="adj2" fmla="val -251762"/>
              <a:gd name="adj3" fmla="val 16667"/>
            </a:avLst>
          </a:prstGeom>
          <a:noFill/>
          <a:ln w="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lumMod val="50000"/>
                  </a:schemeClr>
                </a:solidFill>
              </a:rPr>
              <a:t>A typical developers life</a:t>
            </a:r>
          </a:p>
        </p:txBody>
      </p:sp>
    </p:spTree>
    <p:extLst>
      <p:ext uri="{BB962C8B-B14F-4D97-AF65-F5344CB8AC3E}">
        <p14:creationId xmlns:p14="http://schemas.microsoft.com/office/powerpoint/2010/main" val="397167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1" name="Flowchart: Alternate Process 40">
            <a:extLst>
              <a:ext uri="{FF2B5EF4-FFF2-40B4-BE49-F238E27FC236}">
                <a16:creationId xmlns:a16="http://schemas.microsoft.com/office/drawing/2014/main" id="{C33BFC0C-5DEC-4F4A-B925-5BBD39E3DC5B}"/>
              </a:ext>
            </a:extLst>
          </p:cNvPr>
          <p:cNvSpPr/>
          <p:nvPr/>
        </p:nvSpPr>
        <p:spPr>
          <a:xfrm>
            <a:off x="6248545" y="2084776"/>
            <a:ext cx="5405120" cy="3423920"/>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Flowchart: Alternate Process 29">
            <a:extLst>
              <a:ext uri="{FF2B5EF4-FFF2-40B4-BE49-F238E27FC236}">
                <a16:creationId xmlns:a16="http://schemas.microsoft.com/office/drawing/2014/main" id="{CF376AD6-BFFF-4584-B896-29879474A679}"/>
              </a:ext>
            </a:extLst>
          </p:cNvPr>
          <p:cNvSpPr/>
          <p:nvPr/>
        </p:nvSpPr>
        <p:spPr>
          <a:xfrm>
            <a:off x="309095" y="2116712"/>
            <a:ext cx="5405120" cy="3423920"/>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41FEEC86-0704-4DBD-BA57-E310CB4A4382}"/>
              </a:ext>
            </a:extLst>
          </p:cNvPr>
          <p:cNvSpPr/>
          <p:nvPr/>
        </p:nvSpPr>
        <p:spPr>
          <a:xfrm>
            <a:off x="0" y="538480"/>
            <a:ext cx="2798618"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Life before Docker</a:t>
            </a:r>
          </a:p>
        </p:txBody>
      </p:sp>
      <p:pic>
        <p:nvPicPr>
          <p:cNvPr id="8" name="Graphic 7" descr="Professor">
            <a:extLst>
              <a:ext uri="{FF2B5EF4-FFF2-40B4-BE49-F238E27FC236}">
                <a16:creationId xmlns:a16="http://schemas.microsoft.com/office/drawing/2014/main" id="{5674780C-BBC8-4A53-9400-61790A7E74A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1876" y="2485870"/>
            <a:ext cx="1260000" cy="1260000"/>
          </a:xfrm>
          <a:prstGeom prst="rect">
            <a:avLst/>
          </a:prstGeom>
        </p:spPr>
      </p:pic>
      <p:sp>
        <p:nvSpPr>
          <p:cNvPr id="11" name="TextBox 10">
            <a:extLst>
              <a:ext uri="{FF2B5EF4-FFF2-40B4-BE49-F238E27FC236}">
                <a16:creationId xmlns:a16="http://schemas.microsoft.com/office/drawing/2014/main" id="{1B22BBFC-4586-4B1A-BF33-09D1B362323E}"/>
              </a:ext>
            </a:extLst>
          </p:cNvPr>
          <p:cNvSpPr txBox="1"/>
          <p:nvPr/>
        </p:nvSpPr>
        <p:spPr>
          <a:xfrm flipH="1">
            <a:off x="6330276" y="3631117"/>
            <a:ext cx="1799336" cy="369332"/>
          </a:xfrm>
          <a:prstGeom prst="rect">
            <a:avLst/>
          </a:prstGeom>
          <a:noFill/>
        </p:spPr>
        <p:txBody>
          <a:bodyPr wrap="square" rtlCol="0">
            <a:spAutoFit/>
          </a:bodyPr>
          <a:lstStyle/>
          <a:p>
            <a:r>
              <a:rPr lang="en-GB" dirty="0">
                <a:solidFill>
                  <a:schemeClr val="accent5">
                    <a:lumMod val="50000"/>
                  </a:schemeClr>
                </a:solidFill>
              </a:rPr>
              <a:t>Quality</a:t>
            </a:r>
            <a:r>
              <a:rPr lang="en-GB" dirty="0"/>
              <a:t> </a:t>
            </a:r>
            <a:r>
              <a:rPr lang="en-GB" dirty="0">
                <a:solidFill>
                  <a:schemeClr val="accent5">
                    <a:lumMod val="50000"/>
                  </a:schemeClr>
                </a:solidFill>
              </a:rPr>
              <a:t>Testing</a:t>
            </a:r>
            <a:r>
              <a:rPr lang="en-GB" dirty="0"/>
              <a:t> </a:t>
            </a:r>
          </a:p>
        </p:txBody>
      </p:sp>
      <p:sp>
        <p:nvSpPr>
          <p:cNvPr id="71" name="Speech Bubble: Rectangle with Corners Rounded 70" descr="Code works fine on my machine">
            <a:extLst>
              <a:ext uri="{FF2B5EF4-FFF2-40B4-BE49-F238E27FC236}">
                <a16:creationId xmlns:a16="http://schemas.microsoft.com/office/drawing/2014/main" id="{BEBE14E8-279C-4938-BAB6-4E544138D985}"/>
              </a:ext>
            </a:extLst>
          </p:cNvPr>
          <p:cNvSpPr/>
          <p:nvPr/>
        </p:nvSpPr>
        <p:spPr>
          <a:xfrm>
            <a:off x="3309185" y="5989767"/>
            <a:ext cx="2147455" cy="601665"/>
          </a:xfrm>
          <a:prstGeom prst="wedgeRoundRectCallout">
            <a:avLst>
              <a:gd name="adj1" fmla="val -135026"/>
              <a:gd name="adj2" fmla="val -251762"/>
              <a:gd name="adj3" fmla="val 16667"/>
            </a:avLst>
          </a:prstGeom>
          <a:noFill/>
          <a:ln w="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lumMod val="50000"/>
                  </a:schemeClr>
                </a:solidFill>
              </a:rPr>
              <a:t>Code works fine on my machine</a:t>
            </a:r>
          </a:p>
        </p:txBody>
      </p:sp>
      <p:sp>
        <p:nvSpPr>
          <p:cNvPr id="72" name="Speech Bubble: Rectangle with Corners Rounded 71" descr="Code works fine on my machine">
            <a:extLst>
              <a:ext uri="{FF2B5EF4-FFF2-40B4-BE49-F238E27FC236}">
                <a16:creationId xmlns:a16="http://schemas.microsoft.com/office/drawing/2014/main" id="{442124E0-EC8A-458E-98D1-330C3BD6B7AC}"/>
              </a:ext>
            </a:extLst>
          </p:cNvPr>
          <p:cNvSpPr/>
          <p:nvPr/>
        </p:nvSpPr>
        <p:spPr>
          <a:xfrm>
            <a:off x="9100194" y="6027362"/>
            <a:ext cx="2541480" cy="579366"/>
          </a:xfrm>
          <a:prstGeom prst="wedgeRoundRectCallout">
            <a:avLst>
              <a:gd name="adj1" fmla="val -112085"/>
              <a:gd name="adj2" fmla="val -317595"/>
              <a:gd name="adj3" fmla="val 16667"/>
            </a:avLst>
          </a:prstGeom>
          <a:noFill/>
          <a:ln>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lumMod val="50000"/>
                  </a:schemeClr>
                </a:solidFill>
              </a:rPr>
              <a:t>There is some problem with your code.</a:t>
            </a:r>
          </a:p>
        </p:txBody>
      </p:sp>
      <p:pic>
        <p:nvPicPr>
          <p:cNvPr id="3" name="Graphic 2" descr="Sad face with no fill">
            <a:extLst>
              <a:ext uri="{FF2B5EF4-FFF2-40B4-BE49-F238E27FC236}">
                <a16:creationId xmlns:a16="http://schemas.microsoft.com/office/drawing/2014/main" id="{CB2ED884-4C9B-46E2-9B62-CA658B6D39B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2720" y="4164550"/>
            <a:ext cx="914400" cy="914400"/>
          </a:xfrm>
          <a:prstGeom prst="rect">
            <a:avLst/>
          </a:prstGeom>
        </p:spPr>
      </p:pic>
      <p:pic>
        <p:nvPicPr>
          <p:cNvPr id="7" name="Graphic 6" descr="Devil face with no fill">
            <a:extLst>
              <a:ext uri="{FF2B5EF4-FFF2-40B4-BE49-F238E27FC236}">
                <a16:creationId xmlns:a16="http://schemas.microsoft.com/office/drawing/2014/main" id="{A6DE569E-40AC-4DFC-B57D-003F1FFA6CF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25059" y="4119403"/>
            <a:ext cx="914400" cy="914400"/>
          </a:xfrm>
          <a:prstGeom prst="rect">
            <a:avLst/>
          </a:prstGeom>
        </p:spPr>
      </p:pic>
      <p:pic>
        <p:nvPicPr>
          <p:cNvPr id="31" name="Graphic 30" descr="Programmer">
            <a:extLst>
              <a:ext uri="{FF2B5EF4-FFF2-40B4-BE49-F238E27FC236}">
                <a16:creationId xmlns:a16="http://schemas.microsoft.com/office/drawing/2014/main" id="{A90D200C-75A0-421F-B389-60F8C03C910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9095" y="2491938"/>
            <a:ext cx="1260000" cy="1260000"/>
          </a:xfrm>
          <a:prstGeom prst="rect">
            <a:avLst/>
          </a:prstGeom>
        </p:spPr>
      </p:pic>
      <p:sp>
        <p:nvSpPr>
          <p:cNvPr id="32" name="TextBox 31">
            <a:extLst>
              <a:ext uri="{FF2B5EF4-FFF2-40B4-BE49-F238E27FC236}">
                <a16:creationId xmlns:a16="http://schemas.microsoft.com/office/drawing/2014/main" id="{2D3E63E3-86C4-482A-8C8A-5B6DC5344916}"/>
              </a:ext>
            </a:extLst>
          </p:cNvPr>
          <p:cNvSpPr txBox="1"/>
          <p:nvPr/>
        </p:nvSpPr>
        <p:spPr>
          <a:xfrm flipH="1">
            <a:off x="416145" y="3751938"/>
            <a:ext cx="1150441" cy="369332"/>
          </a:xfrm>
          <a:prstGeom prst="rect">
            <a:avLst/>
          </a:prstGeom>
          <a:noFill/>
        </p:spPr>
        <p:txBody>
          <a:bodyPr wrap="square" rtlCol="0">
            <a:spAutoFit/>
          </a:bodyPr>
          <a:lstStyle/>
          <a:p>
            <a:r>
              <a:rPr lang="en-GB" dirty="0">
                <a:solidFill>
                  <a:schemeClr val="accent5">
                    <a:lumMod val="50000"/>
                  </a:schemeClr>
                </a:solidFill>
              </a:rPr>
              <a:t>Developer</a:t>
            </a:r>
          </a:p>
        </p:txBody>
      </p:sp>
      <p:pic>
        <p:nvPicPr>
          <p:cNvPr id="33" name="Picture 32" descr="A close up of a logo&#10;&#10;Description automatically generated">
            <a:extLst>
              <a:ext uri="{FF2B5EF4-FFF2-40B4-BE49-F238E27FC236}">
                <a16:creationId xmlns:a16="http://schemas.microsoft.com/office/drawing/2014/main" id="{626CD3A0-AFE3-4255-A380-9DC6FB4CD104}"/>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3235175" y="4451240"/>
            <a:ext cx="711200" cy="594519"/>
          </a:xfrm>
          <a:prstGeom prst="rect">
            <a:avLst/>
          </a:prstGeom>
        </p:spPr>
      </p:pic>
      <p:pic>
        <p:nvPicPr>
          <p:cNvPr id="34" name="Picture 33" descr="A picture containing basketball&#10;&#10;Description automatically generated">
            <a:extLst>
              <a:ext uri="{FF2B5EF4-FFF2-40B4-BE49-F238E27FC236}">
                <a16:creationId xmlns:a16="http://schemas.microsoft.com/office/drawing/2014/main" id="{200C905F-D44A-47A9-9F10-54803A2ADB98}"/>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4040296" y="3365671"/>
            <a:ext cx="834096" cy="676948"/>
          </a:xfrm>
          <a:prstGeom prst="rect">
            <a:avLst/>
          </a:prstGeom>
        </p:spPr>
      </p:pic>
      <p:pic>
        <p:nvPicPr>
          <p:cNvPr id="35" name="Picture 34" descr="A close up of a sign&#10;&#10;Description automatically generated">
            <a:extLst>
              <a:ext uri="{FF2B5EF4-FFF2-40B4-BE49-F238E27FC236}">
                <a16:creationId xmlns:a16="http://schemas.microsoft.com/office/drawing/2014/main" id="{9E720D2E-8DAB-4ABD-ACB2-4DE6C4E9AAC0}"/>
              </a:ext>
            </a:extLst>
          </p:cNvPr>
          <p:cNvPicPr>
            <a:picLocks noChangeAspect="1"/>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4040540" y="2376124"/>
            <a:ext cx="739746" cy="739746"/>
          </a:xfrm>
          <a:prstGeom prst="rect">
            <a:avLst/>
          </a:prstGeom>
        </p:spPr>
      </p:pic>
      <p:pic>
        <p:nvPicPr>
          <p:cNvPr id="36" name="Picture 35" descr="A picture containing table&#10;&#10;Description automatically generated">
            <a:extLst>
              <a:ext uri="{FF2B5EF4-FFF2-40B4-BE49-F238E27FC236}">
                <a16:creationId xmlns:a16="http://schemas.microsoft.com/office/drawing/2014/main" id="{B380FF1F-34DF-4747-9D54-B941EDF237B1}"/>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2266361" y="3320819"/>
            <a:ext cx="1260000" cy="1109552"/>
          </a:xfrm>
          <a:prstGeom prst="rect">
            <a:avLst/>
          </a:prstGeom>
        </p:spPr>
      </p:pic>
      <p:pic>
        <p:nvPicPr>
          <p:cNvPr id="37" name="Picture 36" descr="A picture containing stoplight&#10;&#10;Description automatically generated">
            <a:extLst>
              <a:ext uri="{FF2B5EF4-FFF2-40B4-BE49-F238E27FC236}">
                <a16:creationId xmlns:a16="http://schemas.microsoft.com/office/drawing/2014/main" id="{560156A5-B0CE-4F47-8DAE-E45779B354DD}"/>
              </a:ext>
            </a:extLst>
          </p:cNvPr>
          <p:cNvPicPr>
            <a:picLocks noChangeAspect="1"/>
          </p:cNvPicPr>
          <p:nvPr/>
        </p:nvPicPr>
        <p:blipFill>
          <a:blip r:embed="rId19" cstate="print">
            <a:extLst>
              <a:ext uri="{28A0092B-C50C-407E-A947-70E740481C1C}">
                <a14:useLocalDpi xmlns:a14="http://schemas.microsoft.com/office/drawing/2010/main" val="0"/>
              </a:ext>
              <a:ext uri="{837473B0-CC2E-450A-ABE3-18F120FF3D39}">
                <a1611:picAttrSrcUrl xmlns:a1611="http://schemas.microsoft.com/office/drawing/2016/11/main" r:id="rId20"/>
              </a:ext>
            </a:extLst>
          </a:blip>
          <a:stretch>
            <a:fillRect/>
          </a:stretch>
        </p:blipFill>
        <p:spPr>
          <a:xfrm>
            <a:off x="2370095" y="2405445"/>
            <a:ext cx="681105" cy="681105"/>
          </a:xfrm>
          <a:prstGeom prst="rect">
            <a:avLst/>
          </a:prstGeom>
        </p:spPr>
      </p:pic>
      <p:sp>
        <p:nvSpPr>
          <p:cNvPr id="38" name="TextBox 37">
            <a:extLst>
              <a:ext uri="{FF2B5EF4-FFF2-40B4-BE49-F238E27FC236}">
                <a16:creationId xmlns:a16="http://schemas.microsoft.com/office/drawing/2014/main" id="{A12EF3A0-0E54-401D-828D-2C2AFF679271}"/>
              </a:ext>
            </a:extLst>
          </p:cNvPr>
          <p:cNvSpPr txBox="1"/>
          <p:nvPr/>
        </p:nvSpPr>
        <p:spPr>
          <a:xfrm flipH="1">
            <a:off x="3146897" y="4969906"/>
            <a:ext cx="1150441" cy="338554"/>
          </a:xfrm>
          <a:prstGeom prst="rect">
            <a:avLst/>
          </a:prstGeom>
          <a:noFill/>
        </p:spPr>
        <p:txBody>
          <a:bodyPr wrap="square" rtlCol="0">
            <a:spAutoFit/>
          </a:bodyPr>
          <a:lstStyle/>
          <a:p>
            <a:r>
              <a:rPr lang="en-GB" sz="1600" dirty="0">
                <a:solidFill>
                  <a:schemeClr val="accent5">
                    <a:lumMod val="50000"/>
                  </a:schemeClr>
                </a:solidFill>
              </a:rPr>
              <a:t>Libraries</a:t>
            </a:r>
            <a:endParaRPr lang="en-GB" dirty="0">
              <a:solidFill>
                <a:schemeClr val="accent5">
                  <a:lumMod val="50000"/>
                </a:schemeClr>
              </a:solidFill>
            </a:endParaRPr>
          </a:p>
        </p:txBody>
      </p:sp>
      <p:pic>
        <p:nvPicPr>
          <p:cNvPr id="42" name="Picture 41" descr="A close up of a logo&#10;&#10;Description automatically generated">
            <a:extLst>
              <a:ext uri="{FF2B5EF4-FFF2-40B4-BE49-F238E27FC236}">
                <a16:creationId xmlns:a16="http://schemas.microsoft.com/office/drawing/2014/main" id="{084914FE-77A5-4557-8EF5-A9507A544329}"/>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9174625" y="4419304"/>
            <a:ext cx="711200" cy="594519"/>
          </a:xfrm>
          <a:prstGeom prst="rect">
            <a:avLst/>
          </a:prstGeom>
        </p:spPr>
      </p:pic>
      <p:pic>
        <p:nvPicPr>
          <p:cNvPr id="43" name="Picture 42" descr="A picture containing basketball&#10;&#10;Description automatically generated">
            <a:extLst>
              <a:ext uri="{FF2B5EF4-FFF2-40B4-BE49-F238E27FC236}">
                <a16:creationId xmlns:a16="http://schemas.microsoft.com/office/drawing/2014/main" id="{97B42096-E0AB-4CF0-B022-4D69E7A32DD9}"/>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9979746" y="3333735"/>
            <a:ext cx="834096" cy="676948"/>
          </a:xfrm>
          <a:prstGeom prst="rect">
            <a:avLst/>
          </a:prstGeom>
        </p:spPr>
      </p:pic>
      <p:pic>
        <p:nvPicPr>
          <p:cNvPr id="44" name="Picture 43" descr="A close up of a sign&#10;&#10;Description automatically generated">
            <a:extLst>
              <a:ext uri="{FF2B5EF4-FFF2-40B4-BE49-F238E27FC236}">
                <a16:creationId xmlns:a16="http://schemas.microsoft.com/office/drawing/2014/main" id="{F654F088-C766-4899-872B-2735737F6F13}"/>
              </a:ext>
            </a:extLst>
          </p:cNvPr>
          <p:cNvPicPr>
            <a:picLocks noChangeAspect="1"/>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9979990" y="2344188"/>
            <a:ext cx="739746" cy="739746"/>
          </a:xfrm>
          <a:prstGeom prst="rect">
            <a:avLst/>
          </a:prstGeom>
        </p:spPr>
      </p:pic>
      <p:pic>
        <p:nvPicPr>
          <p:cNvPr id="45" name="Picture 44" descr="A picture containing table&#10;&#10;Description automatically generated">
            <a:extLst>
              <a:ext uri="{FF2B5EF4-FFF2-40B4-BE49-F238E27FC236}">
                <a16:creationId xmlns:a16="http://schemas.microsoft.com/office/drawing/2014/main" id="{0D51FB1C-9BF4-44FE-92C3-1E19C0C79B1B}"/>
              </a:ext>
            </a:extLst>
          </p:cNvPr>
          <p:cNvPicPr>
            <a:picLocks noChangeAspect="1"/>
          </p:cNvPicPr>
          <p:nvPr/>
        </p:nvPicPr>
        <p:blipFill>
          <a:blip r:embed="rId17">
            <a:extLst>
              <a:ext uri="{28A0092B-C50C-407E-A947-70E740481C1C}">
                <a14:useLocalDpi xmlns:a14="http://schemas.microsoft.com/office/drawing/2010/main" val="0"/>
              </a:ext>
              <a:ext uri="{837473B0-CC2E-450A-ABE3-18F120FF3D39}">
                <a1611:picAttrSrcUrl xmlns:a1611="http://schemas.microsoft.com/office/drawing/2016/11/main" r:id="rId18"/>
              </a:ext>
            </a:extLst>
          </a:blip>
          <a:stretch>
            <a:fillRect/>
          </a:stretch>
        </p:blipFill>
        <p:spPr>
          <a:xfrm>
            <a:off x="8205811" y="3288883"/>
            <a:ext cx="1260000" cy="1109552"/>
          </a:xfrm>
          <a:prstGeom prst="rect">
            <a:avLst/>
          </a:prstGeom>
        </p:spPr>
      </p:pic>
      <p:pic>
        <p:nvPicPr>
          <p:cNvPr id="47" name="Picture 46" descr="A picture containing stoplight&#10;&#10;Description automatically generated">
            <a:extLst>
              <a:ext uri="{FF2B5EF4-FFF2-40B4-BE49-F238E27FC236}">
                <a16:creationId xmlns:a16="http://schemas.microsoft.com/office/drawing/2014/main" id="{CCAAB36B-B13F-45F6-BF60-FCB5D023B80C}"/>
              </a:ext>
            </a:extLst>
          </p:cNvPr>
          <p:cNvPicPr>
            <a:picLocks noChangeAspect="1"/>
          </p:cNvPicPr>
          <p:nvPr/>
        </p:nvPicPr>
        <p:blipFill>
          <a:blip r:embed="rId19" cstate="print">
            <a:extLst>
              <a:ext uri="{28A0092B-C50C-407E-A947-70E740481C1C}">
                <a14:useLocalDpi xmlns:a14="http://schemas.microsoft.com/office/drawing/2010/main" val="0"/>
              </a:ext>
              <a:ext uri="{837473B0-CC2E-450A-ABE3-18F120FF3D39}">
                <a1611:picAttrSrcUrl xmlns:a1611="http://schemas.microsoft.com/office/drawing/2016/11/main" r:id="rId20"/>
              </a:ext>
            </a:extLst>
          </a:blip>
          <a:stretch>
            <a:fillRect/>
          </a:stretch>
        </p:blipFill>
        <p:spPr>
          <a:xfrm>
            <a:off x="8309545" y="2373509"/>
            <a:ext cx="681105" cy="681105"/>
          </a:xfrm>
          <a:prstGeom prst="rect">
            <a:avLst/>
          </a:prstGeom>
        </p:spPr>
      </p:pic>
      <p:sp>
        <p:nvSpPr>
          <p:cNvPr id="48" name="TextBox 47">
            <a:extLst>
              <a:ext uri="{FF2B5EF4-FFF2-40B4-BE49-F238E27FC236}">
                <a16:creationId xmlns:a16="http://schemas.microsoft.com/office/drawing/2014/main" id="{0857C20E-02C7-48C9-821A-D6D9E27A6DEA}"/>
              </a:ext>
            </a:extLst>
          </p:cNvPr>
          <p:cNvSpPr txBox="1"/>
          <p:nvPr/>
        </p:nvSpPr>
        <p:spPr>
          <a:xfrm flipH="1">
            <a:off x="9086347" y="4937970"/>
            <a:ext cx="1150441" cy="338554"/>
          </a:xfrm>
          <a:prstGeom prst="rect">
            <a:avLst/>
          </a:prstGeom>
          <a:noFill/>
        </p:spPr>
        <p:txBody>
          <a:bodyPr wrap="square" rtlCol="0">
            <a:spAutoFit/>
          </a:bodyPr>
          <a:lstStyle/>
          <a:p>
            <a:r>
              <a:rPr lang="en-GB" sz="1600" dirty="0">
                <a:solidFill>
                  <a:schemeClr val="accent5">
                    <a:lumMod val="50000"/>
                  </a:schemeClr>
                </a:solidFill>
              </a:rPr>
              <a:t>Libraries</a:t>
            </a:r>
            <a:endParaRPr lang="en-GB" dirty="0">
              <a:solidFill>
                <a:schemeClr val="accent5">
                  <a:lumMod val="50000"/>
                </a:schemeClr>
              </a:solidFill>
            </a:endParaRPr>
          </a:p>
        </p:txBody>
      </p:sp>
    </p:spTree>
    <p:extLst>
      <p:ext uri="{BB962C8B-B14F-4D97-AF65-F5344CB8AC3E}">
        <p14:creationId xmlns:p14="http://schemas.microsoft.com/office/powerpoint/2010/main" val="347014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73" name="Flowchart: Alternate Process 72">
            <a:extLst>
              <a:ext uri="{FF2B5EF4-FFF2-40B4-BE49-F238E27FC236}">
                <a16:creationId xmlns:a16="http://schemas.microsoft.com/office/drawing/2014/main" id="{F59DA3EC-5B69-4F30-9508-7F80E8F6A711}"/>
              </a:ext>
            </a:extLst>
          </p:cNvPr>
          <p:cNvSpPr/>
          <p:nvPr/>
        </p:nvSpPr>
        <p:spPr>
          <a:xfrm>
            <a:off x="223530" y="1881124"/>
            <a:ext cx="5405120" cy="3423920"/>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lowchart: Alternate Process 15">
            <a:extLst>
              <a:ext uri="{FF2B5EF4-FFF2-40B4-BE49-F238E27FC236}">
                <a16:creationId xmlns:a16="http://schemas.microsoft.com/office/drawing/2014/main" id="{33EC82FB-91B8-446D-869E-284D01001C2F}"/>
              </a:ext>
            </a:extLst>
          </p:cNvPr>
          <p:cNvSpPr/>
          <p:nvPr/>
        </p:nvSpPr>
        <p:spPr>
          <a:xfrm>
            <a:off x="6085412" y="1927205"/>
            <a:ext cx="5945632" cy="3423920"/>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41FEEC86-0704-4DBD-BA57-E310CB4A4382}"/>
              </a:ext>
            </a:extLst>
          </p:cNvPr>
          <p:cNvSpPr/>
          <p:nvPr/>
        </p:nvSpPr>
        <p:spPr>
          <a:xfrm>
            <a:off x="0" y="538480"/>
            <a:ext cx="2798618"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Life before Docker</a:t>
            </a:r>
          </a:p>
        </p:txBody>
      </p:sp>
      <p:pic>
        <p:nvPicPr>
          <p:cNvPr id="8" name="Graphic 7" descr="Professor">
            <a:extLst>
              <a:ext uri="{FF2B5EF4-FFF2-40B4-BE49-F238E27FC236}">
                <a16:creationId xmlns:a16="http://schemas.microsoft.com/office/drawing/2014/main" id="{5674780C-BBC8-4A53-9400-61790A7E74A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8153" y="2452308"/>
            <a:ext cx="1260000" cy="1260000"/>
          </a:xfrm>
          <a:prstGeom prst="rect">
            <a:avLst/>
          </a:prstGeom>
        </p:spPr>
      </p:pic>
      <p:sp>
        <p:nvSpPr>
          <p:cNvPr id="11" name="TextBox 10">
            <a:extLst>
              <a:ext uri="{FF2B5EF4-FFF2-40B4-BE49-F238E27FC236}">
                <a16:creationId xmlns:a16="http://schemas.microsoft.com/office/drawing/2014/main" id="{1B22BBFC-4586-4B1A-BF33-09D1B362323E}"/>
              </a:ext>
            </a:extLst>
          </p:cNvPr>
          <p:cNvSpPr txBox="1"/>
          <p:nvPr/>
        </p:nvSpPr>
        <p:spPr>
          <a:xfrm flipH="1">
            <a:off x="6007819" y="3597555"/>
            <a:ext cx="1799336" cy="369332"/>
          </a:xfrm>
          <a:prstGeom prst="rect">
            <a:avLst/>
          </a:prstGeom>
          <a:noFill/>
        </p:spPr>
        <p:txBody>
          <a:bodyPr wrap="square" rtlCol="0">
            <a:spAutoFit/>
          </a:bodyPr>
          <a:lstStyle/>
          <a:p>
            <a:r>
              <a:rPr lang="en-GB" dirty="0">
                <a:solidFill>
                  <a:schemeClr val="accent5">
                    <a:lumMod val="50000"/>
                  </a:schemeClr>
                </a:solidFill>
              </a:rPr>
              <a:t>Quality</a:t>
            </a:r>
            <a:r>
              <a:rPr lang="en-GB" dirty="0"/>
              <a:t> </a:t>
            </a:r>
            <a:r>
              <a:rPr lang="en-GB" dirty="0">
                <a:solidFill>
                  <a:schemeClr val="accent5">
                    <a:lumMod val="50000"/>
                  </a:schemeClr>
                </a:solidFill>
              </a:rPr>
              <a:t>Testing</a:t>
            </a:r>
            <a:r>
              <a:rPr lang="en-GB" dirty="0"/>
              <a:t> </a:t>
            </a:r>
          </a:p>
        </p:txBody>
      </p:sp>
      <p:sp>
        <p:nvSpPr>
          <p:cNvPr id="71" name="Speech Bubble: Rectangle with Corners Rounded 70" descr="Code works fine on my machine">
            <a:extLst>
              <a:ext uri="{FF2B5EF4-FFF2-40B4-BE49-F238E27FC236}">
                <a16:creationId xmlns:a16="http://schemas.microsoft.com/office/drawing/2014/main" id="{BEBE14E8-279C-4938-BAB6-4E544138D985}"/>
              </a:ext>
            </a:extLst>
          </p:cNvPr>
          <p:cNvSpPr/>
          <p:nvPr/>
        </p:nvSpPr>
        <p:spPr>
          <a:xfrm>
            <a:off x="2336772" y="5817215"/>
            <a:ext cx="3606829" cy="886554"/>
          </a:xfrm>
          <a:prstGeom prst="wedgeRoundRectCallout">
            <a:avLst>
              <a:gd name="adj1" fmla="val -82920"/>
              <a:gd name="adj2" fmla="val -169291"/>
              <a:gd name="adj3" fmla="val 16667"/>
            </a:avLst>
          </a:prstGeom>
          <a:noFill/>
          <a:ln w="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lumMod val="50000"/>
                  </a:schemeClr>
                </a:solidFill>
              </a:rPr>
              <a:t>Developer tried fixing the environment issues but no one knows whose responsibility it is.</a:t>
            </a:r>
          </a:p>
        </p:txBody>
      </p:sp>
      <p:sp>
        <p:nvSpPr>
          <p:cNvPr id="72" name="Speech Bubble: Rectangle with Corners Rounded 71" descr="Code works fine on my machine">
            <a:extLst>
              <a:ext uri="{FF2B5EF4-FFF2-40B4-BE49-F238E27FC236}">
                <a16:creationId xmlns:a16="http://schemas.microsoft.com/office/drawing/2014/main" id="{442124E0-EC8A-458E-98D1-330C3BD6B7AC}"/>
              </a:ext>
            </a:extLst>
          </p:cNvPr>
          <p:cNvSpPr/>
          <p:nvPr/>
        </p:nvSpPr>
        <p:spPr>
          <a:xfrm>
            <a:off x="7997462" y="5919637"/>
            <a:ext cx="2541480" cy="601665"/>
          </a:xfrm>
          <a:prstGeom prst="wedgeRoundRectCallout">
            <a:avLst>
              <a:gd name="adj1" fmla="val -84055"/>
              <a:gd name="adj2" fmla="val -202047"/>
              <a:gd name="adj3" fmla="val 16667"/>
            </a:avLst>
          </a:prstGeom>
          <a:noFill/>
          <a:ln>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lumMod val="50000"/>
                  </a:schemeClr>
                </a:solidFill>
              </a:rPr>
              <a:t>I am not the only QA team member</a:t>
            </a:r>
          </a:p>
        </p:txBody>
      </p:sp>
      <p:pic>
        <p:nvPicPr>
          <p:cNvPr id="5" name="Graphic 4" descr="Funny face with no fill">
            <a:extLst>
              <a:ext uri="{FF2B5EF4-FFF2-40B4-BE49-F238E27FC236}">
                <a16:creationId xmlns:a16="http://schemas.microsoft.com/office/drawing/2014/main" id="{0C685C1C-76BD-40AB-AAC1-2D8886FF3B9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3939" y="3891954"/>
            <a:ext cx="914400" cy="914400"/>
          </a:xfrm>
          <a:prstGeom prst="rect">
            <a:avLst/>
          </a:prstGeom>
        </p:spPr>
      </p:pic>
      <p:pic>
        <p:nvPicPr>
          <p:cNvPr id="12" name="Graphic 11" descr="Crying face with no fill">
            <a:extLst>
              <a:ext uri="{FF2B5EF4-FFF2-40B4-BE49-F238E27FC236}">
                <a16:creationId xmlns:a16="http://schemas.microsoft.com/office/drawing/2014/main" id="{D433D451-0D98-4C2D-8169-A321D1722AA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6309" y="4007762"/>
            <a:ext cx="914400" cy="914400"/>
          </a:xfrm>
          <a:prstGeom prst="rect">
            <a:avLst/>
          </a:prstGeom>
        </p:spPr>
      </p:pic>
      <p:pic>
        <p:nvPicPr>
          <p:cNvPr id="30" name="Graphic 29" descr="Professor">
            <a:extLst>
              <a:ext uri="{FF2B5EF4-FFF2-40B4-BE49-F238E27FC236}">
                <a16:creationId xmlns:a16="http://schemas.microsoft.com/office/drawing/2014/main" id="{EE904677-4851-4E90-9505-408B69EDA88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81510" y="1891313"/>
            <a:ext cx="739758" cy="739758"/>
          </a:xfrm>
          <a:prstGeom prst="rect">
            <a:avLst/>
          </a:prstGeom>
        </p:spPr>
      </p:pic>
      <p:pic>
        <p:nvPicPr>
          <p:cNvPr id="45" name="Graphic 44" descr="Professor">
            <a:extLst>
              <a:ext uri="{FF2B5EF4-FFF2-40B4-BE49-F238E27FC236}">
                <a16:creationId xmlns:a16="http://schemas.microsoft.com/office/drawing/2014/main" id="{97C2F1F7-F9D4-4B88-951C-510E9127362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76166" y="1894854"/>
            <a:ext cx="739758" cy="739758"/>
          </a:xfrm>
          <a:prstGeom prst="rect">
            <a:avLst/>
          </a:prstGeom>
        </p:spPr>
      </p:pic>
      <p:pic>
        <p:nvPicPr>
          <p:cNvPr id="47" name="Graphic 46" descr="Professor">
            <a:extLst>
              <a:ext uri="{FF2B5EF4-FFF2-40B4-BE49-F238E27FC236}">
                <a16:creationId xmlns:a16="http://schemas.microsoft.com/office/drawing/2014/main" id="{02B0AED4-AE67-483C-8BEC-19B7FFC6431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44243" y="1919292"/>
            <a:ext cx="739758" cy="739758"/>
          </a:xfrm>
          <a:prstGeom prst="rect">
            <a:avLst/>
          </a:prstGeom>
        </p:spPr>
      </p:pic>
      <p:pic>
        <p:nvPicPr>
          <p:cNvPr id="48" name="Graphic 47" descr="Professor">
            <a:extLst>
              <a:ext uri="{FF2B5EF4-FFF2-40B4-BE49-F238E27FC236}">
                <a16:creationId xmlns:a16="http://schemas.microsoft.com/office/drawing/2014/main" id="{B35D2321-1951-4988-BA78-6C078B9F03C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19476" y="1934289"/>
            <a:ext cx="739758" cy="739758"/>
          </a:xfrm>
          <a:prstGeom prst="rect">
            <a:avLst/>
          </a:prstGeom>
        </p:spPr>
      </p:pic>
      <p:pic>
        <p:nvPicPr>
          <p:cNvPr id="49" name="Graphic 48" descr="Professor">
            <a:extLst>
              <a:ext uri="{FF2B5EF4-FFF2-40B4-BE49-F238E27FC236}">
                <a16:creationId xmlns:a16="http://schemas.microsoft.com/office/drawing/2014/main" id="{89A72FC8-067F-4FBC-BF89-1AD24EA17D6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23406" y="1961826"/>
            <a:ext cx="739758" cy="739758"/>
          </a:xfrm>
          <a:prstGeom prst="rect">
            <a:avLst/>
          </a:prstGeom>
        </p:spPr>
      </p:pic>
      <p:pic>
        <p:nvPicPr>
          <p:cNvPr id="50" name="Graphic 49" descr="Professor">
            <a:extLst>
              <a:ext uri="{FF2B5EF4-FFF2-40B4-BE49-F238E27FC236}">
                <a16:creationId xmlns:a16="http://schemas.microsoft.com/office/drawing/2014/main" id="{559A7C0B-5C71-402F-BE31-3A2E8B6FB8C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60154" y="1905939"/>
            <a:ext cx="739758" cy="739758"/>
          </a:xfrm>
          <a:prstGeom prst="rect">
            <a:avLst/>
          </a:prstGeom>
        </p:spPr>
      </p:pic>
      <p:pic>
        <p:nvPicPr>
          <p:cNvPr id="51" name="Graphic 50" descr="Professor">
            <a:extLst>
              <a:ext uri="{FF2B5EF4-FFF2-40B4-BE49-F238E27FC236}">
                <a16:creationId xmlns:a16="http://schemas.microsoft.com/office/drawing/2014/main" id="{AB606624-2ABF-4DC1-A250-830CFAE568A7}"/>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74418" y="2724198"/>
            <a:ext cx="739758" cy="739758"/>
          </a:xfrm>
          <a:prstGeom prst="rect">
            <a:avLst/>
          </a:prstGeom>
        </p:spPr>
      </p:pic>
      <p:pic>
        <p:nvPicPr>
          <p:cNvPr id="52" name="Graphic 51" descr="Professor">
            <a:extLst>
              <a:ext uri="{FF2B5EF4-FFF2-40B4-BE49-F238E27FC236}">
                <a16:creationId xmlns:a16="http://schemas.microsoft.com/office/drawing/2014/main" id="{D1B03ABC-D8FC-46E7-BCDF-9575167D9216}"/>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69074" y="2727739"/>
            <a:ext cx="739758" cy="739758"/>
          </a:xfrm>
          <a:prstGeom prst="rect">
            <a:avLst/>
          </a:prstGeom>
        </p:spPr>
      </p:pic>
      <p:pic>
        <p:nvPicPr>
          <p:cNvPr id="53" name="Graphic 52" descr="Professor">
            <a:extLst>
              <a:ext uri="{FF2B5EF4-FFF2-40B4-BE49-F238E27FC236}">
                <a16:creationId xmlns:a16="http://schemas.microsoft.com/office/drawing/2014/main" id="{E2DF8978-9630-44F5-B2D8-B78A8E6F986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37151" y="2752177"/>
            <a:ext cx="739758" cy="739758"/>
          </a:xfrm>
          <a:prstGeom prst="rect">
            <a:avLst/>
          </a:prstGeom>
        </p:spPr>
      </p:pic>
      <p:pic>
        <p:nvPicPr>
          <p:cNvPr id="54" name="Graphic 53" descr="Professor">
            <a:extLst>
              <a:ext uri="{FF2B5EF4-FFF2-40B4-BE49-F238E27FC236}">
                <a16:creationId xmlns:a16="http://schemas.microsoft.com/office/drawing/2014/main" id="{EF1AE7EC-3A4C-464B-89D3-504EBCE9ED2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12384" y="2767174"/>
            <a:ext cx="739758" cy="739758"/>
          </a:xfrm>
          <a:prstGeom prst="rect">
            <a:avLst/>
          </a:prstGeom>
        </p:spPr>
      </p:pic>
      <p:pic>
        <p:nvPicPr>
          <p:cNvPr id="55" name="Graphic 54" descr="Professor">
            <a:extLst>
              <a:ext uri="{FF2B5EF4-FFF2-40B4-BE49-F238E27FC236}">
                <a16:creationId xmlns:a16="http://schemas.microsoft.com/office/drawing/2014/main" id="{3CE6CC94-2565-4C67-86F3-E5623D956D4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16314" y="2794711"/>
            <a:ext cx="739758" cy="739758"/>
          </a:xfrm>
          <a:prstGeom prst="rect">
            <a:avLst/>
          </a:prstGeom>
        </p:spPr>
      </p:pic>
      <p:pic>
        <p:nvPicPr>
          <p:cNvPr id="56" name="Graphic 55" descr="Professor">
            <a:extLst>
              <a:ext uri="{FF2B5EF4-FFF2-40B4-BE49-F238E27FC236}">
                <a16:creationId xmlns:a16="http://schemas.microsoft.com/office/drawing/2014/main" id="{21DDED39-0FEB-46D7-A9A7-319206CCD7C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53062" y="2738824"/>
            <a:ext cx="739758" cy="739758"/>
          </a:xfrm>
          <a:prstGeom prst="rect">
            <a:avLst/>
          </a:prstGeom>
        </p:spPr>
      </p:pic>
      <p:pic>
        <p:nvPicPr>
          <p:cNvPr id="57" name="Graphic 56" descr="Professor">
            <a:extLst>
              <a:ext uri="{FF2B5EF4-FFF2-40B4-BE49-F238E27FC236}">
                <a16:creationId xmlns:a16="http://schemas.microsoft.com/office/drawing/2014/main" id="{E2B1F6E6-011B-4798-9B7D-37E55603AC1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63786" y="3553542"/>
            <a:ext cx="739758" cy="739758"/>
          </a:xfrm>
          <a:prstGeom prst="rect">
            <a:avLst/>
          </a:prstGeom>
        </p:spPr>
      </p:pic>
      <p:pic>
        <p:nvPicPr>
          <p:cNvPr id="58" name="Graphic 57" descr="Professor">
            <a:extLst>
              <a:ext uri="{FF2B5EF4-FFF2-40B4-BE49-F238E27FC236}">
                <a16:creationId xmlns:a16="http://schemas.microsoft.com/office/drawing/2014/main" id="{9AA4331D-6872-4F29-B997-F1B1D35D3E6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58442" y="3557083"/>
            <a:ext cx="739758" cy="739758"/>
          </a:xfrm>
          <a:prstGeom prst="rect">
            <a:avLst/>
          </a:prstGeom>
        </p:spPr>
      </p:pic>
      <p:pic>
        <p:nvPicPr>
          <p:cNvPr id="59" name="Graphic 58" descr="Professor">
            <a:extLst>
              <a:ext uri="{FF2B5EF4-FFF2-40B4-BE49-F238E27FC236}">
                <a16:creationId xmlns:a16="http://schemas.microsoft.com/office/drawing/2014/main" id="{5855F69E-0348-438B-8EE5-5FA7C3ACE0C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26519" y="3581521"/>
            <a:ext cx="739758" cy="739758"/>
          </a:xfrm>
          <a:prstGeom prst="rect">
            <a:avLst/>
          </a:prstGeom>
        </p:spPr>
      </p:pic>
      <p:pic>
        <p:nvPicPr>
          <p:cNvPr id="60" name="Graphic 59" descr="Professor">
            <a:extLst>
              <a:ext uri="{FF2B5EF4-FFF2-40B4-BE49-F238E27FC236}">
                <a16:creationId xmlns:a16="http://schemas.microsoft.com/office/drawing/2014/main" id="{CDF10352-2AB1-40EE-B360-F9DF5E68420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01752" y="3596518"/>
            <a:ext cx="739758" cy="739758"/>
          </a:xfrm>
          <a:prstGeom prst="rect">
            <a:avLst/>
          </a:prstGeom>
        </p:spPr>
      </p:pic>
      <p:pic>
        <p:nvPicPr>
          <p:cNvPr id="62" name="Graphic 61" descr="Professor">
            <a:extLst>
              <a:ext uri="{FF2B5EF4-FFF2-40B4-BE49-F238E27FC236}">
                <a16:creationId xmlns:a16="http://schemas.microsoft.com/office/drawing/2014/main" id="{D5F62E5E-4F34-4C63-8228-21EB478A4A9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005682" y="3624055"/>
            <a:ext cx="739758" cy="739758"/>
          </a:xfrm>
          <a:prstGeom prst="rect">
            <a:avLst/>
          </a:prstGeom>
        </p:spPr>
      </p:pic>
      <p:pic>
        <p:nvPicPr>
          <p:cNvPr id="63" name="Graphic 62" descr="Professor">
            <a:extLst>
              <a:ext uri="{FF2B5EF4-FFF2-40B4-BE49-F238E27FC236}">
                <a16:creationId xmlns:a16="http://schemas.microsoft.com/office/drawing/2014/main" id="{7889922D-FF9F-45F0-B9A6-A31C5C68A8A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42430" y="3568168"/>
            <a:ext cx="739758" cy="739758"/>
          </a:xfrm>
          <a:prstGeom prst="rect">
            <a:avLst/>
          </a:prstGeom>
        </p:spPr>
      </p:pic>
      <p:pic>
        <p:nvPicPr>
          <p:cNvPr id="64" name="Graphic 63" descr="Professor">
            <a:extLst>
              <a:ext uri="{FF2B5EF4-FFF2-40B4-BE49-F238E27FC236}">
                <a16:creationId xmlns:a16="http://schemas.microsoft.com/office/drawing/2014/main" id="{697924D6-DB07-4009-86C1-E61784BD877A}"/>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42522" y="4350986"/>
            <a:ext cx="739758" cy="739758"/>
          </a:xfrm>
          <a:prstGeom prst="rect">
            <a:avLst/>
          </a:prstGeom>
        </p:spPr>
      </p:pic>
      <p:pic>
        <p:nvPicPr>
          <p:cNvPr id="65" name="Graphic 64" descr="Professor">
            <a:extLst>
              <a:ext uri="{FF2B5EF4-FFF2-40B4-BE49-F238E27FC236}">
                <a16:creationId xmlns:a16="http://schemas.microsoft.com/office/drawing/2014/main" id="{5ED4C97E-56D0-435E-8B44-BBB65F0FE7C2}"/>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37178" y="4354527"/>
            <a:ext cx="739758" cy="739758"/>
          </a:xfrm>
          <a:prstGeom prst="rect">
            <a:avLst/>
          </a:prstGeom>
        </p:spPr>
      </p:pic>
      <p:pic>
        <p:nvPicPr>
          <p:cNvPr id="66" name="Graphic 65" descr="Professor">
            <a:extLst>
              <a:ext uri="{FF2B5EF4-FFF2-40B4-BE49-F238E27FC236}">
                <a16:creationId xmlns:a16="http://schemas.microsoft.com/office/drawing/2014/main" id="{23288865-9ED5-4000-B9A7-1398901B7EA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605255" y="4378965"/>
            <a:ext cx="739758" cy="739758"/>
          </a:xfrm>
          <a:prstGeom prst="rect">
            <a:avLst/>
          </a:prstGeom>
        </p:spPr>
      </p:pic>
      <p:pic>
        <p:nvPicPr>
          <p:cNvPr id="70" name="Graphic 69" descr="Professor">
            <a:extLst>
              <a:ext uri="{FF2B5EF4-FFF2-40B4-BE49-F238E27FC236}">
                <a16:creationId xmlns:a16="http://schemas.microsoft.com/office/drawing/2014/main" id="{02BC021E-28CD-498D-A784-444EC566CE4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280488" y="4393962"/>
            <a:ext cx="739758" cy="739758"/>
          </a:xfrm>
          <a:prstGeom prst="rect">
            <a:avLst/>
          </a:prstGeom>
        </p:spPr>
      </p:pic>
      <p:pic>
        <p:nvPicPr>
          <p:cNvPr id="79" name="Graphic 78" descr="Professor">
            <a:extLst>
              <a:ext uri="{FF2B5EF4-FFF2-40B4-BE49-F238E27FC236}">
                <a16:creationId xmlns:a16="http://schemas.microsoft.com/office/drawing/2014/main" id="{6DAF36DF-BE67-4B03-8E0E-ED8032F3C515}"/>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84418" y="4421499"/>
            <a:ext cx="739758" cy="739758"/>
          </a:xfrm>
          <a:prstGeom prst="rect">
            <a:avLst/>
          </a:prstGeom>
        </p:spPr>
      </p:pic>
      <p:pic>
        <p:nvPicPr>
          <p:cNvPr id="80" name="Graphic 79" descr="Professor">
            <a:extLst>
              <a:ext uri="{FF2B5EF4-FFF2-40B4-BE49-F238E27FC236}">
                <a16:creationId xmlns:a16="http://schemas.microsoft.com/office/drawing/2014/main" id="{0A966C2F-03FE-4CAE-A6C8-B2378FF2D913}"/>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1166" y="4365612"/>
            <a:ext cx="739758" cy="739758"/>
          </a:xfrm>
          <a:prstGeom prst="rect">
            <a:avLst/>
          </a:prstGeom>
        </p:spPr>
      </p:pic>
      <p:sp>
        <p:nvSpPr>
          <p:cNvPr id="81" name="Flowchart: Alternate Process 80">
            <a:extLst>
              <a:ext uri="{FF2B5EF4-FFF2-40B4-BE49-F238E27FC236}">
                <a16:creationId xmlns:a16="http://schemas.microsoft.com/office/drawing/2014/main" id="{6B485267-A5E8-45C7-A3A8-F358E13D886C}"/>
              </a:ext>
            </a:extLst>
          </p:cNvPr>
          <p:cNvSpPr/>
          <p:nvPr/>
        </p:nvSpPr>
        <p:spPr>
          <a:xfrm>
            <a:off x="7687130" y="931883"/>
            <a:ext cx="1657080" cy="560934"/>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lumMod val="50000"/>
                  </a:schemeClr>
                </a:solidFill>
              </a:rPr>
              <a:t>Staging </a:t>
            </a:r>
          </a:p>
          <a:p>
            <a:pPr algn="ctr"/>
            <a:r>
              <a:rPr lang="en-GB" dirty="0">
                <a:solidFill>
                  <a:schemeClr val="accent5">
                    <a:lumMod val="50000"/>
                  </a:schemeClr>
                </a:solidFill>
              </a:rPr>
              <a:t>Environment</a:t>
            </a:r>
          </a:p>
        </p:txBody>
      </p:sp>
      <p:sp>
        <p:nvSpPr>
          <p:cNvPr id="83" name="Flowchart: Alternate Process 82">
            <a:extLst>
              <a:ext uri="{FF2B5EF4-FFF2-40B4-BE49-F238E27FC236}">
                <a16:creationId xmlns:a16="http://schemas.microsoft.com/office/drawing/2014/main" id="{41D70FB4-C33B-474F-9658-7894A1327B05}"/>
              </a:ext>
            </a:extLst>
          </p:cNvPr>
          <p:cNvSpPr/>
          <p:nvPr/>
        </p:nvSpPr>
        <p:spPr>
          <a:xfrm>
            <a:off x="9569638" y="931883"/>
            <a:ext cx="1657080" cy="560934"/>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lumMod val="50000"/>
                  </a:schemeClr>
                </a:solidFill>
              </a:rPr>
              <a:t>Production</a:t>
            </a:r>
            <a:r>
              <a:rPr lang="en-GB" dirty="0"/>
              <a:t> </a:t>
            </a:r>
          </a:p>
          <a:p>
            <a:pPr algn="ctr"/>
            <a:r>
              <a:rPr lang="en-GB" dirty="0">
                <a:solidFill>
                  <a:schemeClr val="accent5">
                    <a:lumMod val="50000"/>
                  </a:schemeClr>
                </a:solidFill>
              </a:rPr>
              <a:t>Environment</a:t>
            </a:r>
          </a:p>
        </p:txBody>
      </p:sp>
      <p:pic>
        <p:nvPicPr>
          <p:cNvPr id="74" name="Graphic 73" descr="Programmer">
            <a:extLst>
              <a:ext uri="{FF2B5EF4-FFF2-40B4-BE49-F238E27FC236}">
                <a16:creationId xmlns:a16="http://schemas.microsoft.com/office/drawing/2014/main" id="{A24AEEB4-B994-4569-92F3-F2A52EBA402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3530" y="2277620"/>
            <a:ext cx="1260000" cy="1260000"/>
          </a:xfrm>
          <a:prstGeom prst="rect">
            <a:avLst/>
          </a:prstGeom>
        </p:spPr>
      </p:pic>
      <p:sp>
        <p:nvSpPr>
          <p:cNvPr id="75" name="TextBox 74">
            <a:extLst>
              <a:ext uri="{FF2B5EF4-FFF2-40B4-BE49-F238E27FC236}">
                <a16:creationId xmlns:a16="http://schemas.microsoft.com/office/drawing/2014/main" id="{1E72720D-7360-4ECF-B56E-0666F048FB0D}"/>
              </a:ext>
            </a:extLst>
          </p:cNvPr>
          <p:cNvSpPr txBox="1"/>
          <p:nvPr/>
        </p:nvSpPr>
        <p:spPr>
          <a:xfrm flipH="1">
            <a:off x="330580" y="3537620"/>
            <a:ext cx="1150441" cy="369332"/>
          </a:xfrm>
          <a:prstGeom prst="rect">
            <a:avLst/>
          </a:prstGeom>
          <a:noFill/>
        </p:spPr>
        <p:txBody>
          <a:bodyPr wrap="square" rtlCol="0">
            <a:spAutoFit/>
          </a:bodyPr>
          <a:lstStyle/>
          <a:p>
            <a:r>
              <a:rPr lang="en-GB" dirty="0">
                <a:solidFill>
                  <a:schemeClr val="accent5">
                    <a:lumMod val="50000"/>
                  </a:schemeClr>
                </a:solidFill>
              </a:rPr>
              <a:t>Developer</a:t>
            </a:r>
          </a:p>
        </p:txBody>
      </p:sp>
      <p:pic>
        <p:nvPicPr>
          <p:cNvPr id="76" name="Picture 75" descr="A close up of a logo&#10;&#10;Description automatically generated">
            <a:extLst>
              <a:ext uri="{FF2B5EF4-FFF2-40B4-BE49-F238E27FC236}">
                <a16:creationId xmlns:a16="http://schemas.microsoft.com/office/drawing/2014/main" id="{1BFF5482-41AB-4FFF-B689-5035E7DE59B7}"/>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3149610" y="4215652"/>
            <a:ext cx="711200" cy="594519"/>
          </a:xfrm>
          <a:prstGeom prst="rect">
            <a:avLst/>
          </a:prstGeom>
        </p:spPr>
      </p:pic>
      <p:pic>
        <p:nvPicPr>
          <p:cNvPr id="77" name="Picture 76" descr="A picture containing basketball&#10;&#10;Description automatically generated">
            <a:extLst>
              <a:ext uri="{FF2B5EF4-FFF2-40B4-BE49-F238E27FC236}">
                <a16:creationId xmlns:a16="http://schemas.microsoft.com/office/drawing/2014/main" id="{35BEA1AA-139A-4898-B0C3-7D4C4DC80E6C}"/>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3954731" y="3130083"/>
            <a:ext cx="834096" cy="676948"/>
          </a:xfrm>
          <a:prstGeom prst="rect">
            <a:avLst/>
          </a:prstGeom>
        </p:spPr>
      </p:pic>
      <p:pic>
        <p:nvPicPr>
          <p:cNvPr id="82" name="Picture 81" descr="A close up of a sign&#10;&#10;Description automatically generated">
            <a:extLst>
              <a:ext uri="{FF2B5EF4-FFF2-40B4-BE49-F238E27FC236}">
                <a16:creationId xmlns:a16="http://schemas.microsoft.com/office/drawing/2014/main" id="{E5ED5907-2EFF-4139-8B5F-42DD8F6E688A}"/>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3954975" y="2140536"/>
            <a:ext cx="739746" cy="739746"/>
          </a:xfrm>
          <a:prstGeom prst="rect">
            <a:avLst/>
          </a:prstGeom>
        </p:spPr>
      </p:pic>
      <p:pic>
        <p:nvPicPr>
          <p:cNvPr id="84" name="Picture 83" descr="A picture containing table&#10;&#10;Description automatically generated">
            <a:extLst>
              <a:ext uri="{FF2B5EF4-FFF2-40B4-BE49-F238E27FC236}">
                <a16:creationId xmlns:a16="http://schemas.microsoft.com/office/drawing/2014/main" id="{4981BFD9-B2B2-45A6-9708-F47912562FFF}"/>
              </a:ext>
            </a:extLst>
          </p:cNvPr>
          <p:cNvPicPr>
            <a:picLocks noChangeAspect="1"/>
          </p:cNvPicPr>
          <p:nvPr/>
        </p:nvPicPr>
        <p:blipFill>
          <a:blip r:embed="rId18">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2180796" y="3085231"/>
            <a:ext cx="1260000" cy="1109552"/>
          </a:xfrm>
          <a:prstGeom prst="rect">
            <a:avLst/>
          </a:prstGeom>
        </p:spPr>
      </p:pic>
      <p:pic>
        <p:nvPicPr>
          <p:cNvPr id="85" name="Picture 84" descr="A picture containing stoplight&#10;&#10;Description automatically generated">
            <a:extLst>
              <a:ext uri="{FF2B5EF4-FFF2-40B4-BE49-F238E27FC236}">
                <a16:creationId xmlns:a16="http://schemas.microsoft.com/office/drawing/2014/main" id="{C9A41F98-9A40-40AB-893F-1C18F7D10C33}"/>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2284530" y="2169857"/>
            <a:ext cx="681105" cy="681105"/>
          </a:xfrm>
          <a:prstGeom prst="rect">
            <a:avLst/>
          </a:prstGeom>
        </p:spPr>
      </p:pic>
      <p:sp>
        <p:nvSpPr>
          <p:cNvPr id="86" name="TextBox 85">
            <a:extLst>
              <a:ext uri="{FF2B5EF4-FFF2-40B4-BE49-F238E27FC236}">
                <a16:creationId xmlns:a16="http://schemas.microsoft.com/office/drawing/2014/main" id="{B727DBFF-079B-481C-9298-5456AB88C0EC}"/>
              </a:ext>
            </a:extLst>
          </p:cNvPr>
          <p:cNvSpPr txBox="1"/>
          <p:nvPr/>
        </p:nvSpPr>
        <p:spPr>
          <a:xfrm flipH="1">
            <a:off x="3061332" y="4734318"/>
            <a:ext cx="1150441" cy="338554"/>
          </a:xfrm>
          <a:prstGeom prst="rect">
            <a:avLst/>
          </a:prstGeom>
          <a:noFill/>
        </p:spPr>
        <p:txBody>
          <a:bodyPr wrap="square" rtlCol="0">
            <a:spAutoFit/>
          </a:bodyPr>
          <a:lstStyle/>
          <a:p>
            <a:r>
              <a:rPr lang="en-GB" sz="1600" dirty="0">
                <a:solidFill>
                  <a:schemeClr val="accent5">
                    <a:lumMod val="50000"/>
                  </a:schemeClr>
                </a:solidFill>
              </a:rPr>
              <a:t>Libraries</a:t>
            </a:r>
            <a:endParaRPr lang="en-GB" dirty="0">
              <a:solidFill>
                <a:schemeClr val="accent5">
                  <a:lumMod val="50000"/>
                </a:schemeClr>
              </a:solidFill>
            </a:endParaRPr>
          </a:p>
        </p:txBody>
      </p:sp>
    </p:spTree>
    <p:extLst>
      <p:ext uri="{BB962C8B-B14F-4D97-AF65-F5344CB8AC3E}">
        <p14:creationId xmlns:p14="http://schemas.microsoft.com/office/powerpoint/2010/main" val="22940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15" name="Flowchart: Alternate Process 14">
            <a:extLst>
              <a:ext uri="{FF2B5EF4-FFF2-40B4-BE49-F238E27FC236}">
                <a16:creationId xmlns:a16="http://schemas.microsoft.com/office/drawing/2014/main" id="{0B9752C5-3B3E-489B-858A-53D90A603AB6}"/>
              </a:ext>
            </a:extLst>
          </p:cNvPr>
          <p:cNvSpPr/>
          <p:nvPr/>
        </p:nvSpPr>
        <p:spPr>
          <a:xfrm>
            <a:off x="3393440" y="1730779"/>
            <a:ext cx="5405120" cy="3423920"/>
          </a:xfrm>
          <a:prstGeom prst="flowChartAlternateProcess">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41FEEC86-0704-4DBD-BA57-E310CB4A4382}"/>
              </a:ext>
            </a:extLst>
          </p:cNvPr>
          <p:cNvSpPr/>
          <p:nvPr/>
        </p:nvSpPr>
        <p:spPr>
          <a:xfrm>
            <a:off x="0" y="538480"/>
            <a:ext cx="2826327" cy="61467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800" b="1" dirty="0">
                <a:solidFill>
                  <a:schemeClr val="accent5">
                    <a:lumMod val="50000"/>
                  </a:schemeClr>
                </a:solidFill>
                <a:latin typeface="+mj-lt"/>
              </a:rPr>
              <a:t>Life before Docker</a:t>
            </a:r>
          </a:p>
        </p:txBody>
      </p:sp>
      <p:pic>
        <p:nvPicPr>
          <p:cNvPr id="6" name="Graphic 5" descr="Programmer">
            <a:extLst>
              <a:ext uri="{FF2B5EF4-FFF2-40B4-BE49-F238E27FC236}">
                <a16:creationId xmlns:a16="http://schemas.microsoft.com/office/drawing/2014/main" id="{0BB99078-49D2-4D17-A03D-3D84FFE2B38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15115" y="2385681"/>
            <a:ext cx="1260000" cy="1260000"/>
          </a:xfrm>
          <a:prstGeom prst="rect">
            <a:avLst/>
          </a:prstGeom>
        </p:spPr>
      </p:pic>
      <p:sp>
        <p:nvSpPr>
          <p:cNvPr id="10" name="TextBox 9">
            <a:extLst>
              <a:ext uri="{FF2B5EF4-FFF2-40B4-BE49-F238E27FC236}">
                <a16:creationId xmlns:a16="http://schemas.microsoft.com/office/drawing/2014/main" id="{9ED791AF-9035-4E5D-B219-6B7AC7300E26}"/>
              </a:ext>
            </a:extLst>
          </p:cNvPr>
          <p:cNvSpPr txBox="1"/>
          <p:nvPr/>
        </p:nvSpPr>
        <p:spPr>
          <a:xfrm flipH="1">
            <a:off x="3500487" y="3631826"/>
            <a:ext cx="1666887" cy="369331"/>
          </a:xfrm>
          <a:prstGeom prst="rect">
            <a:avLst/>
          </a:prstGeom>
          <a:noFill/>
        </p:spPr>
        <p:txBody>
          <a:bodyPr wrap="square" rtlCol="0">
            <a:spAutoFit/>
          </a:bodyPr>
          <a:lstStyle/>
          <a:p>
            <a:r>
              <a:rPr lang="en-GB" dirty="0">
                <a:solidFill>
                  <a:schemeClr val="accent5">
                    <a:lumMod val="50000"/>
                  </a:schemeClr>
                </a:solidFill>
              </a:rPr>
              <a:t>New</a:t>
            </a:r>
            <a:r>
              <a:rPr lang="en-GB" dirty="0"/>
              <a:t> </a:t>
            </a:r>
            <a:r>
              <a:rPr lang="en-GB" dirty="0">
                <a:solidFill>
                  <a:schemeClr val="accent5">
                    <a:lumMod val="50000"/>
                  </a:schemeClr>
                </a:solidFill>
              </a:rPr>
              <a:t>Developer</a:t>
            </a:r>
          </a:p>
        </p:txBody>
      </p:sp>
      <p:pic>
        <p:nvPicPr>
          <p:cNvPr id="27" name="Picture 26" descr="A close up of a logo&#10;&#10;Description automatically generated">
            <a:extLst>
              <a:ext uri="{FF2B5EF4-FFF2-40B4-BE49-F238E27FC236}">
                <a16:creationId xmlns:a16="http://schemas.microsoft.com/office/drawing/2014/main" id="{6D46F8AC-C0FB-4E34-9310-4CAA1936AAF8}"/>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319520" y="4065307"/>
            <a:ext cx="711200" cy="594519"/>
          </a:xfrm>
          <a:prstGeom prst="rect">
            <a:avLst/>
          </a:prstGeom>
        </p:spPr>
      </p:pic>
      <p:pic>
        <p:nvPicPr>
          <p:cNvPr id="39" name="Picture 38" descr="A picture containing basketball&#10;&#10;Description automatically generated">
            <a:extLst>
              <a:ext uri="{FF2B5EF4-FFF2-40B4-BE49-F238E27FC236}">
                <a16:creationId xmlns:a16="http://schemas.microsoft.com/office/drawing/2014/main" id="{761E69A2-5582-4F0A-AD1C-1E9A559EBB44}"/>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124641" y="2979738"/>
            <a:ext cx="834096" cy="676948"/>
          </a:xfrm>
          <a:prstGeom prst="rect">
            <a:avLst/>
          </a:prstGeom>
        </p:spPr>
      </p:pic>
      <p:pic>
        <p:nvPicPr>
          <p:cNvPr id="46" name="Picture 45" descr="A close up of a sign&#10;&#10;Description automatically generated">
            <a:extLst>
              <a:ext uri="{FF2B5EF4-FFF2-40B4-BE49-F238E27FC236}">
                <a16:creationId xmlns:a16="http://schemas.microsoft.com/office/drawing/2014/main" id="{12B9CA38-AADF-4B3E-B668-732F07E18BDD}"/>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7124885" y="1990191"/>
            <a:ext cx="739746" cy="739746"/>
          </a:xfrm>
          <a:prstGeom prst="rect">
            <a:avLst/>
          </a:prstGeom>
        </p:spPr>
      </p:pic>
      <p:pic>
        <p:nvPicPr>
          <p:cNvPr id="61" name="Picture 60" descr="A picture containing table&#10;&#10;Description automatically generated">
            <a:extLst>
              <a:ext uri="{FF2B5EF4-FFF2-40B4-BE49-F238E27FC236}">
                <a16:creationId xmlns:a16="http://schemas.microsoft.com/office/drawing/2014/main" id="{A0EBA7DC-B37E-4C60-8241-1CA71CE42F52}"/>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5350706" y="2934886"/>
            <a:ext cx="1260000" cy="1109552"/>
          </a:xfrm>
          <a:prstGeom prst="rect">
            <a:avLst/>
          </a:prstGeom>
        </p:spPr>
      </p:pic>
      <p:pic>
        <p:nvPicPr>
          <p:cNvPr id="67" name="Picture 66" descr="A picture containing stoplight&#10;&#10;Description automatically generated">
            <a:extLst>
              <a:ext uri="{FF2B5EF4-FFF2-40B4-BE49-F238E27FC236}">
                <a16:creationId xmlns:a16="http://schemas.microsoft.com/office/drawing/2014/main" id="{EA35AE33-62AB-4986-8B01-E1840D2FEC30}"/>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454440" y="2019512"/>
            <a:ext cx="681105" cy="681105"/>
          </a:xfrm>
          <a:prstGeom prst="rect">
            <a:avLst/>
          </a:prstGeom>
        </p:spPr>
      </p:pic>
      <p:sp>
        <p:nvSpPr>
          <p:cNvPr id="69" name="TextBox 68">
            <a:extLst>
              <a:ext uri="{FF2B5EF4-FFF2-40B4-BE49-F238E27FC236}">
                <a16:creationId xmlns:a16="http://schemas.microsoft.com/office/drawing/2014/main" id="{06704558-636C-4142-B85E-6DF4BD415127}"/>
              </a:ext>
            </a:extLst>
          </p:cNvPr>
          <p:cNvSpPr txBox="1"/>
          <p:nvPr/>
        </p:nvSpPr>
        <p:spPr>
          <a:xfrm flipH="1">
            <a:off x="6291844" y="4597868"/>
            <a:ext cx="1150441" cy="307777"/>
          </a:xfrm>
          <a:prstGeom prst="rect">
            <a:avLst/>
          </a:prstGeom>
          <a:noFill/>
        </p:spPr>
        <p:txBody>
          <a:bodyPr wrap="square" rtlCol="0">
            <a:spAutoFit/>
          </a:bodyPr>
          <a:lstStyle/>
          <a:p>
            <a:r>
              <a:rPr lang="en-GB" sz="1400" dirty="0">
                <a:solidFill>
                  <a:schemeClr val="accent5">
                    <a:lumMod val="50000"/>
                  </a:schemeClr>
                </a:solidFill>
              </a:rPr>
              <a:t>Libraries</a:t>
            </a:r>
          </a:p>
        </p:txBody>
      </p:sp>
      <p:sp>
        <p:nvSpPr>
          <p:cNvPr id="16" name="Speech Bubble: Rectangle with Corners Rounded 15" descr="Code works fine on my machine">
            <a:extLst>
              <a:ext uri="{FF2B5EF4-FFF2-40B4-BE49-F238E27FC236}">
                <a16:creationId xmlns:a16="http://schemas.microsoft.com/office/drawing/2014/main" id="{06D2823E-7715-457C-8DB6-373FB8E4A682}"/>
              </a:ext>
            </a:extLst>
          </p:cNvPr>
          <p:cNvSpPr/>
          <p:nvPr/>
        </p:nvSpPr>
        <p:spPr>
          <a:xfrm>
            <a:off x="5061816" y="5567707"/>
            <a:ext cx="5039113" cy="634752"/>
          </a:xfrm>
          <a:prstGeom prst="wedgeRoundRectCallout">
            <a:avLst>
              <a:gd name="adj1" fmla="val -53173"/>
              <a:gd name="adj2" fmla="val -271041"/>
              <a:gd name="adj3" fmla="val 16667"/>
            </a:avLst>
          </a:prstGeom>
          <a:noFill/>
          <a:ln w="0">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lumMod val="50000"/>
                  </a:schemeClr>
                </a:solidFill>
              </a:rPr>
              <a:t>In between a new joiner comes in, can someone help me with setting up my machine?</a:t>
            </a:r>
          </a:p>
        </p:txBody>
      </p:sp>
      <p:pic>
        <p:nvPicPr>
          <p:cNvPr id="3" name="Graphic 2" descr="Sunglasses face with no fill">
            <a:extLst>
              <a:ext uri="{FF2B5EF4-FFF2-40B4-BE49-F238E27FC236}">
                <a16:creationId xmlns:a16="http://schemas.microsoft.com/office/drawing/2014/main" id="{C8C6B2FF-234A-40F5-B467-9954EB318C7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48154" y="4120728"/>
            <a:ext cx="914400" cy="914400"/>
          </a:xfrm>
          <a:prstGeom prst="rect">
            <a:avLst/>
          </a:prstGeom>
        </p:spPr>
      </p:pic>
    </p:spTree>
    <p:extLst>
      <p:ext uri="{BB962C8B-B14F-4D97-AF65-F5344CB8AC3E}">
        <p14:creationId xmlns:p14="http://schemas.microsoft.com/office/powerpoint/2010/main" val="101042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0EDADB8EFFBB499AF529CFA6A44BE7" ma:contentTypeVersion="10" ma:contentTypeDescription="Create a new document." ma:contentTypeScope="" ma:versionID="9d784a37540299106a57adeae2fd70bf">
  <xsd:schema xmlns:xsd="http://www.w3.org/2001/XMLSchema" xmlns:xs="http://www.w3.org/2001/XMLSchema" xmlns:p="http://schemas.microsoft.com/office/2006/metadata/properties" xmlns:ns3="950d69fe-5aac-4f27-9fec-91228c1294cf" targetNamespace="http://schemas.microsoft.com/office/2006/metadata/properties" ma:root="true" ma:fieldsID="5a202b208cbf783c03b9821206f40577" ns3:_="">
    <xsd:import namespace="950d69fe-5aac-4f27-9fec-91228c1294c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0d69fe-5aac-4f27-9fec-91228c1294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A10F0B-15FA-4479-86D2-BB87875BE6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0d69fe-5aac-4f27-9fec-91228c1294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35B38E-D5BC-4F53-AA83-6CF895B3D94B}">
  <ds:schemaRefs>
    <ds:schemaRef ds:uri="http://schemas.microsoft.com/office/infopath/2007/PartnerControls"/>
    <ds:schemaRef ds:uri="http://purl.org/dc/terms/"/>
    <ds:schemaRef ds:uri="http://purl.org/dc/dcmitype/"/>
    <ds:schemaRef ds:uri="http://www.w3.org/XML/1998/namespace"/>
    <ds:schemaRef ds:uri="http://purl.org/dc/elements/1.1/"/>
    <ds:schemaRef ds:uri="http://schemas.microsoft.com/office/2006/documentManagement/types"/>
    <ds:schemaRef ds:uri="http://schemas.openxmlformats.org/package/2006/metadata/core-properties"/>
    <ds:schemaRef ds:uri="950d69fe-5aac-4f27-9fec-91228c1294cf"/>
    <ds:schemaRef ds:uri="http://schemas.microsoft.com/office/2006/metadata/properties"/>
  </ds:schemaRefs>
</ds:datastoreItem>
</file>

<file path=customXml/itemProps3.xml><?xml version="1.0" encoding="utf-8"?>
<ds:datastoreItem xmlns:ds="http://schemas.openxmlformats.org/officeDocument/2006/customXml" ds:itemID="{A0F886C1-6B5B-4048-BC65-82B53135F3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19163</TotalTime>
  <Words>2564</Words>
  <Application>Microsoft Office PowerPoint</Application>
  <PresentationFormat>Widescreen</PresentationFormat>
  <Paragraphs>376</Paragraphs>
  <Slides>58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Consolas</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Atnoorkar, Kshamesh</dc:creator>
  <cp:lastModifiedBy>Atnoorkar, Kshamesh</cp:lastModifiedBy>
  <cp:revision>78</cp:revision>
  <dcterms:created xsi:type="dcterms:W3CDTF">2020-02-01T15:42:44Z</dcterms:created>
  <dcterms:modified xsi:type="dcterms:W3CDTF">2020-03-02T13:26:35Z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0x010100820EDADB8EFFBB499AF529CFA6A44BE7</vt:lpwstr>
  </property>
  <property fmtid="{D5CDD505-2E9C-101B-9397-08002B2CF9AE}" pid="3" name="Sensitivity">
    <vt:lpwstr>Unrestricted</vt:lpwstr>
  </property>
  <property fmtid="{D5CDD505-2E9C-101B-9397-08002B2CF9AE}" pid="4" name="MSIP_Label_1bc0f418-96a4-4caf-9d7c-ccc5ec7f9d91_Enabled">
    <vt:lpwstr>true</vt:lpwstr>
  </property>
  <property fmtid="{D5CDD505-2E9C-101B-9397-08002B2CF9AE}" pid="5" name="MSIP_Label_1bc0f418-96a4-4caf-9d7c-ccc5ec7f9d91_SetDate">
    <vt:lpwstr>2020-03-02T13:18:23Z</vt:lpwstr>
  </property>
  <property fmtid="{D5CDD505-2E9C-101B-9397-08002B2CF9AE}" pid="6" name="MSIP_Label_1bc0f418-96a4-4caf-9d7c-ccc5ec7f9d91_Method">
    <vt:lpwstr>Privileged</vt:lpwstr>
  </property>
  <property fmtid="{D5CDD505-2E9C-101B-9397-08002B2CF9AE}" pid="7" name="MSIP_Label_1bc0f418-96a4-4caf-9d7c-ccc5ec7f9d91_Name">
    <vt:lpwstr>1bc0f418-96a4-4caf-9d7c-ccc5ec7f9d91</vt:lpwstr>
  </property>
  <property fmtid="{D5CDD505-2E9C-101B-9397-08002B2CF9AE}" pid="8" name="MSIP_Label_1bc0f418-96a4-4caf-9d7c-ccc5ec7f9d91_SiteId">
    <vt:lpwstr>e0793d39-0939-496d-b129-198edd916feb</vt:lpwstr>
  </property>
  <property fmtid="{D5CDD505-2E9C-101B-9397-08002B2CF9AE}" pid="9" name="MSIP_Label_1bc0f418-96a4-4caf-9d7c-ccc5ec7f9d91_ActionId">
    <vt:lpwstr>cf0ab60e-fab0-47d4-9617-0000811e32a0</vt:lpwstr>
  </property>
  <property fmtid="{D5CDD505-2E9C-101B-9397-08002B2CF9AE}" pid="10" name="MSIP_Label_1bc0f418-96a4-4caf-9d7c-ccc5ec7f9d91_ContentBits">
    <vt:lpwstr>0</vt:lpwstr>
  </property>
</Properties>
</file>