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a79597f51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a79597f51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a79597f51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a79597f51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a79597f51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a79597f51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9a3c5a8c4d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9a3c5a8c4d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9a3c5a8c4d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a3c5a8c4d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a3c5a8c4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a3c5a8c4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a3c5a8c4d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a3c5a8c4d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9a3c5a8c4d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9a3c5a8c4d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a3c5a8c4d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9a3c5a8c4d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1c6c27b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1c6c2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9a3c5a8c4d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9a3c5a8c4d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1904.10604.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developers.google.com/machine-learning/data-prep/construct/sampling-splitting/imbalanced-data" TargetMode="External"/><Relationship Id="rId4" Type="http://schemas.openxmlformats.org/officeDocument/2006/relationships/hyperlink" Target="https://www.kaggle.com/datasets/whenamancodes/fraud-detec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7"/>
        <p:cNvGrpSpPr/>
        <p:nvPr/>
      </p:nvGrpSpPr>
      <p:grpSpPr>
        <a:xfrm>
          <a:off x="0" y="0"/>
          <a:ext cx="0" cy="0"/>
          <a:chOff x="0" y="0"/>
          <a:chExt cx="0" cy="0"/>
        </a:xfrm>
      </p:grpSpPr>
      <p:pic>
        <p:nvPicPr>
          <p:cNvPr id="128" name="Google Shape;128;p13"/>
          <p:cNvPicPr preferRelativeResize="0"/>
          <p:nvPr/>
        </p:nvPicPr>
        <p:blipFill>
          <a:blip r:embed="rId3">
            <a:alphaModFix amt="24000"/>
          </a:blip>
          <a:stretch>
            <a:fillRect/>
          </a:stretch>
        </p:blipFill>
        <p:spPr>
          <a:xfrm>
            <a:off x="214313" y="221750"/>
            <a:ext cx="8715375" cy="4699999"/>
          </a:xfrm>
          <a:prstGeom prst="rect">
            <a:avLst/>
          </a:prstGeom>
          <a:noFill/>
          <a:ln>
            <a:noFill/>
          </a:ln>
          <a:effectLst>
            <a:outerShdw blurRad="57150" dist="19050" dir="5400000" algn="bl" rotWithShape="0">
              <a:srgbClr val="000000">
                <a:alpha val="50000"/>
              </a:srgbClr>
            </a:outerShdw>
          </a:effectLst>
        </p:spPr>
      </p:pic>
      <p:sp>
        <p:nvSpPr>
          <p:cNvPr id="129" name="Google Shape;129;p13"/>
          <p:cNvSpPr txBox="1">
            <a:spLocks noGrp="1"/>
          </p:cNvSpPr>
          <p:nvPr>
            <p:ph type="title"/>
          </p:nvPr>
        </p:nvSpPr>
        <p:spPr>
          <a:xfrm>
            <a:off x="713975" y="907125"/>
            <a:ext cx="7611000" cy="2231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1522" b="1" dirty="0">
                <a:solidFill>
                  <a:srgbClr val="1C4587"/>
                </a:solidFill>
              </a:rPr>
              <a:t>MFG 598: - Engineering Computing with Python</a:t>
            </a:r>
            <a:endParaRPr sz="1300" b="1" dirty="0">
              <a:solidFill>
                <a:srgbClr val="1C4587"/>
              </a:solidFill>
            </a:endParaRPr>
          </a:p>
          <a:p>
            <a:pPr marL="0" lvl="0" indent="0" algn="ctr" rtl="0">
              <a:spcBef>
                <a:spcPts val="0"/>
              </a:spcBef>
              <a:spcAft>
                <a:spcPts val="0"/>
              </a:spcAft>
              <a:buNone/>
            </a:pPr>
            <a:r>
              <a:rPr lang="en" sz="3100" b="1" dirty="0">
                <a:solidFill>
                  <a:srgbClr val="1C4587"/>
                </a:solidFill>
              </a:rPr>
              <a:t>Fraud Detection In Credit Card Transactions</a:t>
            </a:r>
            <a:endParaRPr sz="3100" b="1" dirty="0">
              <a:solidFill>
                <a:srgbClr val="1C4587"/>
              </a:solidFill>
            </a:endParaRPr>
          </a:p>
          <a:p>
            <a:pPr marL="0" lvl="0" indent="0" algn="ctr" rtl="0">
              <a:lnSpc>
                <a:spcPct val="115000"/>
              </a:lnSpc>
              <a:spcBef>
                <a:spcPts val="0"/>
              </a:spcBef>
              <a:spcAft>
                <a:spcPts val="0"/>
              </a:spcAft>
              <a:buNone/>
            </a:pPr>
            <a:endParaRPr sz="1800" b="1" dirty="0">
              <a:solidFill>
                <a:srgbClr val="1C4587"/>
              </a:solidFill>
            </a:endParaRPr>
          </a:p>
          <a:p>
            <a:pPr marL="0" lvl="0" indent="0" algn="l" rtl="0">
              <a:lnSpc>
                <a:spcPct val="115000"/>
              </a:lnSpc>
              <a:spcBef>
                <a:spcPts val="1200"/>
              </a:spcBef>
              <a:spcAft>
                <a:spcPts val="1200"/>
              </a:spcAft>
              <a:buNone/>
            </a:pPr>
            <a:endParaRPr sz="1522" b="1" dirty="0">
              <a:solidFill>
                <a:srgbClr val="000000"/>
              </a:solidFill>
            </a:endParaRPr>
          </a:p>
        </p:txBody>
      </p:sp>
      <p:sp>
        <p:nvSpPr>
          <p:cNvPr id="130" name="Google Shape;130;p13"/>
          <p:cNvSpPr txBox="1">
            <a:spLocks noGrp="1"/>
          </p:cNvSpPr>
          <p:nvPr>
            <p:ph type="body" idx="1"/>
          </p:nvPr>
        </p:nvSpPr>
        <p:spPr>
          <a:xfrm>
            <a:off x="5162725" y="3302000"/>
            <a:ext cx="3710700" cy="15477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1200"/>
              </a:spcBef>
              <a:spcAft>
                <a:spcPts val="0"/>
              </a:spcAft>
              <a:buClr>
                <a:schemeClr val="dk2"/>
              </a:buClr>
              <a:buSzPts val="1200"/>
              <a:buChar char="●"/>
            </a:pPr>
            <a:r>
              <a:rPr lang="en-US" sz="1200" b="1" dirty="0">
                <a:solidFill>
                  <a:schemeClr val="dk2"/>
                </a:solidFill>
              </a:rPr>
              <a:t>Kaushik Shankar (1225653286)</a:t>
            </a:r>
            <a:endParaRPr sz="1200" b="1"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657225" y="3099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ROC Curves</a:t>
            </a:r>
            <a:endParaRPr sz="2500" b="1"/>
          </a:p>
        </p:txBody>
      </p:sp>
      <p:pic>
        <p:nvPicPr>
          <p:cNvPr id="3" name="Picture 2">
            <a:extLst>
              <a:ext uri="{FF2B5EF4-FFF2-40B4-BE49-F238E27FC236}">
                <a16:creationId xmlns:a16="http://schemas.microsoft.com/office/drawing/2014/main" id="{993DC0C2-5603-3845-B41F-6CF93F8DE299}"/>
              </a:ext>
            </a:extLst>
          </p:cNvPr>
          <p:cNvPicPr>
            <a:picLocks noChangeAspect="1"/>
          </p:cNvPicPr>
          <p:nvPr/>
        </p:nvPicPr>
        <p:blipFill>
          <a:blip r:embed="rId3"/>
          <a:stretch>
            <a:fillRect/>
          </a:stretch>
        </p:blipFill>
        <p:spPr>
          <a:xfrm>
            <a:off x="657225" y="858237"/>
            <a:ext cx="2526972" cy="1996838"/>
          </a:xfrm>
          <a:prstGeom prst="rect">
            <a:avLst/>
          </a:prstGeom>
        </p:spPr>
      </p:pic>
      <p:pic>
        <p:nvPicPr>
          <p:cNvPr id="5" name="Picture 4">
            <a:extLst>
              <a:ext uri="{FF2B5EF4-FFF2-40B4-BE49-F238E27FC236}">
                <a16:creationId xmlns:a16="http://schemas.microsoft.com/office/drawing/2014/main" id="{77150F08-2085-1B36-EB82-ABD6AD7F8080}"/>
              </a:ext>
            </a:extLst>
          </p:cNvPr>
          <p:cNvPicPr>
            <a:picLocks noChangeAspect="1"/>
          </p:cNvPicPr>
          <p:nvPr/>
        </p:nvPicPr>
        <p:blipFill>
          <a:blip r:embed="rId4"/>
          <a:stretch>
            <a:fillRect/>
          </a:stretch>
        </p:blipFill>
        <p:spPr>
          <a:xfrm>
            <a:off x="4565440" y="840875"/>
            <a:ext cx="2788729" cy="1943921"/>
          </a:xfrm>
          <a:prstGeom prst="rect">
            <a:avLst/>
          </a:prstGeom>
        </p:spPr>
      </p:pic>
      <p:pic>
        <p:nvPicPr>
          <p:cNvPr id="4" name="Picture 3">
            <a:extLst>
              <a:ext uri="{FF2B5EF4-FFF2-40B4-BE49-F238E27FC236}">
                <a16:creationId xmlns:a16="http://schemas.microsoft.com/office/drawing/2014/main" id="{25619D8C-32A0-D308-E0E0-9C8017CFD81C}"/>
              </a:ext>
            </a:extLst>
          </p:cNvPr>
          <p:cNvPicPr>
            <a:picLocks noChangeAspect="1"/>
          </p:cNvPicPr>
          <p:nvPr/>
        </p:nvPicPr>
        <p:blipFill>
          <a:blip r:embed="rId5"/>
          <a:stretch>
            <a:fillRect/>
          </a:stretch>
        </p:blipFill>
        <p:spPr>
          <a:xfrm>
            <a:off x="2771274" y="2855075"/>
            <a:ext cx="2788729" cy="1870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819150" y="7503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Conclusion and References</a:t>
            </a:r>
            <a:endParaRPr b="1"/>
          </a:p>
        </p:txBody>
      </p:sp>
      <p:sp>
        <p:nvSpPr>
          <p:cNvPr id="210" name="Google Shape;210;p23"/>
          <p:cNvSpPr txBox="1">
            <a:spLocks noGrp="1"/>
          </p:cNvSpPr>
          <p:nvPr>
            <p:ph type="body" idx="1"/>
          </p:nvPr>
        </p:nvSpPr>
        <p:spPr>
          <a:xfrm>
            <a:off x="819150" y="1543500"/>
            <a:ext cx="7505700" cy="2895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Among all the models, Logistic Regression is good model with highest AUC score.</a:t>
            </a:r>
            <a:endParaRPr dirty="0"/>
          </a:p>
          <a:p>
            <a:pPr marL="457200" lvl="0" indent="-311150" algn="l" rtl="0">
              <a:spcBef>
                <a:spcPts val="0"/>
              </a:spcBef>
              <a:spcAft>
                <a:spcPts val="0"/>
              </a:spcAft>
              <a:buSzPts val="1300"/>
              <a:buChar char="●"/>
            </a:pPr>
            <a:r>
              <a:rPr lang="en" dirty="0"/>
              <a:t>I also observed that the dataset has information in the outlier points.</a:t>
            </a:r>
            <a:endParaRPr dirty="0"/>
          </a:p>
          <a:p>
            <a:pPr marL="457200" lvl="0" indent="-311150" algn="l" rtl="0">
              <a:spcBef>
                <a:spcPts val="0"/>
              </a:spcBef>
              <a:spcAft>
                <a:spcPts val="0"/>
              </a:spcAft>
              <a:buSzPts val="1300"/>
              <a:buChar char="●"/>
            </a:pPr>
            <a:r>
              <a:rPr lang="en" dirty="0"/>
              <a:t>For the future scope, the usage of ensemble methods will make the prediction of classes better.</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304800" algn="l" rtl="0">
              <a:spcBef>
                <a:spcPts val="1200"/>
              </a:spcBef>
              <a:spcAft>
                <a:spcPts val="0"/>
              </a:spcAft>
              <a:buClr>
                <a:srgbClr val="000000"/>
              </a:buClr>
              <a:buSzPts val="1200"/>
              <a:buChar char="●"/>
            </a:pPr>
            <a:r>
              <a:rPr lang="en" sz="1200" u="sng" dirty="0">
                <a:solidFill>
                  <a:srgbClr val="000000"/>
                </a:solidFill>
                <a:hlinkClick r:id="rId3">
                  <a:extLst>
                    <a:ext uri="{A12FA001-AC4F-418D-AE19-62706E023703}">
                      <ahyp:hlinkClr xmlns:ahyp="http://schemas.microsoft.com/office/drawing/2018/hyperlinkcolor" val="tx"/>
                    </a:ext>
                  </a:extLst>
                </a:hlinkClick>
              </a:rPr>
              <a:t>https://arxiv.org/pdf/1904.10604.pdf</a:t>
            </a:r>
            <a:endParaRPr sz="1200" dirty="0">
              <a:solidFill>
                <a:srgbClr val="000000"/>
              </a:solidFill>
            </a:endParaRPr>
          </a:p>
          <a:p>
            <a:pPr marL="457200" lvl="0" indent="-304800" algn="l" rtl="0">
              <a:spcBef>
                <a:spcPts val="0"/>
              </a:spcBef>
              <a:spcAft>
                <a:spcPts val="0"/>
              </a:spcAft>
              <a:buClr>
                <a:srgbClr val="000000"/>
              </a:buClr>
              <a:buSzPts val="1200"/>
              <a:buChar char="●"/>
            </a:pPr>
            <a:r>
              <a:rPr lang="en" sz="1200" u="sng" dirty="0">
                <a:solidFill>
                  <a:srgbClr val="000000"/>
                </a:solidFill>
                <a:hlinkClick r:id="rId4">
                  <a:extLst>
                    <a:ext uri="{A12FA001-AC4F-418D-AE19-62706E023703}">
                      <ahyp:hlinkClr xmlns:ahyp="http://schemas.microsoft.com/office/drawing/2018/hyperlinkcolor" val="tx"/>
                    </a:ext>
                  </a:extLst>
                </a:hlinkClick>
              </a:rPr>
              <a:t>https://www.kaggle.com/datasets/whenamancodes/fraud-detection</a:t>
            </a:r>
            <a:endParaRPr sz="1200" dirty="0">
              <a:solidFill>
                <a:srgbClr val="000000"/>
              </a:solidFill>
            </a:endParaRPr>
          </a:p>
          <a:p>
            <a:pPr marL="457200" lvl="0" indent="-304800" algn="l" rtl="0">
              <a:spcBef>
                <a:spcPts val="0"/>
              </a:spcBef>
              <a:spcAft>
                <a:spcPts val="0"/>
              </a:spcAft>
              <a:buClr>
                <a:srgbClr val="000000"/>
              </a:buClr>
              <a:buSzPts val="1200"/>
              <a:buChar char="●"/>
            </a:pPr>
            <a:r>
              <a:rPr lang="en" sz="1200" u="sng" dirty="0">
                <a:solidFill>
                  <a:srgbClr val="000000"/>
                </a:solidFill>
                <a:hlinkClick r:id="rId5">
                  <a:extLst>
                    <a:ext uri="{A12FA001-AC4F-418D-AE19-62706E023703}">
                      <ahyp:hlinkClr xmlns:ahyp="http://schemas.microsoft.com/office/drawing/2018/hyperlinkcolor" val="tx"/>
                    </a:ext>
                  </a:extLst>
                </a:hlinkClick>
              </a:rPr>
              <a:t>https://developers.google.com/machine-learning/data-prep/construct/sampling-splitting/imbalanced-data</a:t>
            </a:r>
            <a:endParaRPr sz="1200" dirty="0">
              <a:solidFill>
                <a:srgbClr val="000000"/>
              </a:solidFill>
            </a:endParaRP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Introduction</a:t>
            </a:r>
            <a:endParaRPr b="1"/>
          </a:p>
        </p:txBody>
      </p:sp>
      <p:sp>
        <p:nvSpPr>
          <p:cNvPr id="136" name="Google Shape;136;p14"/>
          <p:cNvSpPr txBox="1">
            <a:spLocks noGrp="1"/>
          </p:cNvSpPr>
          <p:nvPr>
            <p:ph type="body" idx="1"/>
          </p:nvPr>
        </p:nvSpPr>
        <p:spPr>
          <a:xfrm>
            <a:off x="819150" y="1547400"/>
            <a:ext cx="7505700" cy="28914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1200"/>
              </a:spcAft>
              <a:buNone/>
            </a:pPr>
            <a:r>
              <a:rPr lang="en" sz="1500"/>
              <a:t>Detection of Fraud in credit card transactions using Kaggle Dataset, consisting transactions made by credit cards in September 2013 by European cardholders.</a:t>
            </a:r>
            <a:endParaRPr sz="1500"/>
          </a:p>
        </p:txBody>
      </p:sp>
      <p:pic>
        <p:nvPicPr>
          <p:cNvPr id="137" name="Google Shape;137;p14"/>
          <p:cNvPicPr preferRelativeResize="0"/>
          <p:nvPr/>
        </p:nvPicPr>
        <p:blipFill>
          <a:blip r:embed="rId3">
            <a:alphaModFix/>
          </a:blip>
          <a:stretch>
            <a:fillRect/>
          </a:stretch>
        </p:blipFill>
        <p:spPr>
          <a:xfrm>
            <a:off x="2796463" y="2334300"/>
            <a:ext cx="3551076" cy="1997501"/>
          </a:xfrm>
          <a:prstGeom prst="rect">
            <a:avLst/>
          </a:prstGeom>
          <a:noFill/>
          <a:ln>
            <a:noFill/>
          </a:ln>
          <a:effectLst>
            <a:outerShdw blurRad="857250" dist="409575" dir="3180000" algn="bl" rotWithShape="0">
              <a:srgbClr val="000000">
                <a:alpha val="51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Dataset Analysis</a:t>
            </a:r>
            <a:endParaRPr b="1"/>
          </a:p>
        </p:txBody>
      </p:sp>
      <p:sp>
        <p:nvSpPr>
          <p:cNvPr id="144" name="Google Shape;144;p15"/>
          <p:cNvSpPr txBox="1">
            <a:spLocks noGrp="1"/>
          </p:cNvSpPr>
          <p:nvPr>
            <p:ph type="body" idx="1"/>
          </p:nvPr>
        </p:nvSpPr>
        <p:spPr>
          <a:xfrm>
            <a:off x="819150" y="1569300"/>
            <a:ext cx="4310700" cy="30621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a:t>The problem is binary classification of dataset:</a:t>
            </a:r>
            <a:endParaRPr/>
          </a:p>
          <a:p>
            <a:pPr marL="914400" lvl="1" indent="-311150" algn="just" rtl="0">
              <a:spcBef>
                <a:spcPts val="0"/>
              </a:spcBef>
              <a:spcAft>
                <a:spcPts val="0"/>
              </a:spcAft>
              <a:buSzPts val="1300"/>
              <a:buChar char="○"/>
            </a:pPr>
            <a:r>
              <a:rPr lang="en" sz="1300"/>
              <a:t>Class 0 - non fraud transaction</a:t>
            </a:r>
            <a:endParaRPr sz="1300"/>
          </a:p>
          <a:p>
            <a:pPr marL="914400" lvl="1" indent="-311150" algn="just" rtl="0">
              <a:spcBef>
                <a:spcPts val="0"/>
              </a:spcBef>
              <a:spcAft>
                <a:spcPts val="0"/>
              </a:spcAft>
              <a:buSzPts val="1300"/>
              <a:buChar char="○"/>
            </a:pPr>
            <a:r>
              <a:rPr lang="en" sz="1300"/>
              <a:t>Class 1 - fraud transaction</a:t>
            </a:r>
            <a:endParaRPr sz="1300"/>
          </a:p>
          <a:p>
            <a:pPr marL="457200" lvl="0" indent="-311150" algn="just" rtl="0">
              <a:spcBef>
                <a:spcPts val="0"/>
              </a:spcBef>
              <a:spcAft>
                <a:spcPts val="0"/>
              </a:spcAft>
              <a:buSzPts val="1300"/>
              <a:buChar char="●"/>
            </a:pPr>
            <a:r>
              <a:rPr lang="en"/>
              <a:t>Dataset consists of 29 features.</a:t>
            </a:r>
            <a:endParaRPr/>
          </a:p>
          <a:p>
            <a:pPr marL="457200" lvl="0" indent="-311150" algn="just" rtl="0">
              <a:spcBef>
                <a:spcPts val="0"/>
              </a:spcBef>
              <a:spcAft>
                <a:spcPts val="0"/>
              </a:spcAft>
              <a:buSzPts val="1300"/>
              <a:buChar char="●"/>
            </a:pPr>
            <a:r>
              <a:rPr lang="en"/>
              <a:t>There are no null values in the dataset.</a:t>
            </a:r>
            <a:endParaRPr/>
          </a:p>
          <a:p>
            <a:pPr marL="457200" lvl="0" indent="-311150" algn="just" rtl="0">
              <a:spcBef>
                <a:spcPts val="0"/>
              </a:spcBef>
              <a:spcAft>
                <a:spcPts val="0"/>
              </a:spcAft>
              <a:buSzPts val="1300"/>
              <a:buChar char="●"/>
            </a:pPr>
            <a:r>
              <a:rPr lang="en"/>
              <a:t>The total number of transactions recorded in the dataset are 284,807 among which 492 are fraud transactions. The dataset is extremely imbalanced. </a:t>
            </a:r>
            <a:endParaRPr/>
          </a:p>
          <a:p>
            <a:pPr marL="457200" lvl="0" indent="-311150" algn="just" rtl="0">
              <a:spcBef>
                <a:spcPts val="0"/>
              </a:spcBef>
              <a:spcAft>
                <a:spcPts val="0"/>
              </a:spcAft>
              <a:buSzPts val="1300"/>
              <a:buChar char="●"/>
            </a:pPr>
            <a:r>
              <a:rPr lang="en"/>
              <a:t>One of the ways to manage extremely imbalanced dataset is to downsample the majority class and use that to train the machine learning models.</a:t>
            </a:r>
            <a:endParaRPr/>
          </a:p>
        </p:txBody>
      </p:sp>
      <p:pic>
        <p:nvPicPr>
          <p:cNvPr id="145" name="Google Shape;145;p15"/>
          <p:cNvPicPr preferRelativeResize="0"/>
          <p:nvPr/>
        </p:nvPicPr>
        <p:blipFill>
          <a:blip r:embed="rId3">
            <a:alphaModFix/>
          </a:blip>
          <a:stretch>
            <a:fillRect/>
          </a:stretch>
        </p:blipFill>
        <p:spPr>
          <a:xfrm>
            <a:off x="5160275" y="1438750"/>
            <a:ext cx="3464250" cy="790750"/>
          </a:xfrm>
          <a:prstGeom prst="rect">
            <a:avLst/>
          </a:prstGeom>
          <a:noFill/>
          <a:ln>
            <a:noFill/>
          </a:ln>
        </p:spPr>
      </p:pic>
      <p:pic>
        <p:nvPicPr>
          <p:cNvPr id="146" name="Google Shape;146;p15"/>
          <p:cNvPicPr preferRelativeResize="0"/>
          <p:nvPr/>
        </p:nvPicPr>
        <p:blipFill>
          <a:blip r:embed="rId4">
            <a:alphaModFix/>
          </a:blip>
          <a:stretch>
            <a:fillRect/>
          </a:stretch>
        </p:blipFill>
        <p:spPr>
          <a:xfrm>
            <a:off x="5099426" y="2229500"/>
            <a:ext cx="3525100" cy="240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Pre-processing dataset</a:t>
            </a:r>
            <a:endParaRPr b="1"/>
          </a:p>
        </p:txBody>
      </p:sp>
      <p:sp>
        <p:nvSpPr>
          <p:cNvPr id="153" name="Google Shape;153;p16"/>
          <p:cNvSpPr txBox="1">
            <a:spLocks noGrp="1"/>
          </p:cNvSpPr>
          <p:nvPr>
            <p:ph type="body" idx="1"/>
          </p:nvPr>
        </p:nvSpPr>
        <p:spPr>
          <a:xfrm>
            <a:off x="819150" y="1540850"/>
            <a:ext cx="4520400" cy="2992500"/>
          </a:xfrm>
          <a:prstGeom prst="rect">
            <a:avLst/>
          </a:prstGeom>
        </p:spPr>
        <p:txBody>
          <a:bodyPr spcFirstLastPara="1" wrap="square" lIns="91425" tIns="91425" rIns="91425" bIns="91425" anchor="t" anchorCtr="0">
            <a:normAutofit lnSpcReduction="10000"/>
          </a:bodyPr>
          <a:lstStyle/>
          <a:p>
            <a:pPr marL="457200" lvl="0" indent="-317500" algn="just" rtl="0">
              <a:spcBef>
                <a:spcPts val="0"/>
              </a:spcBef>
              <a:spcAft>
                <a:spcPts val="0"/>
              </a:spcAft>
              <a:buSzPts val="1400"/>
              <a:buChar char="●"/>
            </a:pPr>
            <a:r>
              <a:rPr lang="en" sz="1400" dirty="0"/>
              <a:t>I split the dataset into test and train, 30 - 70 %.</a:t>
            </a:r>
            <a:endParaRPr sz="1400" dirty="0"/>
          </a:p>
          <a:p>
            <a:pPr marL="457200" lvl="0" indent="-317500" algn="just" rtl="0">
              <a:spcBef>
                <a:spcPts val="0"/>
              </a:spcBef>
              <a:spcAft>
                <a:spcPts val="0"/>
              </a:spcAft>
              <a:buSzPts val="1400"/>
              <a:buChar char="●"/>
            </a:pPr>
            <a:r>
              <a:rPr lang="en" sz="1400" dirty="0"/>
              <a:t>Downsampling of majority class was done randomly. We randomly chose Class 0 data points such that the number of those data points was 20 times that of the Class 1 data points in training dataset.</a:t>
            </a:r>
            <a:endParaRPr sz="1400" dirty="0"/>
          </a:p>
          <a:p>
            <a:pPr marL="457200" lvl="0" indent="-317500" algn="just" rtl="0">
              <a:spcBef>
                <a:spcPts val="0"/>
              </a:spcBef>
              <a:spcAft>
                <a:spcPts val="0"/>
              </a:spcAft>
              <a:buSzPts val="1400"/>
              <a:buChar char="●"/>
            </a:pPr>
            <a:r>
              <a:rPr lang="en" sz="1400" dirty="0"/>
              <a:t>I downsampled the majority class from two different initial datasets.</a:t>
            </a:r>
            <a:endParaRPr sz="1400" dirty="0"/>
          </a:p>
          <a:p>
            <a:pPr marL="914400" lvl="1" indent="-304800" algn="just" rtl="0">
              <a:spcBef>
                <a:spcPts val="0"/>
              </a:spcBef>
              <a:spcAft>
                <a:spcPts val="0"/>
              </a:spcAft>
              <a:buSzPts val="1200"/>
              <a:buChar char="○"/>
            </a:pPr>
            <a:r>
              <a:rPr lang="en" sz="1200" dirty="0"/>
              <a:t>Downsampled from the training dataset.</a:t>
            </a:r>
            <a:endParaRPr sz="1200" dirty="0"/>
          </a:p>
          <a:p>
            <a:pPr marL="914400" lvl="1" indent="-304800" algn="just" rtl="0">
              <a:spcBef>
                <a:spcPts val="0"/>
              </a:spcBef>
              <a:spcAft>
                <a:spcPts val="0"/>
              </a:spcAft>
              <a:buSzPts val="1200"/>
              <a:buChar char="○"/>
            </a:pPr>
            <a:r>
              <a:rPr lang="en" sz="1200" dirty="0"/>
              <a:t>Downsampled from training dataset where outlier points of features having low correlation with target removed.</a:t>
            </a:r>
            <a:endParaRPr sz="1200" dirty="0"/>
          </a:p>
          <a:p>
            <a:pPr marL="457200" lvl="0" indent="-317500" algn="just" rtl="0">
              <a:spcBef>
                <a:spcPts val="0"/>
              </a:spcBef>
              <a:spcAft>
                <a:spcPts val="0"/>
              </a:spcAft>
              <a:buSzPts val="1400"/>
              <a:buChar char="●"/>
            </a:pPr>
            <a:r>
              <a:rPr lang="en" sz="1400" dirty="0"/>
              <a:t>I generated two downsampled train datasets consisting of 6900 Class 0, 345 Class 1 data points.</a:t>
            </a:r>
            <a:endParaRPr dirty="0"/>
          </a:p>
        </p:txBody>
      </p:sp>
      <p:pic>
        <p:nvPicPr>
          <p:cNvPr id="154" name="Google Shape;154;p16"/>
          <p:cNvPicPr preferRelativeResize="0"/>
          <p:nvPr/>
        </p:nvPicPr>
        <p:blipFill>
          <a:blip r:embed="rId3">
            <a:alphaModFix/>
          </a:blip>
          <a:stretch>
            <a:fillRect/>
          </a:stretch>
        </p:blipFill>
        <p:spPr>
          <a:xfrm>
            <a:off x="5502850" y="1387200"/>
            <a:ext cx="3366175" cy="236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Outlier Detection and Normalization</a:t>
            </a:r>
            <a:endParaRPr b="1"/>
          </a:p>
        </p:txBody>
      </p:sp>
      <p:sp>
        <p:nvSpPr>
          <p:cNvPr id="161" name="Google Shape;161;p17"/>
          <p:cNvSpPr txBox="1">
            <a:spLocks noGrp="1"/>
          </p:cNvSpPr>
          <p:nvPr>
            <p:ph type="body" idx="1"/>
          </p:nvPr>
        </p:nvSpPr>
        <p:spPr>
          <a:xfrm>
            <a:off x="819150" y="1612525"/>
            <a:ext cx="5461200" cy="30015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Char char="●"/>
            </a:pPr>
            <a:r>
              <a:rPr lang="en" sz="1500" dirty="0"/>
              <a:t>Outliers were detected for the features that had low correlation with the target. This was achieved by performing univariate analysis.</a:t>
            </a:r>
            <a:endParaRPr sz="1500" dirty="0"/>
          </a:p>
          <a:p>
            <a:pPr marL="457200" lvl="0" indent="-323850" algn="just" rtl="0">
              <a:spcBef>
                <a:spcPts val="0"/>
              </a:spcBef>
              <a:spcAft>
                <a:spcPts val="0"/>
              </a:spcAft>
              <a:buSzPts val="1500"/>
              <a:buChar char="●"/>
            </a:pPr>
            <a:r>
              <a:rPr lang="en" sz="1500" dirty="0"/>
              <a:t>I chose the least related 10 features: ['V22', 'V23', 'V25', 'V15', 'V26', 'V13', 'Amount', 'V24', 'V28', 'V27']</a:t>
            </a:r>
            <a:endParaRPr sz="1500" dirty="0"/>
          </a:p>
          <a:p>
            <a:pPr marL="457200" lvl="0" indent="-323850" algn="just" rtl="0">
              <a:spcBef>
                <a:spcPts val="0"/>
              </a:spcBef>
              <a:spcAft>
                <a:spcPts val="0"/>
              </a:spcAft>
              <a:buSzPts val="1500"/>
              <a:buChar char="●"/>
            </a:pPr>
            <a:r>
              <a:rPr lang="en" sz="1500" dirty="0"/>
              <a:t>I used Interquartile Range of Detect method for the detection of the outliers.</a:t>
            </a:r>
            <a:endParaRPr sz="1500" dirty="0"/>
          </a:p>
          <a:p>
            <a:pPr marL="914400" lvl="1" indent="-311150" algn="just" rtl="0">
              <a:spcBef>
                <a:spcPts val="0"/>
              </a:spcBef>
              <a:spcAft>
                <a:spcPts val="0"/>
              </a:spcAft>
              <a:buSzPts val="1300"/>
              <a:buChar char="○"/>
            </a:pPr>
            <a:r>
              <a:rPr lang="en" sz="1300" dirty="0"/>
              <a:t>The Method calculates 25th percentile (Q1) and 75th percentile(Q3)of the data points and finds the IQR = Q3 - Q1.</a:t>
            </a:r>
            <a:endParaRPr sz="1300" dirty="0"/>
          </a:p>
          <a:p>
            <a:pPr marL="914400" lvl="1" indent="-311150" algn="just" rtl="0">
              <a:spcBef>
                <a:spcPts val="0"/>
              </a:spcBef>
              <a:spcAft>
                <a:spcPts val="0"/>
              </a:spcAft>
              <a:buSzPts val="1300"/>
              <a:buChar char="○"/>
            </a:pPr>
            <a:r>
              <a:rPr lang="en" sz="1300" dirty="0"/>
              <a:t>According to the method outliers are the points that lie below Q1 - IQR * 1.5 and Q3 + IQR * 1.5.</a:t>
            </a:r>
            <a:endParaRPr sz="1300" dirty="0"/>
          </a:p>
        </p:txBody>
      </p:sp>
      <p:pic>
        <p:nvPicPr>
          <p:cNvPr id="3" name="Picture 2">
            <a:extLst>
              <a:ext uri="{FF2B5EF4-FFF2-40B4-BE49-F238E27FC236}">
                <a16:creationId xmlns:a16="http://schemas.microsoft.com/office/drawing/2014/main" id="{D7C8B13C-8619-7339-97E0-9241F0F8E2BA}"/>
              </a:ext>
            </a:extLst>
          </p:cNvPr>
          <p:cNvPicPr>
            <a:picLocks noChangeAspect="1"/>
          </p:cNvPicPr>
          <p:nvPr/>
        </p:nvPicPr>
        <p:blipFill>
          <a:blip r:embed="rId3"/>
          <a:stretch>
            <a:fillRect/>
          </a:stretch>
        </p:blipFill>
        <p:spPr>
          <a:xfrm>
            <a:off x="6418760" y="1441625"/>
            <a:ext cx="2330450" cy="3343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body" idx="1"/>
          </p:nvPr>
        </p:nvSpPr>
        <p:spPr>
          <a:xfrm>
            <a:off x="819150" y="3360575"/>
            <a:ext cx="7505700" cy="14265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 dirty="0"/>
              <a:t>Above images show the comparison of the features in a box plot with and without the outliers removed.</a:t>
            </a:r>
            <a:endParaRPr dirty="0"/>
          </a:p>
          <a:p>
            <a:pPr marL="457200" lvl="0" indent="-311150" algn="just" rtl="0">
              <a:spcBef>
                <a:spcPts val="0"/>
              </a:spcBef>
              <a:spcAft>
                <a:spcPts val="0"/>
              </a:spcAft>
              <a:buSzPts val="1300"/>
              <a:buChar char="●"/>
            </a:pPr>
            <a:r>
              <a:rPr lang="en" dirty="0"/>
              <a:t>We chose to use Robust Scaler method for Normalization because it is resistant to outliers and this dataset consists of lot of outliers and this method uses same technique as Interquartile Range of Detect.</a:t>
            </a:r>
            <a:endParaRPr dirty="0"/>
          </a:p>
        </p:txBody>
      </p:sp>
      <p:pic>
        <p:nvPicPr>
          <p:cNvPr id="169" name="Google Shape;169;p18"/>
          <p:cNvPicPr preferRelativeResize="0"/>
          <p:nvPr/>
        </p:nvPicPr>
        <p:blipFill>
          <a:blip r:embed="rId3">
            <a:alphaModFix/>
          </a:blip>
          <a:stretch>
            <a:fillRect/>
          </a:stretch>
        </p:blipFill>
        <p:spPr>
          <a:xfrm>
            <a:off x="819145" y="270150"/>
            <a:ext cx="3759625" cy="2982376"/>
          </a:xfrm>
          <a:prstGeom prst="rect">
            <a:avLst/>
          </a:prstGeom>
          <a:noFill/>
          <a:ln>
            <a:noFill/>
          </a:ln>
        </p:spPr>
      </p:pic>
      <p:pic>
        <p:nvPicPr>
          <p:cNvPr id="170" name="Google Shape;170;p18"/>
          <p:cNvPicPr preferRelativeResize="0"/>
          <p:nvPr/>
        </p:nvPicPr>
        <p:blipFill>
          <a:blip r:embed="rId4">
            <a:alphaModFix/>
          </a:blip>
          <a:stretch>
            <a:fillRect/>
          </a:stretch>
        </p:blipFill>
        <p:spPr>
          <a:xfrm>
            <a:off x="4643600" y="246035"/>
            <a:ext cx="3759625" cy="30064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Machine Learning Models Implementation</a:t>
            </a:r>
            <a:endParaRPr b="1"/>
          </a:p>
        </p:txBody>
      </p:sp>
      <p:sp>
        <p:nvSpPr>
          <p:cNvPr id="177" name="Google Shape;177;p19"/>
          <p:cNvSpPr txBox="1">
            <a:spLocks noGrp="1"/>
          </p:cNvSpPr>
          <p:nvPr>
            <p:ph type="body" idx="2"/>
          </p:nvPr>
        </p:nvSpPr>
        <p:spPr>
          <a:xfrm>
            <a:off x="918250" y="1463775"/>
            <a:ext cx="3686100" cy="30561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a:t>Machine learning models</a:t>
            </a:r>
            <a:endParaRPr sz="1300"/>
          </a:p>
          <a:p>
            <a:pPr marL="457200" lvl="0" indent="-311150" algn="just" rtl="0">
              <a:lnSpc>
                <a:spcPct val="95000"/>
              </a:lnSpc>
              <a:spcBef>
                <a:spcPts val="1200"/>
              </a:spcBef>
              <a:spcAft>
                <a:spcPts val="0"/>
              </a:spcAft>
              <a:buSzPts val="1300"/>
              <a:buChar char="●"/>
            </a:pPr>
            <a:r>
              <a:rPr lang="en"/>
              <a:t>Logistic Regression</a:t>
            </a:r>
            <a:endParaRPr sz="1300"/>
          </a:p>
          <a:p>
            <a:pPr marL="914400" lvl="1" indent="-311150" algn="just" rtl="0">
              <a:lnSpc>
                <a:spcPct val="95000"/>
              </a:lnSpc>
              <a:spcBef>
                <a:spcPts val="0"/>
              </a:spcBef>
              <a:spcAft>
                <a:spcPts val="0"/>
              </a:spcAft>
              <a:buSzPts val="1300"/>
              <a:buChar char="○"/>
            </a:pPr>
            <a:r>
              <a:rPr lang="en" sz="1300"/>
              <a:t>Penalty - L2(to avoid overfitting)</a:t>
            </a:r>
            <a:endParaRPr sz="1300"/>
          </a:p>
          <a:p>
            <a:pPr marL="457200" lvl="0" indent="-311150" algn="just" rtl="0">
              <a:lnSpc>
                <a:spcPct val="95000"/>
              </a:lnSpc>
              <a:spcBef>
                <a:spcPts val="0"/>
              </a:spcBef>
              <a:spcAft>
                <a:spcPts val="0"/>
              </a:spcAft>
              <a:buSzPts val="1300"/>
              <a:buChar char="●"/>
            </a:pPr>
            <a:r>
              <a:rPr lang="en"/>
              <a:t>Decision Tree </a:t>
            </a:r>
            <a:endParaRPr/>
          </a:p>
          <a:p>
            <a:pPr marL="914400" lvl="1" indent="-311150" algn="just" rtl="0">
              <a:lnSpc>
                <a:spcPct val="95000"/>
              </a:lnSpc>
              <a:spcBef>
                <a:spcPts val="0"/>
              </a:spcBef>
              <a:spcAft>
                <a:spcPts val="0"/>
              </a:spcAft>
              <a:buSzPts val="1300"/>
              <a:buChar char="○"/>
            </a:pPr>
            <a:r>
              <a:rPr lang="en" sz="1300"/>
              <a:t>non-parametric</a:t>
            </a:r>
            <a:endParaRPr sz="1300"/>
          </a:p>
          <a:p>
            <a:pPr marL="457200" lvl="0" indent="-311150" algn="just" rtl="0">
              <a:lnSpc>
                <a:spcPct val="95000"/>
              </a:lnSpc>
              <a:spcBef>
                <a:spcPts val="0"/>
              </a:spcBef>
              <a:spcAft>
                <a:spcPts val="0"/>
              </a:spcAft>
              <a:buSzPts val="1300"/>
              <a:buChar char="●"/>
            </a:pPr>
            <a:r>
              <a:rPr lang="en"/>
              <a:t>Random Forest</a:t>
            </a:r>
            <a:endParaRPr/>
          </a:p>
          <a:p>
            <a:pPr marL="914400" lvl="1" indent="-311150" algn="just" rtl="0">
              <a:lnSpc>
                <a:spcPct val="95000"/>
              </a:lnSpc>
              <a:spcBef>
                <a:spcPts val="0"/>
              </a:spcBef>
              <a:spcAft>
                <a:spcPts val="0"/>
              </a:spcAft>
              <a:buSzPts val="1300"/>
              <a:buChar char="○"/>
            </a:pPr>
            <a:r>
              <a:rPr lang="en" sz="1300"/>
              <a:t>Estimators - 30</a:t>
            </a:r>
            <a:endParaRPr/>
          </a:p>
          <a:p>
            <a:pPr marL="0" lvl="0" indent="0" algn="l" rtl="0">
              <a:lnSpc>
                <a:spcPct val="100000"/>
              </a:lnSpc>
              <a:spcBef>
                <a:spcPts val="1200"/>
              </a:spcBef>
              <a:spcAft>
                <a:spcPts val="0"/>
              </a:spcAft>
              <a:buNone/>
            </a:pPr>
            <a:r>
              <a:rPr lang="en" sz="1400">
                <a:solidFill>
                  <a:srgbClr val="000000"/>
                </a:solidFill>
              </a:rPr>
              <a:t>                                                     </a:t>
            </a:r>
            <a:endParaRPr/>
          </a:p>
          <a:p>
            <a:pPr marL="0" lvl="0" indent="0" algn="just" rtl="0">
              <a:lnSpc>
                <a:spcPct val="95000"/>
              </a:lnSpc>
              <a:spcBef>
                <a:spcPts val="0"/>
              </a:spcBef>
              <a:spcAft>
                <a:spcPts val="1200"/>
              </a:spcAft>
              <a:buNone/>
            </a:pPr>
            <a:r>
              <a:rPr lang="en"/>
              <a:t>              </a:t>
            </a:r>
            <a:endParaRPr/>
          </a:p>
        </p:txBody>
      </p:sp>
      <p:sp>
        <p:nvSpPr>
          <p:cNvPr id="178" name="Google Shape;178;p19"/>
          <p:cNvSpPr txBox="1">
            <a:spLocks noGrp="1"/>
          </p:cNvSpPr>
          <p:nvPr>
            <p:ph type="body" idx="2"/>
          </p:nvPr>
        </p:nvSpPr>
        <p:spPr>
          <a:xfrm>
            <a:off x="4879150" y="1528100"/>
            <a:ext cx="3686100" cy="30561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dirty="0"/>
              <a:t>Machine learning models</a:t>
            </a:r>
            <a:endParaRPr dirty="0"/>
          </a:p>
          <a:p>
            <a:pPr marL="457200" lvl="0" indent="-311150" algn="just" rtl="0">
              <a:lnSpc>
                <a:spcPct val="95000"/>
              </a:lnSpc>
              <a:spcBef>
                <a:spcPts val="1200"/>
              </a:spcBef>
              <a:spcAft>
                <a:spcPts val="0"/>
              </a:spcAft>
              <a:buSzPts val="1300"/>
              <a:buChar char="●"/>
            </a:pPr>
            <a:r>
              <a:rPr lang="en" dirty="0"/>
              <a:t>K Nearest Neighbours  </a:t>
            </a:r>
            <a:endParaRPr dirty="0"/>
          </a:p>
          <a:p>
            <a:pPr marL="914400" lvl="1" indent="-311150" algn="just" rtl="0">
              <a:lnSpc>
                <a:spcPct val="95000"/>
              </a:lnSpc>
              <a:spcBef>
                <a:spcPts val="0"/>
              </a:spcBef>
              <a:spcAft>
                <a:spcPts val="0"/>
              </a:spcAft>
              <a:buSzPts val="1300"/>
              <a:buChar char="○"/>
            </a:pPr>
            <a:r>
              <a:rPr lang="en" sz="1300" dirty="0"/>
              <a:t>Neighbours - 6</a:t>
            </a:r>
            <a:endParaRPr sz="1300" dirty="0"/>
          </a:p>
          <a:p>
            <a:pPr marL="914400" lvl="1" indent="-311150" algn="just" rtl="0">
              <a:lnSpc>
                <a:spcPct val="95000"/>
              </a:lnSpc>
              <a:spcBef>
                <a:spcPts val="0"/>
              </a:spcBef>
              <a:spcAft>
                <a:spcPts val="0"/>
              </a:spcAft>
              <a:buSzPts val="1300"/>
              <a:buChar char="○"/>
            </a:pPr>
            <a:r>
              <a:rPr lang="en" sz="1300" dirty="0"/>
              <a:t>Weights - ‘distance’</a:t>
            </a:r>
            <a:endParaRPr sz="1300" dirty="0"/>
          </a:p>
          <a:p>
            <a:pPr marL="457200" lvl="0" indent="-311150" algn="just" rtl="0">
              <a:lnSpc>
                <a:spcPct val="95000"/>
              </a:lnSpc>
              <a:spcBef>
                <a:spcPts val="0"/>
              </a:spcBef>
              <a:spcAft>
                <a:spcPts val="0"/>
              </a:spcAft>
              <a:buSzPts val="1300"/>
              <a:buChar char="●"/>
            </a:pPr>
            <a:r>
              <a:rPr lang="en" dirty="0"/>
              <a:t>Support Vector Machine</a:t>
            </a:r>
            <a:endParaRPr dirty="0"/>
          </a:p>
          <a:p>
            <a:pPr marL="914400" lvl="1" indent="-311150" algn="just" rtl="0">
              <a:lnSpc>
                <a:spcPct val="95000"/>
              </a:lnSpc>
              <a:spcBef>
                <a:spcPts val="0"/>
              </a:spcBef>
              <a:spcAft>
                <a:spcPts val="0"/>
              </a:spcAft>
              <a:buSzPts val="1300"/>
              <a:buChar char="○"/>
            </a:pPr>
            <a:r>
              <a:rPr lang="en" sz="1300" dirty="0"/>
              <a:t>Kernel - ‘rbf’</a:t>
            </a:r>
            <a:endParaRPr sz="1300" dirty="0"/>
          </a:p>
          <a:p>
            <a:pPr marL="914400" lvl="1" indent="-311150" algn="just" rtl="0">
              <a:lnSpc>
                <a:spcPct val="95000"/>
              </a:lnSpc>
              <a:spcBef>
                <a:spcPts val="0"/>
              </a:spcBef>
              <a:spcAft>
                <a:spcPts val="0"/>
              </a:spcAft>
              <a:buSzPts val="1300"/>
              <a:buChar char="○"/>
            </a:pPr>
            <a:r>
              <a:rPr lang="en" sz="1300" dirty="0"/>
              <a:t>C - 2</a:t>
            </a:r>
            <a:endParaRPr sz="1300" dirty="0"/>
          </a:p>
          <a:p>
            <a:pPr marL="0" lvl="0" indent="0" algn="l" rtl="0">
              <a:lnSpc>
                <a:spcPct val="100000"/>
              </a:lnSpc>
              <a:spcBef>
                <a:spcPts val="1200"/>
              </a:spcBef>
              <a:spcAft>
                <a:spcPts val="0"/>
              </a:spcAft>
              <a:buNone/>
            </a:pPr>
            <a:r>
              <a:rPr lang="en" sz="1400" dirty="0">
                <a:solidFill>
                  <a:srgbClr val="000000"/>
                </a:solidFill>
              </a:rPr>
              <a:t>                                                     </a:t>
            </a: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lnSpc>
                <a:spcPct val="100000"/>
              </a:lnSpc>
              <a:spcBef>
                <a:spcPts val="0"/>
              </a:spcBef>
              <a:spcAft>
                <a:spcPts val="0"/>
              </a:spcAft>
              <a:buNone/>
            </a:pPr>
            <a:r>
              <a:rPr lang="en" sz="1400" dirty="0">
                <a:solidFill>
                  <a:srgbClr val="000000"/>
                </a:solidFill>
              </a:rPr>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Contd..</a:t>
            </a:r>
            <a:endParaRPr dirty="0"/>
          </a:p>
        </p:txBody>
      </p:sp>
      <p:sp>
        <p:nvSpPr>
          <p:cNvPr id="185" name="Google Shape;185;p20"/>
          <p:cNvSpPr txBox="1">
            <a:spLocks noGrp="1"/>
          </p:cNvSpPr>
          <p:nvPr>
            <p:ph type="body" idx="1"/>
          </p:nvPr>
        </p:nvSpPr>
        <p:spPr>
          <a:xfrm>
            <a:off x="819150" y="1914525"/>
            <a:ext cx="3686100" cy="244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688"/>
              <a:buNone/>
            </a:pPr>
            <a:r>
              <a:rPr lang="en" dirty="0"/>
              <a:t>We trained 5 Machine learning models on 3 different dataset. </a:t>
            </a:r>
            <a:endParaRPr dirty="0"/>
          </a:p>
          <a:p>
            <a:pPr marL="457200" lvl="0" indent="-311150" algn="just" rtl="0">
              <a:lnSpc>
                <a:spcPct val="95000"/>
              </a:lnSpc>
              <a:spcBef>
                <a:spcPts val="1200"/>
              </a:spcBef>
              <a:spcAft>
                <a:spcPts val="0"/>
              </a:spcAft>
              <a:buSzPts val="1300"/>
              <a:buChar char="●"/>
            </a:pPr>
            <a:r>
              <a:rPr lang="en" dirty="0"/>
              <a:t>Dataset utilized for training</a:t>
            </a:r>
            <a:endParaRPr dirty="0"/>
          </a:p>
          <a:p>
            <a:pPr marL="914400" lvl="1" indent="-311150" algn="just" rtl="0">
              <a:lnSpc>
                <a:spcPct val="95000"/>
              </a:lnSpc>
              <a:spcBef>
                <a:spcPts val="0"/>
              </a:spcBef>
              <a:spcAft>
                <a:spcPts val="0"/>
              </a:spcAft>
              <a:buSzPts val="1300"/>
              <a:buChar char="○"/>
            </a:pPr>
            <a:r>
              <a:rPr lang="en" sz="1300" dirty="0"/>
              <a:t>Original dataset (Class 0: 199019, Class 1: 345 )</a:t>
            </a:r>
            <a:endParaRPr sz="1300" dirty="0"/>
          </a:p>
          <a:p>
            <a:pPr marL="914400" lvl="1" indent="-311150" algn="just" rtl="0">
              <a:lnSpc>
                <a:spcPct val="95000"/>
              </a:lnSpc>
              <a:spcBef>
                <a:spcPts val="0"/>
              </a:spcBef>
              <a:spcAft>
                <a:spcPts val="0"/>
              </a:spcAft>
              <a:buSzPts val="1300"/>
              <a:buChar char="○"/>
            </a:pPr>
            <a:r>
              <a:rPr lang="en" sz="1300" dirty="0"/>
              <a:t>Downsampled dataset consisting of outliers (Class 0: 6900, Class 1: 345)</a:t>
            </a:r>
            <a:endParaRPr sz="1300" dirty="0"/>
          </a:p>
          <a:p>
            <a:pPr marL="914400" lvl="1" indent="-311150" algn="just" rtl="0">
              <a:lnSpc>
                <a:spcPct val="95000"/>
              </a:lnSpc>
              <a:spcBef>
                <a:spcPts val="0"/>
              </a:spcBef>
              <a:spcAft>
                <a:spcPts val="0"/>
              </a:spcAft>
              <a:buSzPts val="1300"/>
              <a:buChar char="○"/>
            </a:pPr>
            <a:r>
              <a:rPr lang="en" sz="1300" dirty="0"/>
              <a:t>Downsampled dataset not consisting of outliers (Class0: 6900, Class1: 345)</a:t>
            </a:r>
            <a:endParaRPr sz="1300" dirty="0"/>
          </a:p>
          <a:p>
            <a:pPr marL="0" lvl="0" indent="0" algn="just" rtl="0">
              <a:lnSpc>
                <a:spcPct val="95000"/>
              </a:lnSpc>
              <a:spcBef>
                <a:spcPts val="1200"/>
              </a:spcBef>
              <a:spcAft>
                <a:spcPts val="0"/>
              </a:spcAft>
              <a:buSzPts val="688"/>
              <a:buNone/>
            </a:pPr>
            <a:endParaRPr dirty="0"/>
          </a:p>
          <a:p>
            <a:pPr marL="0" lvl="0" indent="0" algn="l" rtl="0">
              <a:lnSpc>
                <a:spcPct val="95000"/>
              </a:lnSpc>
              <a:spcBef>
                <a:spcPts val="1200"/>
              </a:spcBef>
              <a:spcAft>
                <a:spcPts val="1200"/>
              </a:spcAft>
              <a:buSzPts val="688"/>
              <a:buNone/>
            </a:pPr>
            <a:endParaRPr dirty="0"/>
          </a:p>
        </p:txBody>
      </p:sp>
      <p:sp>
        <p:nvSpPr>
          <p:cNvPr id="186" name="Google Shape;186;p20"/>
          <p:cNvSpPr txBox="1">
            <a:spLocks noGrp="1"/>
          </p:cNvSpPr>
          <p:nvPr>
            <p:ph type="body" idx="2"/>
          </p:nvPr>
        </p:nvSpPr>
        <p:spPr>
          <a:xfrm>
            <a:off x="4828425" y="1929700"/>
            <a:ext cx="3686100" cy="2448000"/>
          </a:xfrm>
          <a:prstGeom prst="rect">
            <a:avLst/>
          </a:prstGeom>
        </p:spPr>
        <p:txBody>
          <a:bodyPr spcFirstLastPara="1" wrap="square" lIns="91425" tIns="91425" rIns="91425" bIns="91425" anchor="t" anchorCtr="0">
            <a:normAutofit fontScale="70000" lnSpcReduction="20000"/>
          </a:bodyPr>
          <a:lstStyle/>
          <a:p>
            <a:pPr marL="0" lvl="0" indent="0" algn="just" rtl="0">
              <a:lnSpc>
                <a:spcPct val="95000"/>
              </a:lnSpc>
              <a:spcBef>
                <a:spcPts val="0"/>
              </a:spcBef>
              <a:spcAft>
                <a:spcPts val="0"/>
              </a:spcAft>
              <a:buNone/>
            </a:pPr>
            <a:r>
              <a:rPr lang="en" sz="2400" dirty="0">
                <a:latin typeface="Calibri" panose="020F0502020204030204" pitchFamily="34" charset="0"/>
                <a:ea typeface="Calibri" panose="020F0502020204030204" pitchFamily="34" charset="0"/>
                <a:cs typeface="Calibri" panose="020F0502020204030204" pitchFamily="34" charset="0"/>
              </a:rPr>
              <a:t>I used k-fold cross validation on downsampled dataset since it has less samples.</a:t>
            </a:r>
            <a:endParaRPr sz="2400" dirty="0">
              <a:latin typeface="Calibri" panose="020F0502020204030204" pitchFamily="34" charset="0"/>
              <a:ea typeface="Calibri" panose="020F0502020204030204" pitchFamily="34" charset="0"/>
              <a:cs typeface="Calibri" panose="020F0502020204030204" pitchFamily="34" charset="0"/>
            </a:endParaRPr>
          </a:p>
          <a:p>
            <a:pPr marL="457200" lvl="0" indent="-311947" algn="just" rtl="0">
              <a:lnSpc>
                <a:spcPct val="95000"/>
              </a:lnSpc>
              <a:spcBef>
                <a:spcPts val="1200"/>
              </a:spcBef>
              <a:spcAft>
                <a:spcPts val="0"/>
              </a:spcAft>
              <a:buSzPct val="100000"/>
              <a:buChar char="●"/>
            </a:pPr>
            <a:r>
              <a:rPr lang="en" sz="2400" dirty="0">
                <a:latin typeface="Calibri" panose="020F0502020204030204" pitchFamily="34" charset="0"/>
                <a:ea typeface="Calibri" panose="020F0502020204030204" pitchFamily="34" charset="0"/>
                <a:cs typeface="Calibri" panose="020F0502020204030204" pitchFamily="34" charset="0"/>
              </a:rPr>
              <a:t>Here we used k = 5, so we trained 5 separate models of each using K-fold cross validation, where each model uses one speaker from the training dataset and the rest from the testing dataset.</a:t>
            </a:r>
            <a:endParaRPr sz="24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5000"/>
              </a:lnSpc>
              <a:spcBef>
                <a:spcPts val="1200"/>
              </a:spcBef>
              <a:spcAft>
                <a:spcPts val="0"/>
              </a:spcAft>
              <a:buNone/>
            </a:pPr>
            <a:endParaRPr sz="24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5000"/>
              </a:lnSpc>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529000" y="4605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Results</a:t>
            </a:r>
            <a:endParaRPr b="1"/>
          </a:p>
        </p:txBody>
      </p:sp>
      <p:sp>
        <p:nvSpPr>
          <p:cNvPr id="193" name="Google Shape;193;p21"/>
          <p:cNvSpPr txBox="1">
            <a:spLocks noGrp="1"/>
          </p:cNvSpPr>
          <p:nvPr>
            <p:ph type="body" idx="1"/>
          </p:nvPr>
        </p:nvSpPr>
        <p:spPr>
          <a:xfrm>
            <a:off x="664375" y="1476700"/>
            <a:ext cx="1349400" cy="202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Metrics chosen </a:t>
            </a:r>
            <a:endParaRPr/>
          </a:p>
          <a:p>
            <a:pPr marL="457200" lvl="0" indent="-311150" algn="l" rtl="0">
              <a:spcBef>
                <a:spcPts val="1200"/>
              </a:spcBef>
              <a:spcAft>
                <a:spcPts val="0"/>
              </a:spcAft>
              <a:buSzPts val="1300"/>
              <a:buChar char="●"/>
            </a:pPr>
            <a:r>
              <a:rPr lang="en"/>
              <a:t>AUC score</a:t>
            </a:r>
            <a:endParaRPr/>
          </a:p>
          <a:p>
            <a:pPr marL="457200" lvl="0" indent="-311150" algn="l" rtl="0">
              <a:spcBef>
                <a:spcPts val="0"/>
              </a:spcBef>
              <a:spcAft>
                <a:spcPts val="0"/>
              </a:spcAft>
              <a:buSzPts val="1300"/>
              <a:buChar char="●"/>
            </a:pPr>
            <a:r>
              <a:rPr lang="en"/>
              <a:t>TPR</a:t>
            </a:r>
            <a:endParaRPr/>
          </a:p>
          <a:p>
            <a:pPr marL="457200" lvl="0" indent="-311150" algn="l" rtl="0">
              <a:spcBef>
                <a:spcPts val="0"/>
              </a:spcBef>
              <a:spcAft>
                <a:spcPts val="0"/>
              </a:spcAft>
              <a:buSzPts val="1300"/>
              <a:buChar char="●"/>
            </a:pPr>
            <a:r>
              <a:rPr lang="en"/>
              <a:t>FPR</a:t>
            </a:r>
            <a:endParaRPr/>
          </a:p>
          <a:p>
            <a:pPr marL="457200" lvl="0" indent="-311150" algn="l" rtl="0">
              <a:spcBef>
                <a:spcPts val="0"/>
              </a:spcBef>
              <a:spcAft>
                <a:spcPts val="0"/>
              </a:spcAft>
              <a:buSzPts val="1300"/>
              <a:buChar char="●"/>
            </a:pPr>
            <a:r>
              <a:rPr lang="en"/>
              <a:t>ROC curve</a:t>
            </a:r>
            <a:endParaRPr/>
          </a:p>
        </p:txBody>
      </p:sp>
      <p:pic>
        <p:nvPicPr>
          <p:cNvPr id="3" name="Picture 2">
            <a:extLst>
              <a:ext uri="{FF2B5EF4-FFF2-40B4-BE49-F238E27FC236}">
                <a16:creationId xmlns:a16="http://schemas.microsoft.com/office/drawing/2014/main" id="{D35C0DDE-E8E3-A4CA-24E4-496EE03FA666}"/>
              </a:ext>
            </a:extLst>
          </p:cNvPr>
          <p:cNvPicPr>
            <a:picLocks noChangeAspect="1"/>
          </p:cNvPicPr>
          <p:nvPr/>
        </p:nvPicPr>
        <p:blipFill>
          <a:blip r:embed="rId3"/>
          <a:stretch>
            <a:fillRect/>
          </a:stretch>
        </p:blipFill>
        <p:spPr>
          <a:xfrm>
            <a:off x="2013775" y="960182"/>
            <a:ext cx="6452006" cy="3583018"/>
          </a:xfrm>
          <a:prstGeom prst="rect">
            <a:avLst/>
          </a:prstGeom>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675</Words>
  <Application>Microsoft Office PowerPoint</Application>
  <PresentationFormat>On-screen Show (16:9)</PresentationFormat>
  <Paragraphs>78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Nunito</vt:lpstr>
      <vt:lpstr>Calibri</vt:lpstr>
      <vt:lpstr>Arial</vt:lpstr>
      <vt:lpstr>Shift</vt:lpstr>
      <vt:lpstr>MFG 598: - Engineering Computing with Python Fraud Detection In Credit Card Transactions  </vt:lpstr>
      <vt:lpstr>Introduction</vt:lpstr>
      <vt:lpstr>Dataset Analysis</vt:lpstr>
      <vt:lpstr>Pre-processing dataset</vt:lpstr>
      <vt:lpstr>Outlier Detection and Normalization</vt:lpstr>
      <vt:lpstr>PowerPoint Presentation</vt:lpstr>
      <vt:lpstr>Machine Learning Models Implementation</vt:lpstr>
      <vt:lpstr>Contd..</vt:lpstr>
      <vt:lpstr>Results</vt:lpstr>
      <vt:lpstr>ROC Curves</vt:lpstr>
      <vt:lpstr>Conclusion and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MFG 598: - Engineering Computing with Python Fraud Detection In Credit Card Transactions  </dc:title>
  <cp:lastModifiedBy>Kaushik Shankar (Student)</cp:lastModifiedBy>
  <cp:revision>6</cp:revision>
  <dcterms:modified xsi:type="dcterms:W3CDTF">2023-04-29T22:33:35Z</dcterms:modified>
</cp:coreProperties>
</file>