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91" r:id="rId2"/>
    <p:sldId id="317" r:id="rId3"/>
    <p:sldId id="421" r:id="rId4"/>
    <p:sldId id="443" r:id="rId5"/>
    <p:sldId id="444" r:id="rId6"/>
    <p:sldId id="446" r:id="rId7"/>
    <p:sldId id="445" r:id="rId8"/>
    <p:sldId id="447" r:id="rId9"/>
    <p:sldId id="448" r:id="rId10"/>
    <p:sldId id="449" r:id="rId11"/>
    <p:sldId id="450" r:id="rId12"/>
    <p:sldId id="451" r:id="rId13"/>
    <p:sldId id="4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6845CD-3672-7C0B-C854-4F8C687D52B8}" name="Xiongfei Wu" initials="XW" userId="c08410b7126cf26b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UO" initials="LZ" lastIdx="2" clrIdx="0">
    <p:extLst>
      <p:ext uri="{19B8F6BF-5375-455C-9EA6-DF929625EA0E}">
        <p15:presenceInfo xmlns:p15="http://schemas.microsoft.com/office/powerpoint/2012/main" userId="LI ZH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65" autoAdjust="0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124A-4131-4D9E-9813-C0B8F57D9917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5A17-94C6-4B17-AF5A-DA296875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6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61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the listening, this is all of my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of my presentation, mainly include my master thesis and the doctoral research proposal.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9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3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5A17-94C6-4B17-AF5A-DA296875A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24E6-7AE0-4D19-BE7F-18FA0A41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8778-3567-4E1E-B003-DFDC1C97C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BD2F-5C36-485D-BC9B-6B5D3216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707D-D7DE-4F5E-AF6F-2BA1F5A9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C7EB-686C-4D3E-80DA-5B4B99DA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949-FC35-4EE3-B820-BD07A895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8D473-1718-47AF-B329-991A7CE4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3F14-47BC-435F-80E4-00B148AD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D9DF-527E-44AC-AEB8-15D8F66C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42B4-FB8A-4891-9246-2EE868F8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16ABB-B428-4A2B-B1E1-668B626C0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35CE5-FD2F-4326-98BE-80765FBA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8335-37F8-4E0C-A95F-A22376F8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4127-14F3-4AD1-BE15-711613AD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6808-1251-4869-8A0A-C91F7CD4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タイトル スライド">
    <p:bg>
      <p:bgPr>
        <a:gradFill>
          <a:gsLst>
            <a:gs pos="100000">
              <a:srgbClr val="84053D"/>
            </a:gs>
            <a:gs pos="0">
              <a:srgbClr val="84053D">
                <a:lumMod val="39000"/>
              </a:srgb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5FB80E-C2C6-8847-B2B8-A5B6FA1FA102}"/>
              </a:ext>
            </a:extLst>
          </p:cNvPr>
          <p:cNvSpPr/>
          <p:nvPr userDrawn="1"/>
        </p:nvSpPr>
        <p:spPr>
          <a:xfrm>
            <a:off x="0" y="5709424"/>
            <a:ext cx="12281210" cy="1148576"/>
          </a:xfrm>
          <a:prstGeom prst="rect">
            <a:avLst/>
          </a:prstGeom>
          <a:gradFill flip="none" rotWithShape="1">
            <a:gsLst>
              <a:gs pos="43000">
                <a:srgbClr val="3F021D">
                  <a:lumMod val="82000"/>
                  <a:lumOff val="18000"/>
                  <a:alpha val="27000"/>
                </a:srgbClr>
              </a:gs>
              <a:gs pos="0">
                <a:srgbClr val="84053D">
                  <a:alpha val="0"/>
                </a:srgbClr>
              </a:gs>
              <a:gs pos="100000">
                <a:schemeClr val="tx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ACCF5EC-A75C-CB47-BE2C-1AEEF23F9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81" y="5845022"/>
            <a:ext cx="2374087" cy="87738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8171129-949B-5D41-B37C-78A956013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7733" r="30419" b="12439"/>
          <a:stretch/>
        </p:blipFill>
        <p:spPr>
          <a:xfrm>
            <a:off x="5281424" y="1"/>
            <a:ext cx="6910576" cy="6858000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t" anchorCtr="0"/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t" anchorCtr="0"/>
          <a:lstStyle>
            <a:lvl1pPr algn="l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1225" y="3489787"/>
            <a:ext cx="8642351" cy="1728788"/>
          </a:xfrm>
        </p:spPr>
        <p:txBody>
          <a:bodyPr anchor="t" anchorCtr="0"/>
          <a:lstStyle>
            <a:lvl1pPr algn="l" eaLnBrk="1" hangingPunct="1">
              <a:spcBef>
                <a:spcPct val="20000"/>
              </a:spcBef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/>
              <a:t>九大 太郎</a:t>
            </a:r>
          </a:p>
          <a:p>
            <a:pPr lvl="0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977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２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0DEF45-EFB8-E345-A793-050402AD6094}"/>
              </a:ext>
            </a:extLst>
          </p:cNvPr>
          <p:cNvSpPr/>
          <p:nvPr userDrawn="1"/>
        </p:nvSpPr>
        <p:spPr>
          <a:xfrm>
            <a:off x="0" y="1"/>
            <a:ext cx="12192000" cy="620714"/>
          </a:xfrm>
          <a:prstGeom prst="rect">
            <a:avLst/>
          </a:prstGeom>
          <a:solidFill>
            <a:srgbClr val="840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072F9754-B0C4-0D48-B75E-B19DF5FC17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7998" y="1268413"/>
            <a:ext cx="5176202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/>
            </a:lvl1pPr>
          </a:lstStyle>
          <a:p>
            <a:r>
              <a:rPr kumimoji="1" lang="en-US" altLang="ja-JP" dirty="0"/>
              <a:t>Body Text</a:t>
            </a:r>
            <a:endParaRPr kumimoji="1" lang="ja-JP" altLang="en-US"/>
          </a:p>
        </p:txBody>
      </p:sp>
      <p:sp>
        <p:nvSpPr>
          <p:cNvPr id="12" name="タイトル プレースホルダー 1">
            <a:extLst>
              <a:ext uri="{FF2B5EF4-FFF2-40B4-BE49-F238E27FC236}">
                <a16:creationId xmlns:a16="http://schemas.microsoft.com/office/drawing/2014/main" id="{5756813B-A231-B34F-8D18-1210135F5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99" y="296864"/>
            <a:ext cx="11188064" cy="323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D229473B-51A2-F145-8FA3-C0953CB75E3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4319" y="1268413"/>
            <a:ext cx="5176202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/>
            </a:lvl1pPr>
          </a:lstStyle>
          <a:p>
            <a:r>
              <a:rPr kumimoji="1" lang="en-US" altLang="ja-JP" dirty="0"/>
              <a:t>Body Text</a:t>
            </a:r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E413640-5F6C-3244-AA83-DD9FA1ECC2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788" y="6339793"/>
            <a:ext cx="1286733" cy="368759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421A1B0-6E78-C244-A62C-A91AD629EBE5}"/>
              </a:ext>
            </a:extLst>
          </p:cNvPr>
          <p:cNvCxnSpPr>
            <a:cxnSpLocks/>
          </p:cNvCxnSpPr>
          <p:nvPr userDrawn="1"/>
        </p:nvCxnSpPr>
        <p:spPr>
          <a:xfrm>
            <a:off x="11462083" y="6366760"/>
            <a:ext cx="0" cy="341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31C07BAB-F014-DC4D-9537-0A80ACDB3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7155" y="6406687"/>
            <a:ext cx="628646" cy="26193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800" b="0" i="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</a:defRPr>
            </a:lvl1pPr>
          </a:lstStyle>
          <a:p>
            <a:fld id="{36E1F464-8D8C-DA48-8FE9-90F06074676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172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41C550-3B2F-334D-9D70-270B1A54767C}"/>
              </a:ext>
            </a:extLst>
          </p:cNvPr>
          <p:cNvSpPr/>
          <p:nvPr userDrawn="1"/>
        </p:nvSpPr>
        <p:spPr>
          <a:xfrm>
            <a:off x="0" y="1"/>
            <a:ext cx="12192000" cy="620714"/>
          </a:xfrm>
          <a:prstGeom prst="rect">
            <a:avLst/>
          </a:prstGeom>
          <a:solidFill>
            <a:srgbClr val="840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en-US" altLang="ja-JP" dirty="0"/>
              <a:t>Body Text</a:t>
            </a:r>
            <a:endParaRPr kumimoji="1" lang="ja-JP" altLang="en-US"/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B0A031AF-4E93-824D-8133-869487FE4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99" y="296864"/>
            <a:ext cx="11188064" cy="3238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Master Title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B4C3833-88DD-9640-B768-3B3794194D47}"/>
              </a:ext>
            </a:extLst>
          </p:cNvPr>
          <p:cNvCxnSpPr>
            <a:cxnSpLocks/>
          </p:cNvCxnSpPr>
          <p:nvPr userDrawn="1"/>
        </p:nvCxnSpPr>
        <p:spPr>
          <a:xfrm>
            <a:off x="11462083" y="6366760"/>
            <a:ext cx="0" cy="341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62FFBAE6-235C-BC41-A129-410A6FB8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7155" y="6406687"/>
            <a:ext cx="628646" cy="261938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800" b="0" i="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</a:defRPr>
            </a:lvl1pPr>
          </a:lstStyle>
          <a:p>
            <a:fld id="{36E1F464-8D8C-DA48-8FE9-90F06074676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E19064-3C92-BC42-929D-FE091B34CF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788" y="6339793"/>
            <a:ext cx="1286733" cy="3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D678-725F-4A60-AD0F-0E023BB4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7DED-359C-45E0-905D-AFF8A829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8DD1-0D41-4EF0-B605-59AE7DE8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7A408-1B20-4E24-8F09-0DC0BDA3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833E-DE24-454B-AF42-1F3C8E73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EDE1-C498-43F7-99C8-E5050A31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1B0B-746E-4780-ADE1-C8DB4F80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874A-2E0E-4F7A-A0C2-7A7C84D7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AD3-E4C2-4CD0-A400-BB9C9B37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2416-B8B5-47AE-B4DE-920881CA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12E8-3BE9-411D-B3A6-29F63756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380A-CAF7-421C-A27A-FEAF1936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48D5-6356-42E7-B05F-36DBDAF0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A4CC7-EF91-4D46-A40A-84A7B106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2A62-5588-45D3-9110-9AC45F74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0AA7-FA0D-47E6-9171-C317D224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D91A-D6AE-4455-9F47-989D0D54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148E-B635-4FE2-B430-D69C1D28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64E2B-6817-47DA-A956-378A8DE4E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39B-F67F-4091-AE01-A0118FDC8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C7A2-C1B3-4F45-80D9-94A2D8067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5AAFE-2EE3-4092-B8AC-8FD13EAB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803A9-BDC5-48D3-A424-EA085920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82552-19D9-4865-B0F4-D6E78860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9B59-6B82-45AF-A209-858E1FFC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BF914-7CB5-45B0-808A-CB04E72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379A1-1ACF-467B-B233-0929911B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0CF52-4BD4-4E99-AEC5-573C6114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6DB80-72D6-4FA8-8B40-6638E163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354C1-ABF0-481C-9453-8837731C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F33AE-A43D-478C-AA60-B6AD9B97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2ACE-7240-4263-B3B8-6D1DB28D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3535-AB83-4006-BDFD-FB362FA5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6AA6-B0DC-432D-A78B-5BAF74582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B7DE4-8581-4BC4-B3A2-C9974CDB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9F03-B2A4-4D58-81CC-EFC65ABD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341B-B4DB-4FA2-A776-F6399ECC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A904-D8E3-4A2C-B3F6-ACFE3699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BD3F8-90EF-4EF9-971F-0F7288326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2B477-BE6D-4BCB-96F7-59A64FC5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9885-B621-4FA5-82CD-D11FFD9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B4E5-B862-4A57-8325-4398A137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D4F8E-8834-4517-AE08-AA534B6E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7F0A9-CBD9-4699-B062-F60F9124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34D9-0C75-4697-843E-487B9DC5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3C35-6F4C-469A-BAA3-79AB947F4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1470-1D62-48D1-8E56-DBDE21D8B17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002A-8981-4188-AFFD-6EF46084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89A7-A458-4652-9CFA-96A60F79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E7FD-17E7-468C-85AA-7A7B9914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0B1B16D0-1ABB-3848-B49E-99EDE7C3F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90" y="1981369"/>
            <a:ext cx="11576610" cy="655835"/>
          </a:xfrm>
        </p:spPr>
        <p:txBody>
          <a:bodyPr>
            <a:normAutofit/>
          </a:bodyPr>
          <a:lstStyle/>
          <a:p>
            <a:r>
              <a:rPr lang="en-US" dirty="0"/>
              <a:t>Generative Model-Based Testing on Decision-Making Policies</a:t>
            </a:r>
            <a:endParaRPr lang="en-US" altLang="zh-CN" sz="28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7657A3-DB7F-9A41-A476-09A1862A5A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2990" y="2958087"/>
            <a:ext cx="8627221" cy="25254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/>
              <a:t>Zhuo</a:t>
            </a:r>
            <a:r>
              <a:rPr lang="en-US" altLang="zh-CN" sz="2400" b="1" dirty="0"/>
              <a:t> Li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Kyushu University, Fukuoka, Japan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ASE 2023</a:t>
            </a:r>
          </a:p>
        </p:txBody>
      </p:sp>
    </p:spTree>
    <p:extLst>
      <p:ext uri="{BB962C8B-B14F-4D97-AF65-F5344CB8AC3E}">
        <p14:creationId xmlns:p14="http://schemas.microsoft.com/office/powerpoint/2010/main" val="2131231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Experiment: RQ2 Novelty vs Other Guidance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BAC62DA-23B7-34C9-E72C-A5A3D946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4" y="1368261"/>
            <a:ext cx="11869271" cy="2300159"/>
          </a:xfrm>
          <a:prstGeom prst="rect">
            <a:avLst/>
          </a:prstGeom>
        </p:spPr>
      </p:pic>
      <p:sp>
        <p:nvSpPr>
          <p:cNvPr id="7" name="矩形: 圆角 12">
            <a:extLst>
              <a:ext uri="{FF2B5EF4-FFF2-40B4-BE49-F238E27FC236}">
                <a16:creationId xmlns:a16="http://schemas.microsoft.com/office/drawing/2014/main" id="{E31EB4F6-EE15-90A0-1629-45855AC2D1E6}"/>
              </a:ext>
            </a:extLst>
          </p:cNvPr>
          <p:cNvSpPr/>
          <p:nvPr/>
        </p:nvSpPr>
        <p:spPr>
          <a:xfrm>
            <a:off x="1574425" y="4684515"/>
            <a:ext cx="9043149" cy="92432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Our method achieves the highest number of detected failures.</a:t>
            </a: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Novelty is the best guidance for improving the test efficiency.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7C8107E6-2996-D4D8-2E9E-65993D20D7C5}"/>
              </a:ext>
            </a:extLst>
          </p:cNvPr>
          <p:cNvSpPr/>
          <p:nvPr/>
        </p:nvSpPr>
        <p:spPr>
          <a:xfrm>
            <a:off x="1574425" y="4225656"/>
            <a:ext cx="9043149" cy="4722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method with novelty-based guidance detects the most failures.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3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Experiment: RQ4 Robustness Improvement By the Detected Failures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7DDDF1-94E1-5DBE-BB3A-148651C2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91" y="1466576"/>
            <a:ext cx="5363323" cy="1962424"/>
          </a:xfrm>
          <a:prstGeom prst="rect">
            <a:avLst/>
          </a:prstGeom>
        </p:spPr>
      </p:pic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9891A44A-3CFC-7DA7-9995-7447B16ADD22}"/>
              </a:ext>
            </a:extLst>
          </p:cNvPr>
          <p:cNvSpPr/>
          <p:nvPr/>
        </p:nvSpPr>
        <p:spPr>
          <a:xfrm>
            <a:off x="669618" y="4105312"/>
            <a:ext cx="10852761" cy="15515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The failure cases detected by our method can help improve the robustness of decision-making policies. </a:t>
            </a: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Additionally, repairing evaluated models using our detected failure cases leads to a more significant improvement in robustness compared to the baseline method.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78011276-8433-B683-30FE-F7B739889230}"/>
              </a:ext>
            </a:extLst>
          </p:cNvPr>
          <p:cNvSpPr/>
          <p:nvPr/>
        </p:nvSpPr>
        <p:spPr>
          <a:xfrm>
            <a:off x="669618" y="3633015"/>
            <a:ext cx="10852761" cy="4722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robustness improvement proves the high quality of our detected failures.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4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Conclusion &amp; Future Work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9891A44A-3CFC-7DA7-9995-7447B16ADD22}"/>
              </a:ext>
            </a:extLst>
          </p:cNvPr>
          <p:cNvSpPr/>
          <p:nvPr/>
        </p:nvSpPr>
        <p:spPr>
          <a:xfrm>
            <a:off x="669619" y="3947049"/>
            <a:ext cx="10852761" cy="2307008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Our future work involves continuously enhancing our method to test and improve decision-making policies:</a:t>
            </a:r>
          </a:p>
          <a:p>
            <a:pPr marL="1257300" lvl="2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expanding our techniques to address increasingly complex and safety-critical tasks; </a:t>
            </a:r>
          </a:p>
          <a:p>
            <a:pPr marL="1257300" lvl="2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investigating novel guidance strategies to discover more corner failures; </a:t>
            </a:r>
          </a:p>
          <a:p>
            <a:pPr marL="1257300" lvl="2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conducting more effective robustness enhancements for existing decision-making policies.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8A5FAF79-35B1-3894-0BCD-461EDEFC1DED}"/>
              </a:ext>
            </a:extLst>
          </p:cNvPr>
          <p:cNvSpPr/>
          <p:nvPr/>
        </p:nvSpPr>
        <p:spPr>
          <a:xfrm>
            <a:off x="634394" y="1545880"/>
            <a:ext cx="10852761" cy="161657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Our experimental results demonstrate that </a:t>
            </a:r>
            <a:r>
              <a:rPr lang="en-US" sz="2000" b="1" dirty="0">
                <a:solidFill>
                  <a:schemeClr val="accent1"/>
                </a:solidFill>
                <a:latin typeface="Harding"/>
              </a:rPr>
              <a:t>our method outperforms baseline techniques in detecting a wider range of failures and enhancing policy robustness</a:t>
            </a:r>
            <a:r>
              <a:rPr lang="en-US" sz="2000" dirty="0">
                <a:solidFill>
                  <a:schemeClr val="tx1"/>
                </a:solidFill>
                <a:latin typeface="Harding"/>
              </a:rPr>
              <a:t>.</a:t>
            </a: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We show that </a:t>
            </a:r>
            <a:r>
              <a:rPr lang="en-US" sz="2000" b="1" dirty="0">
                <a:solidFill>
                  <a:schemeClr val="accent1"/>
                </a:solidFill>
                <a:latin typeface="Harding"/>
              </a:rPr>
              <a:t>diversifying agent behaviors can help effectively test decision-making policies</a:t>
            </a:r>
            <a:r>
              <a:rPr lang="en-US" sz="2000" dirty="0">
                <a:solidFill>
                  <a:schemeClr val="tx1"/>
                </a:solidFill>
                <a:latin typeface="Harding"/>
              </a:rPr>
              <a:t>.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96BE7243-E43B-6A3B-A641-320736E5D890}"/>
              </a:ext>
            </a:extLst>
          </p:cNvPr>
          <p:cNvSpPr/>
          <p:nvPr/>
        </p:nvSpPr>
        <p:spPr>
          <a:xfrm>
            <a:off x="879659" y="3429000"/>
            <a:ext cx="2080928" cy="4930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6183AA1D-48CB-2BC6-05B3-887F2FE334B6}"/>
              </a:ext>
            </a:extLst>
          </p:cNvPr>
          <p:cNvSpPr/>
          <p:nvPr/>
        </p:nvSpPr>
        <p:spPr>
          <a:xfrm>
            <a:off x="737490" y="1048621"/>
            <a:ext cx="2080928" cy="4722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EA0F2C-9E7B-F544-B8C9-F50CED731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4" name="图片 6">
            <a:extLst>
              <a:ext uri="{FF2B5EF4-FFF2-40B4-BE49-F238E27FC236}">
                <a16:creationId xmlns:a16="http://schemas.microsoft.com/office/drawing/2014/main" id="{D06331F8-82FB-44AD-83CB-EF6A26B53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5" name="矩形 7">
            <a:extLst>
              <a:ext uri="{FF2B5EF4-FFF2-40B4-BE49-F238E27FC236}">
                <a16:creationId xmlns:a16="http://schemas.microsoft.com/office/drawing/2014/main" id="{F0472889-003E-460E-8368-DF8D685D06D4}"/>
              </a:ext>
            </a:extLst>
          </p:cNvPr>
          <p:cNvSpPr/>
          <p:nvPr/>
        </p:nvSpPr>
        <p:spPr>
          <a:xfrm>
            <a:off x="-3" y="640299"/>
            <a:ext cx="12192000" cy="5135525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9" descr="图表, 图标, 旭日形&#10;&#10;描述已自动生成">
            <a:extLst>
              <a:ext uri="{FF2B5EF4-FFF2-40B4-BE49-F238E27FC236}">
                <a16:creationId xmlns:a16="http://schemas.microsoft.com/office/drawing/2014/main" id="{2129630E-03E5-4FAF-BA91-B4257D498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48" y="1041991"/>
            <a:ext cx="544762" cy="542037"/>
          </a:xfrm>
          <a:prstGeom prst="rect">
            <a:avLst/>
          </a:prstGeom>
        </p:spPr>
      </p:pic>
      <p:sp>
        <p:nvSpPr>
          <p:cNvPr id="7" name="文本框 10">
            <a:extLst>
              <a:ext uri="{FF2B5EF4-FFF2-40B4-BE49-F238E27FC236}">
                <a16:creationId xmlns:a16="http://schemas.microsoft.com/office/drawing/2014/main" id="{4FC6A887-A29E-4F76-A063-07AC11FBC37B}"/>
              </a:ext>
            </a:extLst>
          </p:cNvPr>
          <p:cNvSpPr txBox="1"/>
          <p:nvPr/>
        </p:nvSpPr>
        <p:spPr>
          <a:xfrm>
            <a:off x="914400" y="1082176"/>
            <a:ext cx="4561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S Mincho" panose="02020609040205080304" pitchFamily="49" charset="-128"/>
                <a:ea typeface="MS Mincho" panose="02020609040205080304" pitchFamily="49" charset="-128"/>
                <a:cs typeface="Calibri" panose="020F0502020204030204" pitchFamily="34" charset="0"/>
              </a:rPr>
              <a:t>KYUSHU UNIVERSITY</a:t>
            </a:r>
            <a:endParaRPr lang="zh-CN" altLang="en-US" sz="2400" b="1" dirty="0">
              <a:latin typeface="MS Mincho" panose="02020609040205080304" pitchFamily="49" charset="-128"/>
              <a:ea typeface="MS Mincho" panose="02020609040205080304" pitchFamily="49" charset="-128"/>
              <a:cs typeface="Calibri" panose="020F0502020204030204" pitchFamily="34" charset="0"/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8D1BD136-9282-4B03-9E7C-5107C9C52B5A}"/>
              </a:ext>
            </a:extLst>
          </p:cNvPr>
          <p:cNvSpPr txBox="1"/>
          <p:nvPr/>
        </p:nvSpPr>
        <p:spPr>
          <a:xfrm>
            <a:off x="-1" y="231616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for listening!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A23F8E34-3E36-45CE-B4CE-A3E5F73511B8}"/>
              </a:ext>
            </a:extLst>
          </p:cNvPr>
          <p:cNvSpPr txBox="1"/>
          <p:nvPr/>
        </p:nvSpPr>
        <p:spPr>
          <a:xfrm>
            <a:off x="4410738" y="4484216"/>
            <a:ext cx="337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Zhuo Li</a:t>
            </a:r>
          </a:p>
          <a:p>
            <a:pPr algn="ctr"/>
            <a:r>
              <a:rPr lang="en-US" altLang="zh-CN" b="1" dirty="0"/>
              <a:t>2023/9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44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3DBE647-8DC3-504F-9141-23A7C273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2</a:t>
            </a:fld>
            <a:endParaRPr lang="ja-JP" altLang="en-US" sz="1200"/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7D48ABD6-0505-675C-DAFD-CCD0F556CA9C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Importance of Testing Decision-Making Policies </a:t>
            </a:r>
          </a:p>
        </p:txBody>
      </p:sp>
      <p:grpSp>
        <p:nvGrpSpPr>
          <p:cNvPr id="8" name="组合 10">
            <a:extLst>
              <a:ext uri="{FF2B5EF4-FFF2-40B4-BE49-F238E27FC236}">
                <a16:creationId xmlns:a16="http://schemas.microsoft.com/office/drawing/2014/main" id="{9C09A257-05E1-C1A6-8D95-6112E6A618F9}"/>
              </a:ext>
            </a:extLst>
          </p:cNvPr>
          <p:cNvGrpSpPr/>
          <p:nvPr/>
        </p:nvGrpSpPr>
        <p:grpSpPr>
          <a:xfrm>
            <a:off x="918184" y="3122954"/>
            <a:ext cx="10155977" cy="2586779"/>
            <a:chOff x="397164" y="1459345"/>
            <a:chExt cx="9069021" cy="2266181"/>
          </a:xfrm>
        </p:grpSpPr>
        <p:sp>
          <p:nvSpPr>
            <p:cNvPr id="10" name="矩形 11">
              <a:extLst>
                <a:ext uri="{FF2B5EF4-FFF2-40B4-BE49-F238E27FC236}">
                  <a16:creationId xmlns:a16="http://schemas.microsoft.com/office/drawing/2014/main" id="{B22D770B-EED2-0EB3-0633-0BC34608C473}"/>
                </a:ext>
              </a:extLst>
            </p:cNvPr>
            <p:cNvSpPr/>
            <p:nvPr/>
          </p:nvSpPr>
          <p:spPr>
            <a:xfrm>
              <a:off x="397164" y="1459345"/>
              <a:ext cx="9069021" cy="4249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DNN-based decision-making policies require more effective test. 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: 圆角 12">
              <a:extLst>
                <a:ext uri="{FF2B5EF4-FFF2-40B4-BE49-F238E27FC236}">
                  <a16:creationId xmlns:a16="http://schemas.microsoft.com/office/drawing/2014/main" id="{664570B4-0154-FC9B-FA8C-BA1EF399443A}"/>
                </a:ext>
              </a:extLst>
            </p:cNvPr>
            <p:cNvSpPr/>
            <p:nvPr/>
          </p:nvSpPr>
          <p:spPr>
            <a:xfrm>
              <a:off x="397164" y="1884324"/>
              <a:ext cx="9069021" cy="184120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1800" i="0" dirty="0">
                  <a:solidFill>
                    <a:schemeClr val="tx1"/>
                  </a:solidFill>
                  <a:effectLst/>
                  <a:latin typeface="Harding"/>
                </a:rPr>
                <a:t>Methods for solving decision-making problems have garnered much attention in various fields related to artificial intelligence (AI) </a:t>
              </a:r>
            </a:p>
            <a:p>
              <a:pPr marL="285750" indent="-285750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1800" i="0" dirty="0">
                  <a:solidFill>
                    <a:schemeClr val="tx1"/>
                  </a:solidFill>
                  <a:effectLst/>
                  <a:latin typeface="Harding"/>
                </a:rPr>
                <a:t>An </a:t>
              </a:r>
              <a:r>
                <a:rPr lang="en-US" dirty="0">
                  <a:solidFill>
                    <a:schemeClr val="tx1"/>
                  </a:solidFill>
                  <a:latin typeface="Harding"/>
                </a:rPr>
                <a:t>urgent and critical need to develop software engineering techniques to ensure the reliability of </a:t>
              </a:r>
              <a:r>
                <a:rPr lang="en-US" sz="1800" i="0" dirty="0">
                  <a:solidFill>
                    <a:schemeClr val="tx1"/>
                  </a:solidFill>
                  <a:effectLst/>
                  <a:latin typeface="Harding"/>
                </a:rPr>
                <a:t>decision-making</a:t>
              </a:r>
              <a:r>
                <a:rPr lang="en-US" dirty="0">
                  <a:solidFill>
                    <a:schemeClr val="tx1"/>
                  </a:solidFill>
                  <a:latin typeface="Harding"/>
                </a:rPr>
                <a:t> policies.</a:t>
              </a:r>
            </a:p>
            <a:p>
              <a:pPr marL="285750" indent="-285750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The objective is to test decision-making policies by exploring scenarios that lead to execution failures.</a:t>
              </a:r>
            </a:p>
          </p:txBody>
        </p:sp>
      </p:grpSp>
      <p:pic>
        <p:nvPicPr>
          <p:cNvPr id="13" name="Picture 2" descr="Is DeepMind&amp;#39;s AlphaGo Zero Really A Scientific Breakthrough?">
            <a:extLst>
              <a:ext uri="{FF2B5EF4-FFF2-40B4-BE49-F238E27FC236}">
                <a16:creationId xmlns:a16="http://schemas.microsoft.com/office/drawing/2014/main" id="{E2933ACB-940C-5514-47B3-2D71D8F1A8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05" y="840374"/>
            <a:ext cx="3585924" cy="20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utomated driving: No safety without security | ESCRYPT">
            <a:extLst>
              <a:ext uri="{FF2B5EF4-FFF2-40B4-BE49-F238E27FC236}">
                <a16:creationId xmlns:a16="http://schemas.microsoft.com/office/drawing/2014/main" id="{C09257B8-58CE-CF24-E3A8-7A0CC333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72" y="840375"/>
            <a:ext cx="3436074" cy="201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ow to Make Hydraulic Powered Robotic Arm from Cardboard - YouTube">
            <a:extLst>
              <a:ext uri="{FF2B5EF4-FFF2-40B4-BE49-F238E27FC236}">
                <a16:creationId xmlns:a16="http://schemas.microsoft.com/office/drawing/2014/main" id="{A8DFDD11-D12F-05C9-8F99-6D12C292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68" y="823404"/>
            <a:ext cx="3289129" cy="21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Challenges in Testing Decision-Making Policies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5" name="组合 10">
            <a:extLst>
              <a:ext uri="{FF2B5EF4-FFF2-40B4-BE49-F238E27FC236}">
                <a16:creationId xmlns:a16="http://schemas.microsoft.com/office/drawing/2014/main" id="{06851618-C919-407B-9E2F-AAF467EAFCE8}"/>
              </a:ext>
            </a:extLst>
          </p:cNvPr>
          <p:cNvGrpSpPr/>
          <p:nvPr/>
        </p:nvGrpSpPr>
        <p:grpSpPr>
          <a:xfrm>
            <a:off x="322729" y="1180869"/>
            <a:ext cx="11546542" cy="4496261"/>
            <a:chOff x="-62514" y="1459345"/>
            <a:chExt cx="10310759" cy="4496261"/>
          </a:xfrm>
        </p:grpSpPr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8A3B7BDA-2C17-4228-AB49-B9B76A10D423}"/>
                </a:ext>
              </a:extLst>
            </p:cNvPr>
            <p:cNvSpPr/>
            <p:nvPr/>
          </p:nvSpPr>
          <p:spPr>
            <a:xfrm>
              <a:off x="-62514" y="1459345"/>
              <a:ext cx="10214695" cy="4249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DNN-based decision-making policies are hard to test.</a:t>
              </a:r>
              <a:endPara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: 圆角 12">
              <a:extLst>
                <a:ext uri="{FF2B5EF4-FFF2-40B4-BE49-F238E27FC236}">
                  <a16:creationId xmlns:a16="http://schemas.microsoft.com/office/drawing/2014/main" id="{B65D66FC-3215-4ADA-95A5-43B5B8E1B8DD}"/>
                </a:ext>
              </a:extLst>
            </p:cNvPr>
            <p:cNvSpPr/>
            <p:nvPr/>
          </p:nvSpPr>
          <p:spPr>
            <a:xfrm>
              <a:off x="-62514" y="1884323"/>
              <a:ext cx="10310759" cy="407128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Most decision-making policies employ DNN models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- </a:t>
              </a: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which are </a:t>
              </a:r>
              <a:r>
                <a:rPr lang="en-US" sz="2400" b="1" i="0" dirty="0">
                  <a:solidFill>
                    <a:schemeClr val="accent1"/>
                  </a:solidFill>
                  <a:effectLst/>
                  <a:latin typeface="Harding"/>
                </a:rPr>
                <a:t>black-box and hard to test</a:t>
              </a: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.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The infinite state space 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- </a:t>
              </a: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is </a:t>
              </a:r>
              <a:r>
                <a:rPr lang="en-US" sz="2400" b="1" i="0" dirty="0">
                  <a:solidFill>
                    <a:schemeClr val="accent1"/>
                  </a:solidFill>
                  <a:effectLst/>
                  <a:latin typeface="Harding"/>
                </a:rPr>
                <a:t>impossible to be exhaustively tested</a:t>
              </a: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.</a:t>
              </a:r>
              <a:endParaRPr lang="en-US" sz="2400" dirty="0"/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Existing testing methods might be ineffective: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- some methods mutate the intermediate states in a trajectory to explore the failures.  </a:t>
              </a:r>
              <a:r>
                <a:rPr lang="en-US" sz="2400" b="1" dirty="0">
                  <a:solidFill>
                    <a:schemeClr val="accent1"/>
                  </a:solidFill>
                  <a:latin typeface="Harding"/>
                </a:rPr>
                <a:t>(break the continuity of trajectory)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- some methods search the cases which violate predefined metamorphic relations. </a:t>
              </a:r>
              <a:r>
                <a:rPr lang="en-US" sz="2400" b="1" dirty="0">
                  <a:solidFill>
                    <a:schemeClr val="accent1"/>
                  </a:solidFill>
                  <a:latin typeface="Harding"/>
                </a:rPr>
                <a:t>(requires domain knowledge)</a:t>
              </a:r>
              <a:endParaRPr lang="en-US" sz="2400" dirty="0">
                <a:solidFill>
                  <a:srgbClr val="222222"/>
                </a:solidFill>
                <a:latin typeface="Harding"/>
              </a:endParaRPr>
            </a:p>
            <a:p>
              <a:pPr lvl="1" algn="just">
                <a:spcAft>
                  <a:spcPts val="600"/>
                </a:spcAft>
                <a:buSzPct val="100000"/>
              </a:pPr>
              <a:endParaRPr lang="en-US" sz="2400" i="0" dirty="0">
                <a:solidFill>
                  <a:srgbClr val="222222"/>
                </a:solidFill>
                <a:effectLst/>
                <a:latin typeface="Har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6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Our Motivation on Testing Decision-Making Policies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5" name="组合 10">
            <a:extLst>
              <a:ext uri="{FF2B5EF4-FFF2-40B4-BE49-F238E27FC236}">
                <a16:creationId xmlns:a16="http://schemas.microsoft.com/office/drawing/2014/main" id="{06851618-C919-407B-9E2F-AAF467EAFCE8}"/>
              </a:ext>
            </a:extLst>
          </p:cNvPr>
          <p:cNvGrpSpPr/>
          <p:nvPr/>
        </p:nvGrpSpPr>
        <p:grpSpPr>
          <a:xfrm>
            <a:off x="729924" y="1061857"/>
            <a:ext cx="10260805" cy="4863813"/>
            <a:chOff x="397163" y="1459345"/>
            <a:chExt cx="9162630" cy="4863813"/>
          </a:xfrm>
        </p:grpSpPr>
        <p:sp>
          <p:nvSpPr>
            <p:cNvPr id="6" name="矩形 11">
              <a:extLst>
                <a:ext uri="{FF2B5EF4-FFF2-40B4-BE49-F238E27FC236}">
                  <a16:creationId xmlns:a16="http://schemas.microsoft.com/office/drawing/2014/main" id="{8A3B7BDA-2C17-4228-AB49-B9B76A10D423}"/>
                </a:ext>
              </a:extLst>
            </p:cNvPr>
            <p:cNvSpPr/>
            <p:nvPr/>
          </p:nvSpPr>
          <p:spPr>
            <a:xfrm>
              <a:off x="397163" y="1459345"/>
              <a:ext cx="9162630" cy="4249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We need diversity of the test results, and effectiveness of the method.</a:t>
              </a:r>
              <a:endPara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: 圆角 12">
              <a:extLst>
                <a:ext uri="{FF2B5EF4-FFF2-40B4-BE49-F238E27FC236}">
                  <a16:creationId xmlns:a16="http://schemas.microsoft.com/office/drawing/2014/main" id="{B65D66FC-3215-4ADA-95A5-43B5B8E1B8DD}"/>
                </a:ext>
              </a:extLst>
            </p:cNvPr>
            <p:cNvSpPr/>
            <p:nvPr/>
          </p:nvSpPr>
          <p:spPr>
            <a:xfrm>
              <a:off x="397164" y="1884323"/>
              <a:ext cx="9069021" cy="443883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400" b="1" i="0" dirty="0">
                  <a:solidFill>
                    <a:schemeClr val="accent1"/>
                  </a:solidFill>
                  <a:effectLst/>
                  <a:latin typeface="Harding"/>
                </a:rPr>
                <a:t>Diversify the agent behaviors</a:t>
              </a: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: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- executing similar test cases tends to exercise similar agent behaviors;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- diverse test cases could increase the exploration of the fault space;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endParaRPr lang="en-US" sz="2400" b="1" i="0" dirty="0">
                <a:solidFill>
                  <a:schemeClr val="accent1"/>
                </a:solidFill>
                <a:effectLst/>
                <a:latin typeface="Harding"/>
              </a:endParaRP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400" b="1" i="0" dirty="0">
                  <a:solidFill>
                    <a:schemeClr val="accent1"/>
                  </a:solidFill>
                  <a:effectLst/>
                  <a:latin typeface="Harding"/>
                </a:rPr>
                <a:t>Develop an effective testing method to adapt more test scenarios</a:t>
              </a:r>
              <a:r>
                <a:rPr lang="en-US" sz="2400" i="0" dirty="0">
                  <a:solidFill>
                    <a:srgbClr val="222222"/>
                  </a:solidFill>
                  <a:effectLst/>
                  <a:latin typeface="Harding"/>
                </a:rPr>
                <a:t>:</a:t>
              </a:r>
            </a:p>
            <a:p>
              <a:pPr marL="800100" lvl="1" indent="-342900" algn="just">
                <a:spcAft>
                  <a:spcPts val="600"/>
                </a:spcAft>
                <a:buSzPct val="100000"/>
                <a:buFontTx/>
                <a:buChar char="-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identifying potential failures efficiently and accurately;</a:t>
              </a:r>
            </a:p>
            <a:p>
              <a:pPr marL="800100" lvl="1" indent="-342900" algn="just">
                <a:spcAft>
                  <a:spcPts val="600"/>
                </a:spcAft>
                <a:buSzPct val="100000"/>
                <a:buFontTx/>
                <a:buChar char="-"/>
              </a:pPr>
              <a:r>
                <a:rPr lang="en-US" sz="2400" dirty="0">
                  <a:solidFill>
                    <a:srgbClr val="222222"/>
                  </a:solidFill>
                  <a:latin typeface="Harding"/>
                </a:rPr>
                <a:t>effective test cases detect corner cases and increase the possibility of identifying severe vulnerabilities.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endParaRPr lang="en-US" sz="2400" i="0" dirty="0">
                <a:solidFill>
                  <a:srgbClr val="222222"/>
                </a:solidFill>
                <a:effectLst/>
                <a:latin typeface="Har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28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Our Method: An Overview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A2A5E9FA-6A8B-EC6A-1B3F-19359559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904290"/>
            <a:ext cx="10927976" cy="2688966"/>
          </a:xfrm>
          <a:prstGeom prst="rect">
            <a:avLst/>
          </a:prstGeom>
        </p:spPr>
      </p:pic>
      <p:grpSp>
        <p:nvGrpSpPr>
          <p:cNvPr id="12" name="组合 10">
            <a:extLst>
              <a:ext uri="{FF2B5EF4-FFF2-40B4-BE49-F238E27FC236}">
                <a16:creationId xmlns:a16="http://schemas.microsoft.com/office/drawing/2014/main" id="{2E7A3719-FFF8-08E4-CD9A-258A2D066663}"/>
              </a:ext>
            </a:extLst>
          </p:cNvPr>
          <p:cNvGrpSpPr/>
          <p:nvPr/>
        </p:nvGrpSpPr>
        <p:grpSpPr>
          <a:xfrm>
            <a:off x="666056" y="3671658"/>
            <a:ext cx="10859887" cy="2445364"/>
            <a:chOff x="397163" y="1600589"/>
            <a:chExt cx="9101530" cy="1533785"/>
          </a:xfrm>
        </p:grpSpPr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C906D79F-906C-02D9-DF24-A9DCFEF1A718}"/>
                </a:ext>
              </a:extLst>
            </p:cNvPr>
            <p:cNvSpPr/>
            <p:nvPr/>
          </p:nvSpPr>
          <p:spPr>
            <a:xfrm>
              <a:off x="397163" y="1600589"/>
              <a:ext cx="9101530" cy="283735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8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Method: diffusion model  + novelty-based guidance</a:t>
              </a:r>
              <a:endPara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1F0A85FB-CCF9-EFA0-4A9F-D0F1BA135260}"/>
                </a:ext>
              </a:extLst>
            </p:cNvPr>
            <p:cNvSpPr/>
            <p:nvPr/>
          </p:nvSpPr>
          <p:spPr>
            <a:xfrm>
              <a:off x="397164" y="1884323"/>
              <a:ext cx="9069021" cy="125005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000" i="0" dirty="0">
                  <a:solidFill>
                    <a:srgbClr val="222222"/>
                  </a:solidFill>
                  <a:effectLst/>
                  <a:latin typeface="Harding"/>
                </a:rPr>
                <a:t>We introduce </a:t>
              </a:r>
              <a:r>
                <a:rPr lang="en-US" sz="2000" b="1" i="0" dirty="0">
                  <a:solidFill>
                    <a:schemeClr val="accent1"/>
                  </a:solidFill>
                  <a:effectLst/>
                  <a:latin typeface="Harding"/>
                </a:rPr>
                <a:t>novelty-based guidance to measure the freshness of the trajectories</a:t>
              </a:r>
              <a:r>
                <a:rPr lang="en-US" sz="2000" i="0" dirty="0">
                  <a:solidFill>
                    <a:srgbClr val="222222"/>
                  </a:solidFill>
                  <a:effectLst/>
                  <a:latin typeface="Harding"/>
                </a:rPr>
                <a:t>.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000" dirty="0">
                  <a:solidFill>
                    <a:srgbClr val="222222"/>
                  </a:solidFill>
                  <a:latin typeface="Harding"/>
                </a:rPr>
                <a:t>Our method operates in two phases: </a:t>
              </a:r>
            </a:p>
            <a:p>
              <a:pPr marL="800100" lvl="1" indent="-342900" algn="just">
                <a:spcAft>
                  <a:spcPts val="600"/>
                </a:spcAft>
                <a:buSzPct val="100000"/>
                <a:buFontTx/>
                <a:buChar char="-"/>
              </a:pPr>
              <a:r>
                <a:rPr lang="en-US" sz="2000" dirty="0">
                  <a:solidFill>
                    <a:srgbClr val="222222"/>
                  </a:solidFill>
                  <a:latin typeface="Harding"/>
                </a:rPr>
                <a:t>(1)  train the diffusion model to scale the test case distribution; </a:t>
              </a:r>
            </a:p>
            <a:p>
              <a:pPr marL="800100" lvl="1" indent="-342900" algn="just">
                <a:spcAft>
                  <a:spcPts val="600"/>
                </a:spcAft>
                <a:buSzPct val="100000"/>
                <a:buFontTx/>
                <a:buChar char="-"/>
              </a:pPr>
              <a:r>
                <a:rPr lang="en-US" sz="2000" dirty="0">
                  <a:solidFill>
                    <a:srgbClr val="222222"/>
                  </a:solidFill>
                  <a:latin typeface="Harding"/>
                </a:rPr>
                <a:t>(2) fine-tune the diffusion model to generate test cases which induce diverse agent behaviors.</a:t>
              </a:r>
              <a:endParaRPr lang="en-US" sz="2000" i="0" dirty="0">
                <a:solidFill>
                  <a:srgbClr val="222222"/>
                </a:solidFill>
                <a:effectLst/>
                <a:latin typeface="Harding"/>
              </a:endParaRP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endParaRPr lang="en-US" sz="2000" i="0" dirty="0">
                <a:solidFill>
                  <a:srgbClr val="222222"/>
                </a:solidFill>
                <a:effectLst/>
                <a:latin typeface="Harding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9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Our Method: Novelty-Based Guidance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6</a:t>
            </a:fld>
            <a:endParaRPr lang="ja-JP" altLang="en-US"/>
          </a:p>
        </p:txBody>
      </p: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2E7A3719-FFF8-08E4-CD9A-258A2D066663}"/>
              </a:ext>
            </a:extLst>
          </p:cNvPr>
          <p:cNvGrpSpPr/>
          <p:nvPr/>
        </p:nvGrpSpPr>
        <p:grpSpPr>
          <a:xfrm>
            <a:off x="376518" y="894312"/>
            <a:ext cx="11609294" cy="3681784"/>
            <a:chOff x="-10499312" y="1459345"/>
            <a:chExt cx="21569110" cy="3312914"/>
          </a:xfrm>
        </p:grpSpPr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C906D79F-906C-02D9-DF24-A9DCFEF1A718}"/>
                </a:ext>
              </a:extLst>
            </p:cNvPr>
            <p:cNvSpPr/>
            <p:nvPr/>
          </p:nvSpPr>
          <p:spPr>
            <a:xfrm>
              <a:off x="-10499312" y="1459345"/>
              <a:ext cx="21569108" cy="4249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How to measure the diversity of agent behaviors? ------ Novelty</a:t>
              </a:r>
              <a:endPara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1F0A85FB-CCF9-EFA0-4A9F-D0F1BA135260}"/>
                </a:ext>
              </a:extLst>
            </p:cNvPr>
            <p:cNvSpPr/>
            <p:nvPr/>
          </p:nvSpPr>
          <p:spPr>
            <a:xfrm>
              <a:off x="397164" y="1884322"/>
              <a:ext cx="10672634" cy="2887937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We abstract the concrete state spaces into equal grids.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Each grid is an abstract state.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The novelty is measured by the visits of abstract states:</a:t>
              </a:r>
            </a:p>
            <a:p>
              <a:pPr marL="742950" lvl="1" indent="-285750" algn="just">
                <a:spcAft>
                  <a:spcPts val="600"/>
                </a:spcAft>
                <a:buSzPct val="100000"/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Higher visits -&gt; Lower novelty</a:t>
              </a:r>
            </a:p>
            <a:p>
              <a:pPr marL="742950" lvl="1" indent="-285750" algn="just">
                <a:spcAft>
                  <a:spcPts val="600"/>
                </a:spcAft>
                <a:buSzPct val="100000"/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Lower visits  -&gt; Higher novelty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dirty="0">
                  <a:solidFill>
                    <a:schemeClr val="tx1"/>
                  </a:solidFill>
                  <a:latin typeface="Harding"/>
                </a:rPr>
                <a:t>We represent the trajectory (behavior) diversity by the termination state novelty.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endParaRPr lang="en-US" dirty="0">
                <a:solidFill>
                  <a:schemeClr val="tx1"/>
                </a:solidFill>
                <a:latin typeface="Harding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C823566-11DB-C7FF-3183-65DA5EBE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93" y="1686045"/>
            <a:ext cx="5744407" cy="2531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105A7-2A42-33FF-17BE-80D29F892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15" y="4576096"/>
            <a:ext cx="4437952" cy="737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: 圆角 12">
                <a:extLst>
                  <a:ext uri="{FF2B5EF4-FFF2-40B4-BE49-F238E27FC236}">
                    <a16:creationId xmlns:a16="http://schemas.microsoft.com/office/drawing/2014/main" id="{D5539CBE-AEFF-1FD4-73BC-665375F2DA17}"/>
                  </a:ext>
                </a:extLst>
              </p:cNvPr>
              <p:cNvSpPr/>
              <p:nvPr/>
            </p:nvSpPr>
            <p:spPr>
              <a:xfrm>
                <a:off x="6241404" y="4781539"/>
                <a:ext cx="5744407" cy="162514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lvl="1" algn="just">
                  <a:spcAft>
                    <a:spcPts val="600"/>
                  </a:spcAft>
                  <a:buSzPct val="100000"/>
                </a:pPr>
                <a:r>
                  <a:rPr lang="en-US" sz="2000" dirty="0">
                    <a:solidFill>
                      <a:schemeClr val="tx1"/>
                    </a:solidFill>
                    <a:latin typeface="Harding"/>
                  </a:rPr>
                  <a:t>The state 4, 11 and 19 occurred 1, 2, and 3 times, respectively. Then, the novelties are 1,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Harding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Harding"/>
                  </a:rPr>
                  <a:t>.  </a:t>
                </a:r>
              </a:p>
            </p:txBody>
          </p:sp>
        </mc:Choice>
        <mc:Fallback>
          <p:sp>
            <p:nvSpPr>
              <p:cNvPr id="15" name="矩形: 圆角 12">
                <a:extLst>
                  <a:ext uri="{FF2B5EF4-FFF2-40B4-BE49-F238E27FC236}">
                    <a16:creationId xmlns:a16="http://schemas.microsoft.com/office/drawing/2014/main" id="{D5539CBE-AEFF-1FD4-73BC-665375F2D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04" y="4781539"/>
                <a:ext cx="5744407" cy="162514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1934FE-58AB-8AC6-B929-9B0B9E2F3925}"/>
              </a:ext>
            </a:extLst>
          </p:cNvPr>
          <p:cNvSpPr txBox="1"/>
          <p:nvPr/>
        </p:nvSpPr>
        <p:spPr>
          <a:xfrm>
            <a:off x="4007223" y="288940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7DEC8-4CA5-4AF0-D373-2CA4B3637608}"/>
              </a:ext>
            </a:extLst>
          </p:cNvPr>
          <p:cNvSpPr txBox="1"/>
          <p:nvPr/>
        </p:nvSpPr>
        <p:spPr>
          <a:xfrm>
            <a:off x="5322521" y="2477778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E34337-AF75-3B34-0981-8839BBE18F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38" y="5581452"/>
            <a:ext cx="2527492" cy="6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Our Method: Diffusion Model-Based Test Case Generator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12" name="组合 10">
            <a:extLst>
              <a:ext uri="{FF2B5EF4-FFF2-40B4-BE49-F238E27FC236}">
                <a16:creationId xmlns:a16="http://schemas.microsoft.com/office/drawing/2014/main" id="{2E7A3719-FFF8-08E4-CD9A-258A2D066663}"/>
              </a:ext>
            </a:extLst>
          </p:cNvPr>
          <p:cNvGrpSpPr/>
          <p:nvPr/>
        </p:nvGrpSpPr>
        <p:grpSpPr>
          <a:xfrm>
            <a:off x="466166" y="900212"/>
            <a:ext cx="11537576" cy="3618000"/>
            <a:chOff x="-9181930" y="1459345"/>
            <a:chExt cx="21435864" cy="3255521"/>
          </a:xfrm>
        </p:grpSpPr>
        <p:sp>
          <p:nvSpPr>
            <p:cNvPr id="13" name="矩形 11">
              <a:extLst>
                <a:ext uri="{FF2B5EF4-FFF2-40B4-BE49-F238E27FC236}">
                  <a16:creationId xmlns:a16="http://schemas.microsoft.com/office/drawing/2014/main" id="{C906D79F-906C-02D9-DF24-A9DCFEF1A718}"/>
                </a:ext>
              </a:extLst>
            </p:cNvPr>
            <p:cNvSpPr/>
            <p:nvPr/>
          </p:nvSpPr>
          <p:spPr>
            <a:xfrm>
              <a:off x="-9181930" y="1459345"/>
              <a:ext cx="21435864" cy="42497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Diffusion model: Input = random noises, output (generation) = new test cases.</a:t>
              </a:r>
              <a:endPara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: 圆角 12">
              <a:extLst>
                <a:ext uri="{FF2B5EF4-FFF2-40B4-BE49-F238E27FC236}">
                  <a16:creationId xmlns:a16="http://schemas.microsoft.com/office/drawing/2014/main" id="{1F0A85FB-CCF9-EFA0-4A9F-D0F1BA135260}"/>
                </a:ext>
              </a:extLst>
            </p:cNvPr>
            <p:cNvSpPr/>
            <p:nvPr/>
          </p:nvSpPr>
          <p:spPr>
            <a:xfrm>
              <a:off x="397164" y="1884323"/>
              <a:ext cx="11856770" cy="283054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000" b="1" dirty="0">
                  <a:solidFill>
                    <a:schemeClr val="accent1"/>
                  </a:solidFill>
                  <a:latin typeface="Harding"/>
                </a:rPr>
                <a:t>Diffusion models are representative generative models. </a:t>
              </a:r>
              <a:r>
                <a:rPr lang="en-US" sz="2000" dirty="0">
                  <a:solidFill>
                    <a:schemeClr val="tx1"/>
                  </a:solidFill>
                  <a:latin typeface="Harding"/>
                </a:rPr>
                <a:t>Diffusion model-based test case generator follows an </a:t>
              </a:r>
              <a:r>
                <a:rPr lang="en-US" sz="2000" b="1" dirty="0">
                  <a:solidFill>
                    <a:srgbClr val="0070C0"/>
                  </a:solidFill>
                  <a:latin typeface="Harding"/>
                </a:rPr>
                <a:t>encoding-decoding workflow</a:t>
              </a:r>
              <a:r>
                <a:rPr lang="en-US" sz="2000" b="1" dirty="0">
                  <a:solidFill>
                    <a:schemeClr val="tx1"/>
                  </a:solidFill>
                  <a:latin typeface="Harding"/>
                </a:rPr>
                <a:t>:</a:t>
              </a:r>
            </a:p>
            <a:p>
              <a:pPr marL="742950" lvl="1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000" b="1" dirty="0">
                  <a:solidFill>
                    <a:schemeClr val="tx1"/>
                  </a:solidFill>
                  <a:latin typeface="Harding"/>
                </a:rPr>
                <a:t>Add noise to the test cases</a:t>
              </a:r>
            </a:p>
            <a:p>
              <a:pPr marL="742950" lvl="1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000" b="1" dirty="0">
                  <a:solidFill>
                    <a:schemeClr val="tx1"/>
                  </a:solidFill>
                  <a:latin typeface="Harding"/>
                </a:rPr>
                <a:t>Recover the noise sample back to test cases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r>
                <a:rPr lang="en-US" sz="2000" dirty="0">
                  <a:solidFill>
                    <a:schemeClr val="tx1"/>
                  </a:solidFill>
                  <a:latin typeface="Harding"/>
                </a:rPr>
                <a:t>Diffusion model-based test case generators learn the correspondence and transformation relationships:</a:t>
              </a:r>
            </a:p>
            <a:p>
              <a:pPr lvl="1" algn="just">
                <a:spcAft>
                  <a:spcPts val="600"/>
                </a:spcAft>
                <a:buSzPct val="100000"/>
              </a:pPr>
              <a:r>
                <a:rPr lang="en-US" sz="2000" dirty="0">
                  <a:solidFill>
                    <a:schemeClr val="tx1"/>
                  </a:solidFill>
                  <a:latin typeface="Harding"/>
                </a:rPr>
                <a:t>-     </a:t>
              </a:r>
              <a:r>
                <a:rPr lang="en-US" sz="2000" b="1" dirty="0">
                  <a:solidFill>
                    <a:schemeClr val="accent1"/>
                  </a:solidFill>
                  <a:latin typeface="Harding"/>
                </a:rPr>
                <a:t>Gaussian noisy samples &lt;-&gt; test cases.</a:t>
              </a:r>
            </a:p>
            <a:p>
              <a:pPr marL="285750" indent="-285750" algn="just">
                <a:spcAft>
                  <a:spcPts val="600"/>
                </a:spcAft>
                <a:buSzPct val="100000"/>
                <a:buFont typeface="等线" panose="02010600030101010101" pitchFamily="2" charset="-122"/>
                <a:buChar char="※"/>
              </a:pPr>
              <a:endParaRPr lang="en-US" sz="1600" i="0" dirty="0">
                <a:solidFill>
                  <a:schemeClr val="tx1"/>
                </a:solidFill>
                <a:effectLst/>
                <a:latin typeface="Harding"/>
              </a:endParaRPr>
            </a:p>
          </p:txBody>
        </p:sp>
      </p:grp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F9C826-249D-8E51-0767-ED6287604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2" y="1525601"/>
            <a:ext cx="5081897" cy="2992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EB975-5823-F476-E67B-B8BED39DC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39" y="4671304"/>
            <a:ext cx="481965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C8C14-AC33-0A48-7DE8-284571CB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240" y="4700449"/>
            <a:ext cx="3143250" cy="762000"/>
          </a:xfrm>
          <a:prstGeom prst="rect">
            <a:avLst/>
          </a:prstGeom>
        </p:spPr>
      </p:pic>
      <p:sp>
        <p:nvSpPr>
          <p:cNvPr id="11" name="矩形: 圆角 12">
            <a:extLst>
              <a:ext uri="{FF2B5EF4-FFF2-40B4-BE49-F238E27FC236}">
                <a16:creationId xmlns:a16="http://schemas.microsoft.com/office/drawing/2014/main" id="{FA5783ED-A879-069C-5B95-620AB6AFBBBD}"/>
              </a:ext>
            </a:extLst>
          </p:cNvPr>
          <p:cNvSpPr/>
          <p:nvPr/>
        </p:nvSpPr>
        <p:spPr>
          <a:xfrm>
            <a:off x="890305" y="5520292"/>
            <a:ext cx="10698721" cy="114833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arding"/>
              </a:rPr>
              <a:t>We bind the </a:t>
            </a:r>
            <a:r>
              <a:rPr lang="en-US" b="1" dirty="0">
                <a:solidFill>
                  <a:schemeClr val="accent1"/>
                </a:solidFill>
                <a:latin typeface="Harding"/>
              </a:rPr>
              <a:t>novelty-based metrics </a:t>
            </a:r>
            <a:r>
              <a:rPr lang="en-US" dirty="0">
                <a:solidFill>
                  <a:schemeClr val="tx1"/>
                </a:solidFill>
                <a:latin typeface="Harding"/>
              </a:rPr>
              <a:t>with the </a:t>
            </a:r>
            <a:r>
              <a:rPr lang="en-US" b="1" dirty="0">
                <a:solidFill>
                  <a:schemeClr val="accent1"/>
                </a:solidFill>
                <a:latin typeface="Harding"/>
              </a:rPr>
              <a:t>loss function of diffusion models</a:t>
            </a:r>
            <a:r>
              <a:rPr lang="en-US" dirty="0">
                <a:solidFill>
                  <a:schemeClr val="tx1"/>
                </a:solidFill>
                <a:latin typeface="Harding"/>
              </a:rPr>
              <a:t>.</a:t>
            </a:r>
          </a:p>
          <a:p>
            <a:pPr marL="285750" indent="-28575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Harding"/>
              </a:rPr>
              <a:t>We </a:t>
            </a:r>
            <a:r>
              <a:rPr lang="en-US" b="1" i="0" dirty="0">
                <a:solidFill>
                  <a:schemeClr val="accent1"/>
                </a:solidFill>
                <a:effectLst/>
                <a:latin typeface="Harding"/>
              </a:rPr>
              <a:t>encourage the diffusion model to fit test cases </a:t>
            </a:r>
            <a:r>
              <a:rPr lang="en-US" i="0" dirty="0">
                <a:solidFill>
                  <a:schemeClr val="tx1"/>
                </a:solidFill>
                <a:effectLst/>
                <a:latin typeface="Harding"/>
              </a:rPr>
              <a:t>that induce the termination states </a:t>
            </a:r>
            <a:r>
              <a:rPr lang="en-US" b="1" i="0" dirty="0">
                <a:solidFill>
                  <a:schemeClr val="accent1"/>
                </a:solidFill>
                <a:effectLst/>
                <a:latin typeface="Harding"/>
              </a:rPr>
              <a:t>with high novelties.</a:t>
            </a:r>
          </a:p>
        </p:txBody>
      </p:sp>
    </p:spTree>
    <p:extLst>
      <p:ext uri="{BB962C8B-B14F-4D97-AF65-F5344CB8AC3E}">
        <p14:creationId xmlns:p14="http://schemas.microsoft.com/office/powerpoint/2010/main" val="26832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065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Experiment: Research Questions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5" name="矩形: 圆角 12">
            <a:extLst>
              <a:ext uri="{FF2B5EF4-FFF2-40B4-BE49-F238E27FC236}">
                <a16:creationId xmlns:a16="http://schemas.microsoft.com/office/drawing/2014/main" id="{D5539CBE-AEFF-1FD4-73BC-665375F2DA17}"/>
              </a:ext>
            </a:extLst>
          </p:cNvPr>
          <p:cNvSpPr/>
          <p:nvPr/>
        </p:nvSpPr>
        <p:spPr>
          <a:xfrm>
            <a:off x="451733" y="1497107"/>
            <a:ext cx="10852761" cy="415962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RQ1: Numbers of detected failures.</a:t>
            </a:r>
          </a:p>
          <a:p>
            <a:pPr lvl="1" algn="just">
              <a:spcAft>
                <a:spcPts val="600"/>
              </a:spcAft>
              <a:buSzPct val="100000"/>
            </a:pPr>
            <a:endParaRPr lang="en-US" sz="2000" dirty="0">
              <a:solidFill>
                <a:schemeClr val="tx1"/>
              </a:solidFill>
              <a:latin typeface="Harding"/>
            </a:endParaRP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RQ2: Novelty vs other guidance (density, sensitivity, reward, etc.)?</a:t>
            </a:r>
          </a:p>
          <a:p>
            <a:pPr lvl="1" algn="just">
              <a:spcAft>
                <a:spcPts val="600"/>
              </a:spcAft>
              <a:buSzPct val="100000"/>
            </a:pPr>
            <a:endParaRPr lang="en-US" sz="2000" dirty="0">
              <a:solidFill>
                <a:schemeClr val="tx1"/>
              </a:solidFill>
              <a:latin typeface="Harding"/>
            </a:endParaRP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RQ3: Diversity of detected failures.</a:t>
            </a:r>
          </a:p>
          <a:p>
            <a:pPr lvl="1" algn="just">
              <a:spcAft>
                <a:spcPts val="600"/>
              </a:spcAft>
              <a:buSzPct val="100000"/>
            </a:pPr>
            <a:endParaRPr lang="en-US" sz="2000" dirty="0">
              <a:solidFill>
                <a:schemeClr val="tx1"/>
              </a:solidFill>
              <a:latin typeface="Harding"/>
            </a:endParaRP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RQ4: Repairing based on the detected failures.</a:t>
            </a:r>
          </a:p>
        </p:txBody>
      </p:sp>
    </p:spTree>
    <p:extLst>
      <p:ext uri="{BB962C8B-B14F-4D97-AF65-F5344CB8AC3E}">
        <p14:creationId xmlns:p14="http://schemas.microsoft.com/office/powerpoint/2010/main" val="422307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14303B-95D9-6C4F-A020-4E15DC098E6E}"/>
              </a:ext>
            </a:extLst>
          </p:cNvPr>
          <p:cNvSpPr txBox="1"/>
          <p:nvPr/>
        </p:nvSpPr>
        <p:spPr>
          <a:xfrm>
            <a:off x="-1" y="51656"/>
            <a:ext cx="1189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Experiment: RQ1 Detected Failures and RQ3 Diversity of Detected Failures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6C3B3-C1B9-A74B-B6A9-D800CF22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E1F464-8D8C-DA48-8FE9-90F060746768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C7500-8673-03AE-E7AF-1CA939E7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4" y="965989"/>
            <a:ext cx="10974332" cy="3419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FEDBD-330D-A4F3-9B34-042250B2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34" y="4448716"/>
            <a:ext cx="3086531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EFD9D5-6826-1D85-2513-4BBFC2999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34" y="5100871"/>
            <a:ext cx="2838846" cy="59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92BE8-4715-ED79-3D1F-016D26524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65" y="5816055"/>
            <a:ext cx="3153215" cy="590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102B1E-F0F3-E257-776D-3C4E18FDBABD}"/>
                  </a:ext>
                </a:extLst>
              </p:cNvPr>
              <p:cNvSpPr txBox="1"/>
              <p:nvPr/>
            </p:nvSpPr>
            <p:spPr>
              <a:xfrm>
                <a:off x="76199" y="6482643"/>
                <a:ext cx="9186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𝑓𝑎𝑖𝑙𝑢𝑟𝑒𝑠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𝑎𝑏𝑠𝑡𝑟𝑎𝑐𝑡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𝑎𝑏𝑠𝑡𝑟𝑎𝑐𝑡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𝑓𝑎𝑖𝑙𝑢𝑟𝑒𝑠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102B1E-F0F3-E257-776D-3C4E18FDB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6482643"/>
                <a:ext cx="9186870" cy="369332"/>
              </a:xfrm>
              <a:prstGeom prst="rect">
                <a:avLst/>
              </a:prstGeom>
              <a:blipFill>
                <a:blip r:embed="rId8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F9AFFB1B-DF3C-4BDE-3795-582197456B18}"/>
              </a:ext>
            </a:extLst>
          </p:cNvPr>
          <p:cNvSpPr/>
          <p:nvPr/>
        </p:nvSpPr>
        <p:spPr>
          <a:xfrm>
            <a:off x="3897050" y="4509967"/>
            <a:ext cx="7686116" cy="18280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Our method is more efficient in detecting failures than the baseline method. </a:t>
            </a:r>
          </a:p>
          <a:p>
            <a:pPr marL="800100" lvl="1" indent="-342900" algn="just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Harding"/>
              </a:rPr>
              <a:t>Our method surpasses the baseline method in covering a broader range of states and failures within the given number of test cases.</a:t>
            </a:r>
          </a:p>
        </p:txBody>
      </p:sp>
    </p:spTree>
    <p:extLst>
      <p:ext uri="{BB962C8B-B14F-4D97-AF65-F5344CB8AC3E}">
        <p14:creationId xmlns:p14="http://schemas.microsoft.com/office/powerpoint/2010/main" val="135427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4712</TotalTime>
  <Words>885</Words>
  <Application>Microsoft Macintosh PowerPoint</Application>
  <PresentationFormat>Widescreen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Harding</vt:lpstr>
      <vt:lpstr>MS Mincho</vt:lpstr>
      <vt:lpstr>Myriad Pro</vt:lpstr>
      <vt:lpstr>游ゴシック Light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Repair Deep Reinforcement Learning Models</dc:title>
  <dc:creator>LI ZHUO</dc:creator>
  <cp:lastModifiedBy>LI ZHUO</cp:lastModifiedBy>
  <cp:revision>491</cp:revision>
  <dcterms:created xsi:type="dcterms:W3CDTF">2022-01-17T01:35:21Z</dcterms:created>
  <dcterms:modified xsi:type="dcterms:W3CDTF">2023-09-12T09:45:44Z</dcterms:modified>
</cp:coreProperties>
</file>