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3"/>
    <p:sldId id="320" r:id="rId4"/>
    <p:sldId id="765" r:id="rId5"/>
    <p:sldId id="766" r:id="rId6"/>
    <p:sldId id="257" r:id="rId7"/>
    <p:sldId id="261" r:id="rId8"/>
    <p:sldId id="263" r:id="rId9"/>
    <p:sldId id="258" r:id="rId10"/>
    <p:sldId id="1843" r:id="rId11"/>
    <p:sldId id="1844" r:id="rId12"/>
    <p:sldId id="270" r:id="rId13"/>
    <p:sldId id="1849" r:id="rId14"/>
    <p:sldId id="1850" r:id="rId15"/>
    <p:sldId id="1851" r:id="rId16"/>
    <p:sldId id="1855" r:id="rId17"/>
    <p:sldId id="306" r:id="rId18"/>
    <p:sldId id="1857" r:id="rId19"/>
    <p:sldId id="274" r:id="rId20"/>
    <p:sldId id="1858" r:id="rId21"/>
    <p:sldId id="285" r:id="rId22"/>
    <p:sldId id="286" r:id="rId23"/>
    <p:sldId id="1918" r:id="rId24"/>
    <p:sldId id="1919" r:id="rId25"/>
    <p:sldId id="1920" r:id="rId26"/>
    <p:sldId id="1921" r:id="rId27"/>
    <p:sldId id="1922" r:id="rId28"/>
    <p:sldId id="1924" r:id="rId29"/>
    <p:sldId id="1923" r:id="rId30"/>
    <p:sldId id="767" r:id="rId31"/>
    <p:sldId id="1925" r:id="rId32"/>
    <p:sldId id="1926" r:id="rId33"/>
    <p:sldId id="1930" r:id="rId34"/>
    <p:sldId id="1927" r:id="rId35"/>
    <p:sldId id="1931" r:id="rId36"/>
    <p:sldId id="1932" r:id="rId37"/>
    <p:sldId id="768" r:id="rId38"/>
    <p:sldId id="1928" r:id="rId39"/>
    <p:sldId id="1929" r:id="rId40"/>
    <p:sldId id="1933" r:id="rId41"/>
    <p:sldId id="769" r:id="rId42"/>
    <p:sldId id="1935" r:id="rId43"/>
    <p:sldId id="1934" r:id="rId44"/>
    <p:sldId id="1936" r:id="rId45"/>
    <p:sldId id="1937" r:id="rId46"/>
    <p:sldId id="1938" r:id="rId47"/>
    <p:sldId id="764" r:id="rId48"/>
    <p:sldId id="762" r:id="rId49"/>
    <p:sldId id="1946"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刘付观生" initials="刘付观生" lastIdx="3" clrIdx="0"/>
  <p:cmAuthor id="1" name="liufuguansheng" initials="liufu" lastIdx="1" clrIdx="1"/>
  <p:cmAuthor id="2" name="作者" initials="A" lastIdx="0" clrIdx="1"/>
  <p:cmAuthor id="3" name="ITC"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showGuides="1">
      <p:cViewPr varScale="1">
        <p:scale>
          <a:sx n="89" d="100"/>
          <a:sy n="89" d="100"/>
        </p:scale>
        <p:origin x="-16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E499F4E-87D4-47BF-8F47-AD08AC01E7BC}" type="doc">
      <dgm:prSet loTypeId="urn:microsoft.com/office/officeart/2005/8/layout/hChevron3" loCatId="process" qsTypeId="urn:microsoft.com/office/officeart/2005/8/quickstyle/simple1" qsCatId="simple" csTypeId="urn:microsoft.com/office/officeart/2005/8/colors/accent1_2" csCatId="accent1" phldr="1"/>
      <dgm:spPr/>
    </dgm:pt>
    <dgm:pt modelId="{9EB4F89A-F739-464A-99E6-465B880D5322}">
      <dgm:prSet phldrT="[文本]"/>
      <dgm:spPr/>
      <dgm:t>
        <a:bodyPr/>
        <a:lstStyle/>
        <a:p>
          <a:r>
            <a:rPr lang="zh-CN" altLang="en-US" dirty="0"/>
            <a:t>数字化</a:t>
          </a:r>
        </a:p>
      </dgm:t>
    </dgm:pt>
    <dgm:pt modelId="{CF23FA1B-4B87-4907-AD88-18746E4BC429}" cxnId="{1CB1426D-326A-4A10-B754-D1CEA04391C1}" type="parTrans">
      <dgm:prSet/>
      <dgm:spPr/>
      <dgm:t>
        <a:bodyPr/>
        <a:lstStyle/>
        <a:p>
          <a:endParaRPr lang="zh-CN" altLang="en-US"/>
        </a:p>
      </dgm:t>
    </dgm:pt>
    <dgm:pt modelId="{F2042391-2EED-4D02-9A79-D1D2A25F7199}" cxnId="{1CB1426D-326A-4A10-B754-D1CEA04391C1}" type="sibTrans">
      <dgm:prSet/>
      <dgm:spPr/>
      <dgm:t>
        <a:bodyPr/>
        <a:lstStyle/>
        <a:p>
          <a:endParaRPr lang="zh-CN" altLang="en-US"/>
        </a:p>
      </dgm:t>
    </dgm:pt>
    <dgm:pt modelId="{54EAF616-006B-4571-982F-C1EB87FB28AD}">
      <dgm:prSet phldrT="[文本]"/>
      <dgm:spPr/>
      <dgm:t>
        <a:bodyPr/>
        <a:lstStyle/>
        <a:p>
          <a:r>
            <a:rPr lang="zh-CN" altLang="en-US" dirty="0"/>
            <a:t>网络化</a:t>
          </a:r>
        </a:p>
      </dgm:t>
    </dgm:pt>
    <dgm:pt modelId="{53A2D4BE-DFF4-49C6-90F8-6B33A1A66C56}" cxnId="{3AF0660D-9DA4-4701-83D0-B80485C4A8CE}" type="parTrans">
      <dgm:prSet/>
      <dgm:spPr/>
      <dgm:t>
        <a:bodyPr/>
        <a:lstStyle/>
        <a:p>
          <a:endParaRPr lang="zh-CN" altLang="en-US"/>
        </a:p>
      </dgm:t>
    </dgm:pt>
    <dgm:pt modelId="{C3725FBE-8FDD-4159-A75D-F979FC48F9AD}" cxnId="{3AF0660D-9DA4-4701-83D0-B80485C4A8CE}" type="sibTrans">
      <dgm:prSet/>
      <dgm:spPr/>
      <dgm:t>
        <a:bodyPr/>
        <a:lstStyle/>
        <a:p>
          <a:endParaRPr lang="zh-CN" altLang="en-US"/>
        </a:p>
      </dgm:t>
    </dgm:pt>
    <dgm:pt modelId="{EE5ECAE6-0811-40B6-8A0D-26D56795A759}">
      <dgm:prSet phldrT="[文本]"/>
      <dgm:spPr/>
      <dgm:t>
        <a:bodyPr/>
        <a:lstStyle/>
        <a:p>
          <a:r>
            <a:rPr lang="zh-CN" altLang="en-US" dirty="0"/>
            <a:t>智能化</a:t>
          </a:r>
        </a:p>
      </dgm:t>
    </dgm:pt>
    <dgm:pt modelId="{6B478144-B4AF-4745-A623-8EA0FEF5609D}" cxnId="{E5843D78-E51C-415C-B7C2-A47CD3B21750}" type="parTrans">
      <dgm:prSet/>
      <dgm:spPr/>
      <dgm:t>
        <a:bodyPr/>
        <a:lstStyle/>
        <a:p>
          <a:endParaRPr lang="zh-CN" altLang="en-US"/>
        </a:p>
      </dgm:t>
    </dgm:pt>
    <dgm:pt modelId="{F4510DC1-64B9-4BD5-B3C2-9B5A23FF1277}" cxnId="{E5843D78-E51C-415C-B7C2-A47CD3B21750}" type="sibTrans">
      <dgm:prSet/>
      <dgm:spPr/>
      <dgm:t>
        <a:bodyPr/>
        <a:lstStyle/>
        <a:p>
          <a:endParaRPr lang="zh-CN" altLang="en-US"/>
        </a:p>
      </dgm:t>
    </dgm:pt>
    <dgm:pt modelId="{7732E7F9-BA79-4A0B-A299-5B6532C7FD0B}" type="pres">
      <dgm:prSet presAssocID="{CE499F4E-87D4-47BF-8F47-AD08AC01E7BC}" presName="Name0" presStyleCnt="0">
        <dgm:presLayoutVars>
          <dgm:dir/>
          <dgm:resizeHandles val="exact"/>
        </dgm:presLayoutVars>
      </dgm:prSet>
      <dgm:spPr/>
    </dgm:pt>
    <dgm:pt modelId="{B4F69222-367F-46E2-910A-4984F3852FE4}" type="pres">
      <dgm:prSet presAssocID="{9EB4F89A-F739-464A-99E6-465B880D5322}" presName="parTxOnly" presStyleLbl="node1" presStyleIdx="0" presStyleCnt="3">
        <dgm:presLayoutVars>
          <dgm:bulletEnabled val="1"/>
        </dgm:presLayoutVars>
      </dgm:prSet>
      <dgm:spPr/>
      <dgm:t>
        <a:bodyPr/>
        <a:lstStyle/>
        <a:p>
          <a:endParaRPr lang="zh-CN" altLang="en-US"/>
        </a:p>
      </dgm:t>
    </dgm:pt>
    <dgm:pt modelId="{A4B1D3CE-E4CF-4A42-83F4-604FF79EC538}" type="pres">
      <dgm:prSet presAssocID="{F2042391-2EED-4D02-9A79-D1D2A25F7199}" presName="parSpace" presStyleCnt="0"/>
      <dgm:spPr/>
    </dgm:pt>
    <dgm:pt modelId="{94B04082-4567-4776-A901-DE88A9C74043}" type="pres">
      <dgm:prSet presAssocID="{54EAF616-006B-4571-982F-C1EB87FB28AD}" presName="parTxOnly" presStyleLbl="node1" presStyleIdx="1" presStyleCnt="3">
        <dgm:presLayoutVars>
          <dgm:bulletEnabled val="1"/>
        </dgm:presLayoutVars>
      </dgm:prSet>
      <dgm:spPr/>
      <dgm:t>
        <a:bodyPr/>
        <a:lstStyle/>
        <a:p>
          <a:endParaRPr lang="zh-CN" altLang="en-US"/>
        </a:p>
      </dgm:t>
    </dgm:pt>
    <dgm:pt modelId="{0EE07FF9-D78A-497C-9A13-77F6E39B815B}" type="pres">
      <dgm:prSet presAssocID="{C3725FBE-8FDD-4159-A75D-F979FC48F9AD}" presName="parSpace" presStyleCnt="0"/>
      <dgm:spPr/>
    </dgm:pt>
    <dgm:pt modelId="{CAAB8912-D9E1-40ED-A37E-41165EFD274E}" type="pres">
      <dgm:prSet presAssocID="{EE5ECAE6-0811-40B6-8A0D-26D56795A759}" presName="parTxOnly" presStyleLbl="node1" presStyleIdx="2" presStyleCnt="3">
        <dgm:presLayoutVars>
          <dgm:bulletEnabled val="1"/>
        </dgm:presLayoutVars>
      </dgm:prSet>
      <dgm:spPr/>
      <dgm:t>
        <a:bodyPr/>
        <a:lstStyle/>
        <a:p>
          <a:endParaRPr lang="zh-CN" altLang="en-US"/>
        </a:p>
      </dgm:t>
    </dgm:pt>
  </dgm:ptLst>
  <dgm:cxnLst>
    <dgm:cxn modelId="{930D1811-E3A7-43D8-B73B-E94C74A34CCA}" type="presOf" srcId="{CE499F4E-87D4-47BF-8F47-AD08AC01E7BC}" destId="{7732E7F9-BA79-4A0B-A299-5B6532C7FD0B}" srcOrd="0" destOrd="0" presId="urn:microsoft.com/office/officeart/2005/8/layout/hChevron3"/>
    <dgm:cxn modelId="{56C0EEB7-D4C6-4498-B40E-98D14F7F528B}" type="presOf" srcId="{EE5ECAE6-0811-40B6-8A0D-26D56795A759}" destId="{CAAB8912-D9E1-40ED-A37E-41165EFD274E}" srcOrd="0" destOrd="0" presId="urn:microsoft.com/office/officeart/2005/8/layout/hChevron3"/>
    <dgm:cxn modelId="{1CB1426D-326A-4A10-B754-D1CEA04391C1}" srcId="{CE499F4E-87D4-47BF-8F47-AD08AC01E7BC}" destId="{9EB4F89A-F739-464A-99E6-465B880D5322}" srcOrd="0" destOrd="0" parTransId="{CF23FA1B-4B87-4907-AD88-18746E4BC429}" sibTransId="{F2042391-2EED-4D02-9A79-D1D2A25F7199}"/>
    <dgm:cxn modelId="{E5843D78-E51C-415C-B7C2-A47CD3B21750}" srcId="{CE499F4E-87D4-47BF-8F47-AD08AC01E7BC}" destId="{EE5ECAE6-0811-40B6-8A0D-26D56795A759}" srcOrd="2" destOrd="0" parTransId="{6B478144-B4AF-4745-A623-8EA0FEF5609D}" sibTransId="{F4510DC1-64B9-4BD5-B3C2-9B5A23FF1277}"/>
    <dgm:cxn modelId="{661C513B-088C-4C28-A3A1-DF6A339E6FD7}" type="presOf" srcId="{54EAF616-006B-4571-982F-C1EB87FB28AD}" destId="{94B04082-4567-4776-A901-DE88A9C74043}" srcOrd="0" destOrd="0" presId="urn:microsoft.com/office/officeart/2005/8/layout/hChevron3"/>
    <dgm:cxn modelId="{7A97BC50-8798-4FC6-97CE-E5D9E3B72E14}" type="presOf" srcId="{9EB4F89A-F739-464A-99E6-465B880D5322}" destId="{B4F69222-367F-46E2-910A-4984F3852FE4}" srcOrd="0" destOrd="0" presId="urn:microsoft.com/office/officeart/2005/8/layout/hChevron3"/>
    <dgm:cxn modelId="{3AF0660D-9DA4-4701-83D0-B80485C4A8CE}" srcId="{CE499F4E-87D4-47BF-8F47-AD08AC01E7BC}" destId="{54EAF616-006B-4571-982F-C1EB87FB28AD}" srcOrd="1" destOrd="0" parTransId="{53A2D4BE-DFF4-49C6-90F8-6B33A1A66C56}" sibTransId="{C3725FBE-8FDD-4159-A75D-F979FC48F9AD}"/>
    <dgm:cxn modelId="{05F1CF6E-D2FC-4E89-97E4-1D3F535A7DD0}" type="presParOf" srcId="{7732E7F9-BA79-4A0B-A299-5B6532C7FD0B}" destId="{B4F69222-367F-46E2-910A-4984F3852FE4}" srcOrd="0" destOrd="0" presId="urn:microsoft.com/office/officeart/2005/8/layout/hChevron3"/>
    <dgm:cxn modelId="{3B728B84-20E6-430A-844B-B2A0D7FE1135}" type="presParOf" srcId="{7732E7F9-BA79-4A0B-A299-5B6532C7FD0B}" destId="{A4B1D3CE-E4CF-4A42-83F4-604FF79EC538}" srcOrd="1" destOrd="0" presId="urn:microsoft.com/office/officeart/2005/8/layout/hChevron3"/>
    <dgm:cxn modelId="{1A43E693-54B2-4496-B933-0C34B03E288F}" type="presParOf" srcId="{7732E7F9-BA79-4A0B-A299-5B6532C7FD0B}" destId="{94B04082-4567-4776-A901-DE88A9C74043}" srcOrd="2" destOrd="0" presId="urn:microsoft.com/office/officeart/2005/8/layout/hChevron3"/>
    <dgm:cxn modelId="{E36B164C-5A3C-4718-B772-4495983E3BEF}" type="presParOf" srcId="{7732E7F9-BA79-4A0B-A299-5B6532C7FD0B}" destId="{0EE07FF9-D78A-497C-9A13-77F6E39B815B}" srcOrd="3" destOrd="0" presId="urn:microsoft.com/office/officeart/2005/8/layout/hChevron3"/>
    <dgm:cxn modelId="{C620DA3D-A70A-4677-9A1D-D4C7DF3F16EF}" type="presParOf" srcId="{7732E7F9-BA79-4A0B-A299-5B6532C7FD0B}" destId="{CAAB8912-D9E1-40ED-A37E-41165EFD274E}" srcOrd="4"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7E832-3BF5-4AA8-AF72-07BE39BE21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DD8682A-83E5-4B70-A6D7-90B465539864}">
      <dgm:prSet phldrT="[文本]"/>
      <dgm:spPr/>
      <dgm:t>
        <a:bodyPr/>
        <a:lstStyle/>
        <a:p>
          <a:r>
            <a:rPr lang="en-US" altLang="en-US"/>
            <a:t>4.1 </a:t>
          </a:r>
          <a:r>
            <a:rPr lang="zh-CN" altLang="en-US"/>
            <a:t>数字化工厂规划与数字工厂</a:t>
          </a:r>
        </a:p>
      </dgm:t>
    </dgm:pt>
    <dgm:pt modelId="{667FD069-0BC9-48BB-BA97-385D49B40A7A}" cxnId="{43B4F096-60A8-46DF-96AA-81AB5E27443D}" type="parTrans">
      <dgm:prSet/>
      <dgm:spPr/>
      <dgm:t>
        <a:bodyPr/>
        <a:lstStyle/>
        <a:p>
          <a:endParaRPr lang="zh-CN" altLang="en-US"/>
        </a:p>
      </dgm:t>
    </dgm:pt>
    <dgm:pt modelId="{3B90F477-E802-42A9-8E23-5A3BCFF66E6A}" cxnId="{43B4F096-60A8-46DF-96AA-81AB5E27443D}" type="sibTrans">
      <dgm:prSet/>
      <dgm:spPr/>
      <dgm:t>
        <a:bodyPr/>
        <a:lstStyle/>
        <a:p>
          <a:endParaRPr lang="zh-CN" altLang="en-US"/>
        </a:p>
      </dgm:t>
    </dgm:pt>
    <dgm:pt modelId="{BD3D9E45-F756-4BA6-90DB-20742B28711C}">
      <dgm:prSet/>
      <dgm:spPr/>
      <dgm:t>
        <a:bodyPr/>
        <a:lstStyle/>
        <a:p>
          <a:r>
            <a:rPr lang="en-US" altLang="en-US"/>
            <a:t>4.2 </a:t>
          </a:r>
          <a:r>
            <a:rPr lang="zh-CN" altLang="en-US"/>
            <a:t>工厂数字孪生系统中的模型和数据</a:t>
          </a:r>
        </a:p>
      </dgm:t>
    </dgm:pt>
    <dgm:pt modelId="{2FB484F8-695D-405A-9123-E0FB40E27F5B}" cxnId="{A375913A-B8A9-4F6C-A154-54445864D5BB}" type="parTrans">
      <dgm:prSet/>
      <dgm:spPr/>
      <dgm:t>
        <a:bodyPr/>
        <a:lstStyle/>
        <a:p>
          <a:endParaRPr lang="zh-CN" altLang="en-US"/>
        </a:p>
      </dgm:t>
    </dgm:pt>
    <dgm:pt modelId="{FCC5BE67-9FD6-452E-B2FF-36AD7A2AFEB6}" cxnId="{A375913A-B8A9-4F6C-A154-54445864D5BB}" type="sibTrans">
      <dgm:prSet/>
      <dgm:spPr/>
      <dgm:t>
        <a:bodyPr/>
        <a:lstStyle/>
        <a:p>
          <a:endParaRPr lang="zh-CN" altLang="en-US"/>
        </a:p>
      </dgm:t>
    </dgm:pt>
    <dgm:pt modelId="{AF4984AC-4665-4804-A10D-2283DAC2BC6C}">
      <dgm:prSet/>
      <dgm:spPr/>
      <dgm:t>
        <a:bodyPr/>
        <a:lstStyle/>
        <a:p>
          <a:r>
            <a:rPr lang="en-US" altLang="en-US"/>
            <a:t>4.3 </a:t>
          </a:r>
          <a:r>
            <a:rPr lang="zh-CN" altLang="en-US"/>
            <a:t>工厂数字孪生系统的特点与结构</a:t>
          </a:r>
        </a:p>
      </dgm:t>
    </dgm:pt>
    <dgm:pt modelId="{4B153E32-AE50-40E1-8FF0-6BA9284A991A}" cxnId="{1008F203-410C-43D3-A2C8-3532517381CF}" type="parTrans">
      <dgm:prSet/>
      <dgm:spPr/>
      <dgm:t>
        <a:bodyPr/>
        <a:lstStyle/>
        <a:p>
          <a:endParaRPr lang="zh-CN" altLang="en-US"/>
        </a:p>
      </dgm:t>
    </dgm:pt>
    <dgm:pt modelId="{DCCE3A56-456F-463B-86C1-488F6C9F1BE0}" cxnId="{1008F203-410C-43D3-A2C8-3532517381CF}" type="sibTrans">
      <dgm:prSet/>
      <dgm:spPr/>
      <dgm:t>
        <a:bodyPr/>
        <a:lstStyle/>
        <a:p>
          <a:endParaRPr lang="zh-CN" altLang="en-US"/>
        </a:p>
      </dgm:t>
    </dgm:pt>
    <dgm:pt modelId="{50F14ED0-B203-40BB-92DA-63A76EEB5ABF}">
      <dgm:prSet/>
      <dgm:spPr/>
      <dgm:t>
        <a:bodyPr/>
        <a:lstStyle/>
        <a:p>
          <a:r>
            <a:rPr lang="en-US" altLang="en-US"/>
            <a:t>4.4 </a:t>
          </a:r>
          <a:r>
            <a:rPr lang="zh-CN" altLang="en-US"/>
            <a:t>工厂数字孪生系统的构建</a:t>
          </a:r>
        </a:p>
      </dgm:t>
    </dgm:pt>
    <dgm:pt modelId="{F2AB12CF-0BA2-4C58-B155-708F14E3973A}" cxnId="{DAB3D4A0-BBCD-458C-896B-3E9EEFD03452}" type="parTrans">
      <dgm:prSet/>
      <dgm:spPr/>
      <dgm:t>
        <a:bodyPr/>
        <a:lstStyle/>
        <a:p>
          <a:endParaRPr lang="zh-CN" altLang="en-US"/>
        </a:p>
      </dgm:t>
    </dgm:pt>
    <dgm:pt modelId="{0D7F027E-BF6F-4463-87D8-86418E00DC59}" cxnId="{DAB3D4A0-BBCD-458C-896B-3E9EEFD03452}" type="sibTrans">
      <dgm:prSet/>
      <dgm:spPr/>
      <dgm:t>
        <a:bodyPr/>
        <a:lstStyle/>
        <a:p>
          <a:endParaRPr lang="zh-CN" altLang="en-US"/>
        </a:p>
      </dgm:t>
    </dgm:pt>
    <dgm:pt modelId="{43D84E31-FFBC-49B0-AFFB-0D55AA0AC013}" type="pres">
      <dgm:prSet presAssocID="{18C7E832-3BF5-4AA8-AF72-07BE39BE2114}" presName="vert0" presStyleCnt="0">
        <dgm:presLayoutVars>
          <dgm:dir/>
          <dgm:animOne val="branch"/>
          <dgm:animLvl val="lvl"/>
        </dgm:presLayoutVars>
      </dgm:prSet>
      <dgm:spPr/>
      <dgm:t>
        <a:bodyPr/>
        <a:lstStyle/>
        <a:p>
          <a:endParaRPr lang="zh-CN" altLang="en-US"/>
        </a:p>
      </dgm:t>
    </dgm:pt>
    <dgm:pt modelId="{5425CD49-681D-423B-889B-AD7FB4E6547B}" type="pres">
      <dgm:prSet presAssocID="{5DD8682A-83E5-4B70-A6D7-90B465539864}" presName="thickLine" presStyleLbl="alignNode1" presStyleIdx="0" presStyleCnt="4"/>
      <dgm:spPr/>
    </dgm:pt>
    <dgm:pt modelId="{48420237-4539-4595-8F18-2A45DA24A661}" type="pres">
      <dgm:prSet presAssocID="{5DD8682A-83E5-4B70-A6D7-90B465539864}" presName="horz1" presStyleCnt="0"/>
      <dgm:spPr/>
    </dgm:pt>
    <dgm:pt modelId="{FAD0EEFA-9B3A-4C07-9E2F-C02F9219ECAA}" type="pres">
      <dgm:prSet presAssocID="{5DD8682A-83E5-4B70-A6D7-90B465539864}" presName="tx1" presStyleLbl="revTx" presStyleIdx="0" presStyleCnt="4"/>
      <dgm:spPr/>
      <dgm:t>
        <a:bodyPr/>
        <a:lstStyle/>
        <a:p>
          <a:endParaRPr lang="zh-CN" altLang="en-US"/>
        </a:p>
      </dgm:t>
    </dgm:pt>
    <dgm:pt modelId="{687C9A80-ECA3-4A68-835A-DFCEC34B7477}" type="pres">
      <dgm:prSet presAssocID="{5DD8682A-83E5-4B70-A6D7-90B465539864}" presName="vert1" presStyleCnt="0"/>
      <dgm:spPr/>
    </dgm:pt>
    <dgm:pt modelId="{219934EB-89D7-4C3F-BC74-A00A6D91AD22}" type="pres">
      <dgm:prSet presAssocID="{BD3D9E45-F756-4BA6-90DB-20742B28711C}" presName="thickLine" presStyleLbl="alignNode1" presStyleIdx="1" presStyleCnt="4"/>
      <dgm:spPr/>
    </dgm:pt>
    <dgm:pt modelId="{A91E5605-ABD5-426A-BD37-45B57FCB20C4}" type="pres">
      <dgm:prSet presAssocID="{BD3D9E45-F756-4BA6-90DB-20742B28711C}" presName="horz1" presStyleCnt="0"/>
      <dgm:spPr/>
    </dgm:pt>
    <dgm:pt modelId="{830CA021-E933-4824-B826-65D827D17028}" type="pres">
      <dgm:prSet presAssocID="{BD3D9E45-F756-4BA6-90DB-20742B28711C}" presName="tx1" presStyleLbl="revTx" presStyleIdx="1" presStyleCnt="4"/>
      <dgm:spPr/>
      <dgm:t>
        <a:bodyPr/>
        <a:lstStyle/>
        <a:p>
          <a:endParaRPr lang="zh-CN" altLang="en-US"/>
        </a:p>
      </dgm:t>
    </dgm:pt>
    <dgm:pt modelId="{03B8D5BA-D4D7-4A25-B769-B2951D5CFF69}" type="pres">
      <dgm:prSet presAssocID="{BD3D9E45-F756-4BA6-90DB-20742B28711C}" presName="vert1" presStyleCnt="0"/>
      <dgm:spPr/>
    </dgm:pt>
    <dgm:pt modelId="{467DFF3C-0945-41C1-BAC8-696800835375}" type="pres">
      <dgm:prSet presAssocID="{AF4984AC-4665-4804-A10D-2283DAC2BC6C}" presName="thickLine" presStyleLbl="alignNode1" presStyleIdx="2" presStyleCnt="4"/>
      <dgm:spPr/>
    </dgm:pt>
    <dgm:pt modelId="{0285AD54-7237-4DBA-BD1A-CB57D2188AA6}" type="pres">
      <dgm:prSet presAssocID="{AF4984AC-4665-4804-A10D-2283DAC2BC6C}" presName="horz1" presStyleCnt="0"/>
      <dgm:spPr/>
    </dgm:pt>
    <dgm:pt modelId="{F1821FB6-92E4-4F19-884A-12B8D6DE05E1}" type="pres">
      <dgm:prSet presAssocID="{AF4984AC-4665-4804-A10D-2283DAC2BC6C}" presName="tx1" presStyleLbl="revTx" presStyleIdx="2" presStyleCnt="4"/>
      <dgm:spPr/>
      <dgm:t>
        <a:bodyPr/>
        <a:lstStyle/>
        <a:p>
          <a:endParaRPr lang="zh-CN" altLang="en-US"/>
        </a:p>
      </dgm:t>
    </dgm:pt>
    <dgm:pt modelId="{CD071AAA-CE20-487B-BDC9-46B0EFDBFA03}" type="pres">
      <dgm:prSet presAssocID="{AF4984AC-4665-4804-A10D-2283DAC2BC6C}" presName="vert1" presStyleCnt="0"/>
      <dgm:spPr/>
    </dgm:pt>
    <dgm:pt modelId="{4106253F-8EAE-4725-B483-21ABD90B27BA}" type="pres">
      <dgm:prSet presAssocID="{50F14ED0-B203-40BB-92DA-63A76EEB5ABF}" presName="thickLine" presStyleLbl="alignNode1" presStyleIdx="3" presStyleCnt="4"/>
      <dgm:spPr/>
    </dgm:pt>
    <dgm:pt modelId="{35A95396-16A0-4ED1-8890-F7C995C7AE62}" type="pres">
      <dgm:prSet presAssocID="{50F14ED0-B203-40BB-92DA-63A76EEB5ABF}" presName="horz1" presStyleCnt="0"/>
      <dgm:spPr/>
    </dgm:pt>
    <dgm:pt modelId="{FC65871C-8C31-4B49-84FB-A37BDA2B7353}" type="pres">
      <dgm:prSet presAssocID="{50F14ED0-B203-40BB-92DA-63A76EEB5ABF}" presName="tx1" presStyleLbl="revTx" presStyleIdx="3" presStyleCnt="4"/>
      <dgm:spPr/>
      <dgm:t>
        <a:bodyPr/>
        <a:lstStyle/>
        <a:p>
          <a:endParaRPr lang="zh-CN" altLang="en-US"/>
        </a:p>
      </dgm:t>
    </dgm:pt>
    <dgm:pt modelId="{81D268EC-6BE3-403C-8722-673DED99EE60}" type="pres">
      <dgm:prSet presAssocID="{50F14ED0-B203-40BB-92DA-63A76EEB5ABF}" presName="vert1" presStyleCnt="0"/>
      <dgm:spPr/>
    </dgm:pt>
  </dgm:ptLst>
  <dgm:cxnLst>
    <dgm:cxn modelId="{DAB3D4A0-BBCD-458C-896B-3E9EEFD03452}" srcId="{18C7E832-3BF5-4AA8-AF72-07BE39BE2114}" destId="{50F14ED0-B203-40BB-92DA-63A76EEB5ABF}" srcOrd="3" destOrd="0" parTransId="{F2AB12CF-0BA2-4C58-B155-708F14E3973A}" sibTransId="{0D7F027E-BF6F-4463-87D8-86418E00DC59}"/>
    <dgm:cxn modelId="{1008F203-410C-43D3-A2C8-3532517381CF}" srcId="{18C7E832-3BF5-4AA8-AF72-07BE39BE2114}" destId="{AF4984AC-4665-4804-A10D-2283DAC2BC6C}" srcOrd="2" destOrd="0" parTransId="{4B153E32-AE50-40E1-8FF0-6BA9284A991A}" sibTransId="{DCCE3A56-456F-463B-86C1-488F6C9F1BE0}"/>
    <dgm:cxn modelId="{F68B7510-6A20-4B6F-A68D-F0AE721CDB92}" type="presOf" srcId="{18C7E832-3BF5-4AA8-AF72-07BE39BE2114}" destId="{43D84E31-FFBC-49B0-AFFB-0D55AA0AC013}" srcOrd="0" destOrd="0" presId="urn:microsoft.com/office/officeart/2008/layout/LinedList"/>
    <dgm:cxn modelId="{1D1F199E-C516-49E6-AC62-105C87707B4A}" type="presOf" srcId="{50F14ED0-B203-40BB-92DA-63A76EEB5ABF}" destId="{FC65871C-8C31-4B49-84FB-A37BDA2B7353}" srcOrd="0" destOrd="0" presId="urn:microsoft.com/office/officeart/2008/layout/LinedList"/>
    <dgm:cxn modelId="{BB43E0A0-44A6-409E-8BA9-D3EFD46548E3}" type="presOf" srcId="{5DD8682A-83E5-4B70-A6D7-90B465539864}" destId="{FAD0EEFA-9B3A-4C07-9E2F-C02F9219ECAA}" srcOrd="0" destOrd="0" presId="urn:microsoft.com/office/officeart/2008/layout/LinedList"/>
    <dgm:cxn modelId="{A375913A-B8A9-4F6C-A154-54445864D5BB}" srcId="{18C7E832-3BF5-4AA8-AF72-07BE39BE2114}" destId="{BD3D9E45-F756-4BA6-90DB-20742B28711C}" srcOrd="1" destOrd="0" parTransId="{2FB484F8-695D-405A-9123-E0FB40E27F5B}" sibTransId="{FCC5BE67-9FD6-452E-B2FF-36AD7A2AFEB6}"/>
    <dgm:cxn modelId="{2536FA7B-E7DB-4C6E-99B3-3B8462937934}" type="presOf" srcId="{AF4984AC-4665-4804-A10D-2283DAC2BC6C}" destId="{F1821FB6-92E4-4F19-884A-12B8D6DE05E1}" srcOrd="0" destOrd="0" presId="urn:microsoft.com/office/officeart/2008/layout/LinedList"/>
    <dgm:cxn modelId="{D45C21F0-F369-41EE-BFF1-7109D8CDD6CA}" type="presOf" srcId="{BD3D9E45-F756-4BA6-90DB-20742B28711C}" destId="{830CA021-E933-4824-B826-65D827D17028}" srcOrd="0" destOrd="0" presId="urn:microsoft.com/office/officeart/2008/layout/LinedList"/>
    <dgm:cxn modelId="{43B4F096-60A8-46DF-96AA-81AB5E27443D}" srcId="{18C7E832-3BF5-4AA8-AF72-07BE39BE2114}" destId="{5DD8682A-83E5-4B70-A6D7-90B465539864}" srcOrd="0" destOrd="0" parTransId="{667FD069-0BC9-48BB-BA97-385D49B40A7A}" sibTransId="{3B90F477-E802-42A9-8E23-5A3BCFF66E6A}"/>
    <dgm:cxn modelId="{FF1E35E7-4E14-42ED-84A6-3285615B6E62}" type="presParOf" srcId="{43D84E31-FFBC-49B0-AFFB-0D55AA0AC013}" destId="{5425CD49-681D-423B-889B-AD7FB4E6547B}" srcOrd="0" destOrd="0" presId="urn:microsoft.com/office/officeart/2008/layout/LinedList"/>
    <dgm:cxn modelId="{CA09F8B5-D61C-4889-9345-04D4E388729E}" type="presParOf" srcId="{43D84E31-FFBC-49B0-AFFB-0D55AA0AC013}" destId="{48420237-4539-4595-8F18-2A45DA24A661}" srcOrd="1" destOrd="0" presId="urn:microsoft.com/office/officeart/2008/layout/LinedList"/>
    <dgm:cxn modelId="{8F4F7E6D-6092-4EDE-A538-11946F99F9BD}" type="presParOf" srcId="{48420237-4539-4595-8F18-2A45DA24A661}" destId="{FAD0EEFA-9B3A-4C07-9E2F-C02F9219ECAA}" srcOrd="0" destOrd="0" presId="urn:microsoft.com/office/officeart/2008/layout/LinedList"/>
    <dgm:cxn modelId="{19A0A9C5-09E5-4BDF-A97D-4FD1C599E77C}" type="presParOf" srcId="{48420237-4539-4595-8F18-2A45DA24A661}" destId="{687C9A80-ECA3-4A68-835A-DFCEC34B7477}" srcOrd="1" destOrd="0" presId="urn:microsoft.com/office/officeart/2008/layout/LinedList"/>
    <dgm:cxn modelId="{85A45553-5A20-4452-AD20-B4138B35806E}" type="presParOf" srcId="{43D84E31-FFBC-49B0-AFFB-0D55AA0AC013}" destId="{219934EB-89D7-4C3F-BC74-A00A6D91AD22}" srcOrd="2" destOrd="0" presId="urn:microsoft.com/office/officeart/2008/layout/LinedList"/>
    <dgm:cxn modelId="{F97194B0-001F-4EF7-BC7F-3F3008A5E724}" type="presParOf" srcId="{43D84E31-FFBC-49B0-AFFB-0D55AA0AC013}" destId="{A91E5605-ABD5-426A-BD37-45B57FCB20C4}" srcOrd="3" destOrd="0" presId="urn:microsoft.com/office/officeart/2008/layout/LinedList"/>
    <dgm:cxn modelId="{EBC50A27-F850-40E7-A065-1730C1021187}" type="presParOf" srcId="{A91E5605-ABD5-426A-BD37-45B57FCB20C4}" destId="{830CA021-E933-4824-B826-65D827D17028}" srcOrd="0" destOrd="0" presId="urn:microsoft.com/office/officeart/2008/layout/LinedList"/>
    <dgm:cxn modelId="{636B1516-899D-4F7E-93A0-1AF8E90B2BE2}" type="presParOf" srcId="{A91E5605-ABD5-426A-BD37-45B57FCB20C4}" destId="{03B8D5BA-D4D7-4A25-B769-B2951D5CFF69}" srcOrd="1" destOrd="0" presId="urn:microsoft.com/office/officeart/2008/layout/LinedList"/>
    <dgm:cxn modelId="{405D8E10-598B-4BD0-8D82-4DFA207D1221}" type="presParOf" srcId="{43D84E31-FFBC-49B0-AFFB-0D55AA0AC013}" destId="{467DFF3C-0945-41C1-BAC8-696800835375}" srcOrd="4" destOrd="0" presId="urn:microsoft.com/office/officeart/2008/layout/LinedList"/>
    <dgm:cxn modelId="{3F26C51A-A139-4C07-9E51-EE131966A6F9}" type="presParOf" srcId="{43D84E31-FFBC-49B0-AFFB-0D55AA0AC013}" destId="{0285AD54-7237-4DBA-BD1A-CB57D2188AA6}" srcOrd="5" destOrd="0" presId="urn:microsoft.com/office/officeart/2008/layout/LinedList"/>
    <dgm:cxn modelId="{C6A2C954-8C51-4838-976D-4A4729DA4774}" type="presParOf" srcId="{0285AD54-7237-4DBA-BD1A-CB57D2188AA6}" destId="{F1821FB6-92E4-4F19-884A-12B8D6DE05E1}" srcOrd="0" destOrd="0" presId="urn:microsoft.com/office/officeart/2008/layout/LinedList"/>
    <dgm:cxn modelId="{F12C64F0-4755-4061-9ABE-F343945A5FF9}" type="presParOf" srcId="{0285AD54-7237-4DBA-BD1A-CB57D2188AA6}" destId="{CD071AAA-CE20-487B-BDC9-46B0EFDBFA03}" srcOrd="1" destOrd="0" presId="urn:microsoft.com/office/officeart/2008/layout/LinedList"/>
    <dgm:cxn modelId="{5CCB21AC-52C7-4443-907F-3832DE512C43}" type="presParOf" srcId="{43D84E31-FFBC-49B0-AFFB-0D55AA0AC013}" destId="{4106253F-8EAE-4725-B483-21ABD90B27BA}" srcOrd="6" destOrd="0" presId="urn:microsoft.com/office/officeart/2008/layout/LinedList"/>
    <dgm:cxn modelId="{F87F4ED5-4114-4AED-B725-9CB0DEF02D3A}" type="presParOf" srcId="{43D84E31-FFBC-49B0-AFFB-0D55AA0AC013}" destId="{35A95396-16A0-4ED1-8890-F7C995C7AE62}" srcOrd="7" destOrd="0" presId="urn:microsoft.com/office/officeart/2008/layout/LinedList"/>
    <dgm:cxn modelId="{C5BC9047-565D-47F1-8738-2B3F1D326056}" type="presParOf" srcId="{35A95396-16A0-4ED1-8890-F7C995C7AE62}" destId="{FC65871C-8C31-4B49-84FB-A37BDA2B7353}" srcOrd="0" destOrd="0" presId="urn:microsoft.com/office/officeart/2008/layout/LinedList"/>
    <dgm:cxn modelId="{21594CB2-CB27-4FEA-B253-C87487EBF3E1}" type="presParOf" srcId="{35A95396-16A0-4ED1-8890-F7C995C7AE62}" destId="{81D268EC-6BE3-403C-8722-673DED99EE60}"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BBF8E4-B07B-4678-A1AF-3535BBFD4741}" type="doc">
      <dgm:prSet loTypeId="urn:microsoft.com/office/officeart/2005/8/layout/orgChart1" loCatId="hierarchy" qsTypeId="urn:microsoft.com/office/officeart/2005/8/quickstyle/simple1" qsCatId="simple" csTypeId="urn:microsoft.com/office/officeart/2005/8/colors/accent0_2" csCatId="mainScheme"/>
      <dgm:spPr/>
    </dgm:pt>
    <dgm:pt modelId="{312E28D1-5E32-409A-BF2B-38FD5C113299}">
      <dgm:prSet custT="1"/>
      <dgm:spPr>
        <a:xfrm>
          <a:off x="1967045" y="729"/>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工厂</a:t>
          </a:r>
          <a:r>
            <a:rPr lang="en-US" altLang="zh-CN" sz="1200" b="0" i="0" u="none" strike="noStrike" kern="100" baseline="0">
              <a:solidFill>
                <a:srgbClr val="44546A">
                  <a:hueOff val="0"/>
                  <a:satOff val="0"/>
                  <a:lumOff val="0"/>
                  <a:alphaOff val="0"/>
                </a:srgbClr>
              </a:solidFill>
              <a:latin typeface="宋体" pitchFamily="2" charset="-122"/>
              <a:ea typeface="宋体" pitchFamily="2" charset="-122"/>
              <a:cs typeface="+mn-cs"/>
            </a:rPr>
            <a:t>DMU</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C57201DE-F336-420B-A7A0-7E2AA900EDAC}" cxnId="{40BBED32-4164-4720-B735-5568F7DADD42}" type="parTrans">
      <dgm:prSet/>
      <dgm:spPr/>
      <dgm:t>
        <a:bodyPr/>
        <a:lstStyle/>
        <a:p>
          <a:endParaRPr lang="zh-CN" altLang="en-US" sz="1600">
            <a:latin typeface="宋体" pitchFamily="2" charset="-122"/>
            <a:ea typeface="宋体" pitchFamily="2" charset="-122"/>
          </a:endParaRPr>
        </a:p>
      </dgm:t>
    </dgm:pt>
    <dgm:pt modelId="{2A4C48C7-D90F-40A0-8D64-B91FE143E74A}" cxnId="{40BBED32-4164-4720-B735-5568F7DADD42}" type="sibTrans">
      <dgm:prSet/>
      <dgm:spPr/>
      <dgm:t>
        <a:bodyPr/>
        <a:lstStyle/>
        <a:p>
          <a:endParaRPr lang="zh-CN" altLang="en-US" sz="1600">
            <a:latin typeface="宋体" pitchFamily="2" charset="-122"/>
            <a:ea typeface="宋体" pitchFamily="2" charset="-122"/>
          </a:endParaRPr>
        </a:p>
      </dgm:t>
    </dgm:pt>
    <dgm:pt modelId="{B6E44E7B-5DB0-4EA5-84D9-78B5C5D8E314}">
      <dgm:prSet custT="1"/>
      <dgm:spPr>
        <a:xfrm>
          <a:off x="719626" y="586294"/>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三维几何模型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EF68EEB6-2323-43BD-9BCA-B66D2E8D0E64}" cxnId="{A4E516F9-8007-43EB-A151-2F9208B87894}" type="parTrans">
      <dgm:prSet/>
      <dgm:spPr>
        <a:xfrm>
          <a:off x="1131996" y="413099"/>
          <a:ext cx="1247419" cy="173195"/>
        </a:xfrm>
        <a:custGeom>
          <a:avLst/>
          <a:gdLst/>
          <a:ahLst/>
          <a:cxnLst/>
          <a:rect l="0" t="0" r="0" b="0"/>
          <a:pathLst>
            <a:path>
              <a:moveTo>
                <a:pt x="1247419" y="0"/>
              </a:moveTo>
              <a:lnTo>
                <a:pt x="1247419" y="86597"/>
              </a:lnTo>
              <a:lnTo>
                <a:pt x="0" y="86597"/>
              </a:lnTo>
              <a:lnTo>
                <a:pt x="0" y="173195"/>
              </a:lnTo>
            </a:path>
          </a:pathLst>
        </a:custGeom>
        <a:noFill/>
        <a:ln w="12700" cap="flat" cmpd="sng" algn="ctr">
          <a:solidFill>
            <a:srgbClr val="44546A">
              <a:shade val="6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E51A7BA6-D2E0-4A54-8215-DA061EB21460}" cxnId="{A4E516F9-8007-43EB-A151-2F9208B87894}" type="sibTrans">
      <dgm:prSet/>
      <dgm:spPr/>
      <dgm:t>
        <a:bodyPr/>
        <a:lstStyle/>
        <a:p>
          <a:endParaRPr lang="zh-CN" altLang="en-US" sz="1600">
            <a:latin typeface="宋体" pitchFamily="2" charset="-122"/>
            <a:ea typeface="宋体" pitchFamily="2" charset="-122"/>
          </a:endParaRPr>
        </a:p>
      </dgm:t>
    </dgm:pt>
    <dgm:pt modelId="{40718A47-84C0-440E-8EF3-0D7031E5DAF5}">
      <dgm:prSet custT="1"/>
      <dgm:spPr>
        <a:xfrm>
          <a:off x="220658" y="1171860"/>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建筑几何模型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0E8FE688-DE57-49AE-8223-FB22D6EF6325}" cxnId="{529E611C-5718-41A8-85F3-F90C4B76986A}" type="parTrans">
      <dgm:prSet/>
      <dgm:spPr>
        <a:xfrm>
          <a:off x="633028" y="998665"/>
          <a:ext cx="498967" cy="173195"/>
        </a:xfrm>
        <a:custGeom>
          <a:avLst/>
          <a:gdLst/>
          <a:ahLst/>
          <a:cxnLst/>
          <a:rect l="0" t="0" r="0" b="0"/>
          <a:pathLst>
            <a:path>
              <a:moveTo>
                <a:pt x="498967" y="0"/>
              </a:moveTo>
              <a:lnTo>
                <a:pt x="498967" y="86597"/>
              </a:lnTo>
              <a:lnTo>
                <a:pt x="0" y="86597"/>
              </a:lnTo>
              <a:lnTo>
                <a:pt x="0" y="173195"/>
              </a:lnTo>
            </a:path>
          </a:pathLst>
        </a:custGeom>
        <a:noFill/>
        <a:ln w="12700" cap="flat" cmpd="sng" algn="ctr">
          <a:solidFill>
            <a:srgbClr val="44546A">
              <a:shade val="8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6A3ACDEA-CA78-41F8-88BC-E0670D541896}" cxnId="{529E611C-5718-41A8-85F3-F90C4B76986A}" type="sibTrans">
      <dgm:prSet/>
      <dgm:spPr/>
      <dgm:t>
        <a:bodyPr/>
        <a:lstStyle/>
        <a:p>
          <a:endParaRPr lang="zh-CN" altLang="en-US" sz="1600">
            <a:latin typeface="宋体" pitchFamily="2" charset="-122"/>
            <a:ea typeface="宋体" pitchFamily="2" charset="-122"/>
          </a:endParaRPr>
        </a:p>
      </dgm:t>
    </dgm:pt>
    <dgm:pt modelId="{4242C61C-52B7-472D-8FA7-F8EDA85FB7E4}">
      <dgm:prSet custT="1"/>
      <dgm:spPr>
        <a:xfrm>
          <a:off x="1218593" y="1171860"/>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设备几何模型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19D1FD97-D1BD-435C-97B7-815AED0340F2}" cxnId="{668543A8-CE24-4D4A-8436-2B51B0748AC7}" type="parTrans">
      <dgm:prSet/>
      <dgm:spPr>
        <a:xfrm>
          <a:off x="1131996" y="998665"/>
          <a:ext cx="498967" cy="173195"/>
        </a:xfrm>
        <a:custGeom>
          <a:avLst/>
          <a:gdLst/>
          <a:ahLst/>
          <a:cxnLst/>
          <a:rect l="0" t="0" r="0" b="0"/>
          <a:pathLst>
            <a:path>
              <a:moveTo>
                <a:pt x="0" y="0"/>
              </a:moveTo>
              <a:lnTo>
                <a:pt x="0" y="86597"/>
              </a:lnTo>
              <a:lnTo>
                <a:pt x="498967" y="86597"/>
              </a:lnTo>
              <a:lnTo>
                <a:pt x="498967" y="173195"/>
              </a:lnTo>
            </a:path>
          </a:pathLst>
        </a:custGeom>
        <a:noFill/>
        <a:ln w="12700" cap="flat" cmpd="sng" algn="ctr">
          <a:solidFill>
            <a:srgbClr val="44546A">
              <a:shade val="8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68053940-B056-480E-AA5D-00B617CDDA3B}" cxnId="{668543A8-CE24-4D4A-8436-2B51B0748AC7}" type="sibTrans">
      <dgm:prSet/>
      <dgm:spPr/>
      <dgm:t>
        <a:bodyPr/>
        <a:lstStyle/>
        <a:p>
          <a:endParaRPr lang="zh-CN" altLang="en-US" sz="1600">
            <a:latin typeface="宋体" pitchFamily="2" charset="-122"/>
            <a:ea typeface="宋体" pitchFamily="2" charset="-122"/>
          </a:endParaRPr>
        </a:p>
      </dgm:t>
    </dgm:pt>
    <dgm:pt modelId="{36C56C35-5E0B-4B39-80E8-CD792D4C83F1}">
      <dgm:prSet custT="1"/>
      <dgm:spPr>
        <a:xfrm>
          <a:off x="3214465" y="586294"/>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工厂相关文档</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FE82C1C7-40AA-4765-88E7-4F43B9068DD4}" cxnId="{68CB3FBA-877B-44A2-8FEF-26F8EBECBC54}" type="parTrans">
      <dgm:prSet/>
      <dgm:spPr>
        <a:xfrm>
          <a:off x="2379416" y="413099"/>
          <a:ext cx="1247419" cy="173195"/>
        </a:xfrm>
        <a:custGeom>
          <a:avLst/>
          <a:gdLst/>
          <a:ahLst/>
          <a:cxnLst/>
          <a:rect l="0" t="0" r="0" b="0"/>
          <a:pathLst>
            <a:path>
              <a:moveTo>
                <a:pt x="0" y="0"/>
              </a:moveTo>
              <a:lnTo>
                <a:pt x="0" y="86597"/>
              </a:lnTo>
              <a:lnTo>
                <a:pt x="1247419" y="86597"/>
              </a:lnTo>
              <a:lnTo>
                <a:pt x="1247419" y="173195"/>
              </a:lnTo>
            </a:path>
          </a:pathLst>
        </a:custGeom>
        <a:noFill/>
        <a:ln w="12700" cap="flat" cmpd="sng" algn="ctr">
          <a:solidFill>
            <a:srgbClr val="44546A">
              <a:shade val="6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BB1CACBA-2548-477E-97F9-8350FCF12250}" cxnId="{68CB3FBA-877B-44A2-8FEF-26F8EBECBC54}" type="sibTrans">
      <dgm:prSet/>
      <dgm:spPr/>
      <dgm:t>
        <a:bodyPr/>
        <a:lstStyle/>
        <a:p>
          <a:endParaRPr lang="zh-CN" altLang="en-US" sz="1600">
            <a:latin typeface="宋体" pitchFamily="2" charset="-122"/>
            <a:ea typeface="宋体" pitchFamily="2" charset="-122"/>
          </a:endParaRPr>
        </a:p>
      </dgm:t>
    </dgm:pt>
    <dgm:pt modelId="{26708955-516C-40FA-83A3-7AEAE9D14C44}">
      <dgm:prSet custT="1"/>
      <dgm:spPr>
        <a:xfrm>
          <a:off x="2216529" y="1171860"/>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规划设计文档</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149B4794-9273-421D-BFE7-C8CAF3E7C8BE}" cxnId="{F76B97A1-AEE9-4736-A4BF-C060C725C17A}" type="parTrans">
      <dgm:prSet/>
      <dgm:spPr>
        <a:xfrm>
          <a:off x="2628900" y="998665"/>
          <a:ext cx="997935" cy="173195"/>
        </a:xfrm>
        <a:custGeom>
          <a:avLst/>
          <a:gdLst/>
          <a:ahLst/>
          <a:cxnLst/>
          <a:rect l="0" t="0" r="0" b="0"/>
          <a:pathLst>
            <a:path>
              <a:moveTo>
                <a:pt x="997935" y="0"/>
              </a:moveTo>
              <a:lnTo>
                <a:pt x="997935" y="86597"/>
              </a:lnTo>
              <a:lnTo>
                <a:pt x="0" y="86597"/>
              </a:lnTo>
              <a:lnTo>
                <a:pt x="0" y="173195"/>
              </a:lnTo>
            </a:path>
          </a:pathLst>
        </a:custGeom>
        <a:noFill/>
        <a:ln w="12700" cap="flat" cmpd="sng" algn="ctr">
          <a:solidFill>
            <a:srgbClr val="44546A">
              <a:shade val="8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BC7A0C76-CDD2-46A5-809A-5068A1D47B22}" cxnId="{F76B97A1-AEE9-4736-A4BF-C060C725C17A}" type="sibTrans">
      <dgm:prSet/>
      <dgm:spPr/>
      <dgm:t>
        <a:bodyPr/>
        <a:lstStyle/>
        <a:p>
          <a:endParaRPr lang="zh-CN" altLang="en-US" sz="1600">
            <a:latin typeface="宋体" pitchFamily="2" charset="-122"/>
            <a:ea typeface="宋体" pitchFamily="2" charset="-122"/>
          </a:endParaRPr>
        </a:p>
      </dgm:t>
    </dgm:pt>
    <dgm:pt modelId="{EFC073C1-B231-4302-AE55-7F4A5B735A8E}">
      <dgm:prSet custT="1"/>
      <dgm:spPr>
        <a:xfrm>
          <a:off x="3214465" y="1171860"/>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招标、施工文档</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7874DDD5-438B-465F-8100-DB9BBBD03074}" cxnId="{FA22524F-9371-41C7-9189-F78C7BA7559B}" type="parTrans">
      <dgm:prSet/>
      <dgm:spPr>
        <a:xfrm>
          <a:off x="3581115" y="998665"/>
          <a:ext cx="91440" cy="173195"/>
        </a:xfrm>
        <a:custGeom>
          <a:avLst/>
          <a:gdLst/>
          <a:ahLst/>
          <a:cxnLst/>
          <a:rect l="0" t="0" r="0" b="0"/>
          <a:pathLst>
            <a:path>
              <a:moveTo>
                <a:pt x="45720" y="0"/>
              </a:moveTo>
              <a:lnTo>
                <a:pt x="45720" y="173195"/>
              </a:lnTo>
            </a:path>
          </a:pathLst>
        </a:custGeom>
        <a:noFill/>
        <a:ln w="12700" cap="flat" cmpd="sng" algn="ctr">
          <a:solidFill>
            <a:srgbClr val="44546A">
              <a:shade val="8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28CD7FD5-DB33-424F-AC80-DBFD14645BCE}" cxnId="{FA22524F-9371-41C7-9189-F78C7BA7559B}" type="sibTrans">
      <dgm:prSet/>
      <dgm:spPr/>
      <dgm:t>
        <a:bodyPr/>
        <a:lstStyle/>
        <a:p>
          <a:endParaRPr lang="zh-CN" altLang="en-US" sz="1600">
            <a:latin typeface="宋体" pitchFamily="2" charset="-122"/>
            <a:ea typeface="宋体" pitchFamily="2" charset="-122"/>
          </a:endParaRPr>
        </a:p>
      </dgm:t>
    </dgm:pt>
    <dgm:pt modelId="{B9A092AA-221E-49C6-A809-95A0F26CF9DD}">
      <dgm:prSet custT="1"/>
      <dgm:spPr>
        <a:xfrm>
          <a:off x="4212401" y="1171860"/>
          <a:ext cx="824740" cy="41237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gm:spPr>
      <dgm:t>
        <a:bodyPr/>
        <a:lstStyle/>
        <a:p>
          <a:pPr marR="0" algn="ctr" rtl="0">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运营维护记录</a:t>
          </a:r>
          <a:endParaRPr lang="zh-CN" altLang="en-US" sz="1200">
            <a:solidFill>
              <a:srgbClr val="44546A">
                <a:hueOff val="0"/>
                <a:satOff val="0"/>
                <a:lumOff val="0"/>
                <a:alphaOff val="0"/>
              </a:srgbClr>
            </a:solidFill>
            <a:latin typeface="宋体" pitchFamily="2" charset="-122"/>
            <a:ea typeface="宋体" pitchFamily="2" charset="-122"/>
            <a:cs typeface="+mn-cs"/>
          </a:endParaRPr>
        </a:p>
      </dgm:t>
    </dgm:pt>
    <dgm:pt modelId="{353877E9-0B84-41DF-BCD3-3F488927A6E8}" cxnId="{82AF96AB-7230-4F30-A894-D1B54EF16B51}" type="parTrans">
      <dgm:prSet/>
      <dgm:spPr>
        <a:xfrm>
          <a:off x="3626835" y="998665"/>
          <a:ext cx="997935" cy="173195"/>
        </a:xfrm>
        <a:custGeom>
          <a:avLst/>
          <a:gdLst/>
          <a:ahLst/>
          <a:cxnLst/>
          <a:rect l="0" t="0" r="0" b="0"/>
          <a:pathLst>
            <a:path>
              <a:moveTo>
                <a:pt x="0" y="0"/>
              </a:moveTo>
              <a:lnTo>
                <a:pt x="0" y="86597"/>
              </a:lnTo>
              <a:lnTo>
                <a:pt x="997935" y="86597"/>
              </a:lnTo>
              <a:lnTo>
                <a:pt x="997935" y="173195"/>
              </a:lnTo>
            </a:path>
          </a:pathLst>
        </a:custGeom>
        <a:noFill/>
        <a:ln w="12700" cap="flat" cmpd="sng" algn="ctr">
          <a:solidFill>
            <a:srgbClr val="44546A">
              <a:shade val="80000"/>
              <a:hueOff val="0"/>
              <a:satOff val="0"/>
              <a:lumOff val="0"/>
              <a:alphaOff val="0"/>
            </a:srgbClr>
          </a:solidFill>
          <a:prstDash val="solid"/>
          <a:miter lim="800000"/>
        </a:ln>
        <a:effectLst/>
      </dgm:spPr>
      <dgm:t>
        <a:bodyPr/>
        <a:lstStyle/>
        <a:p>
          <a:endParaRPr lang="zh-CN" altLang="en-US" sz="1600">
            <a:latin typeface="宋体" pitchFamily="2" charset="-122"/>
            <a:ea typeface="宋体" pitchFamily="2" charset="-122"/>
          </a:endParaRPr>
        </a:p>
      </dgm:t>
    </dgm:pt>
    <dgm:pt modelId="{5B35BE8E-9F5E-4C31-86C9-4F0C0655F697}" cxnId="{82AF96AB-7230-4F30-A894-D1B54EF16B51}" type="sibTrans">
      <dgm:prSet/>
      <dgm:spPr/>
      <dgm:t>
        <a:bodyPr/>
        <a:lstStyle/>
        <a:p>
          <a:endParaRPr lang="zh-CN" altLang="en-US" sz="1600">
            <a:latin typeface="宋体" pitchFamily="2" charset="-122"/>
            <a:ea typeface="宋体" pitchFamily="2" charset="-122"/>
          </a:endParaRPr>
        </a:p>
      </dgm:t>
    </dgm:pt>
    <dgm:pt modelId="{569798ED-7749-4067-97BC-8E45972332E8}" type="pres">
      <dgm:prSet presAssocID="{95BBF8E4-B07B-4678-A1AF-3535BBFD4741}" presName="hierChild1" presStyleCnt="0">
        <dgm:presLayoutVars>
          <dgm:orgChart val="1"/>
          <dgm:chPref val="1"/>
          <dgm:dir/>
          <dgm:animOne val="branch"/>
          <dgm:animLvl val="lvl"/>
          <dgm:resizeHandles/>
        </dgm:presLayoutVars>
      </dgm:prSet>
      <dgm:spPr/>
    </dgm:pt>
    <dgm:pt modelId="{3BF2DCA7-B8FB-474E-A9D7-7DE6F57A155D}" type="pres">
      <dgm:prSet presAssocID="{312E28D1-5E32-409A-BF2B-38FD5C113299}" presName="hierRoot1" presStyleCnt="0">
        <dgm:presLayoutVars>
          <dgm:hierBranch/>
        </dgm:presLayoutVars>
      </dgm:prSet>
      <dgm:spPr/>
    </dgm:pt>
    <dgm:pt modelId="{A36374F0-552D-4E47-978D-1E022B53D0BE}" type="pres">
      <dgm:prSet presAssocID="{312E28D1-5E32-409A-BF2B-38FD5C113299}" presName="rootComposite1" presStyleCnt="0"/>
      <dgm:spPr/>
    </dgm:pt>
    <dgm:pt modelId="{347DF05F-C60E-433D-9B6F-C67730E5A11A}" type="pres">
      <dgm:prSet presAssocID="{312E28D1-5E32-409A-BF2B-38FD5C113299}" presName="rootText1" presStyleLbl="node0" presStyleIdx="0" presStyleCnt="1">
        <dgm:presLayoutVars>
          <dgm:chPref val="3"/>
        </dgm:presLayoutVars>
      </dgm:prSet>
      <dgm:spPr/>
      <dgm:t>
        <a:bodyPr/>
        <a:lstStyle/>
        <a:p>
          <a:endParaRPr lang="zh-CN" altLang="en-US"/>
        </a:p>
      </dgm:t>
    </dgm:pt>
    <dgm:pt modelId="{759C3EF8-5E3C-45E9-8441-3553169E3E37}" type="pres">
      <dgm:prSet presAssocID="{312E28D1-5E32-409A-BF2B-38FD5C113299}" presName="rootConnector1" presStyleLbl="node1" presStyleIdx="0" presStyleCnt="0"/>
      <dgm:spPr/>
      <dgm:t>
        <a:bodyPr/>
        <a:lstStyle/>
        <a:p>
          <a:endParaRPr lang="zh-CN" altLang="en-US"/>
        </a:p>
      </dgm:t>
    </dgm:pt>
    <dgm:pt modelId="{01DE73B3-7D21-46E4-8EA8-AAD9008F0206}" type="pres">
      <dgm:prSet presAssocID="{312E28D1-5E32-409A-BF2B-38FD5C113299}" presName="hierChild2" presStyleCnt="0"/>
      <dgm:spPr/>
    </dgm:pt>
    <dgm:pt modelId="{36C5FA00-6463-4B83-A40B-988C7BF90E6F}" type="pres">
      <dgm:prSet presAssocID="{EF68EEB6-2323-43BD-9BCA-B66D2E8D0E64}" presName="Name35" presStyleLbl="parChTrans1D2" presStyleIdx="0" presStyleCnt="2"/>
      <dgm:spPr/>
      <dgm:t>
        <a:bodyPr/>
        <a:lstStyle/>
        <a:p>
          <a:endParaRPr lang="zh-CN" altLang="en-US"/>
        </a:p>
      </dgm:t>
    </dgm:pt>
    <dgm:pt modelId="{B1A25A6A-B38F-4911-B3BA-CA35F4838046}" type="pres">
      <dgm:prSet presAssocID="{B6E44E7B-5DB0-4EA5-84D9-78B5C5D8E314}" presName="hierRoot2" presStyleCnt="0">
        <dgm:presLayoutVars>
          <dgm:hierBranch/>
        </dgm:presLayoutVars>
      </dgm:prSet>
      <dgm:spPr/>
    </dgm:pt>
    <dgm:pt modelId="{99CCF900-EF61-46C0-9442-5E86E437DF75}" type="pres">
      <dgm:prSet presAssocID="{B6E44E7B-5DB0-4EA5-84D9-78B5C5D8E314}" presName="rootComposite" presStyleCnt="0"/>
      <dgm:spPr/>
    </dgm:pt>
    <dgm:pt modelId="{8B95AD74-8905-4BCD-9AC5-C8275746A939}" type="pres">
      <dgm:prSet presAssocID="{B6E44E7B-5DB0-4EA5-84D9-78B5C5D8E314}" presName="rootText" presStyleLbl="node2" presStyleIdx="0" presStyleCnt="2">
        <dgm:presLayoutVars>
          <dgm:chPref val="3"/>
        </dgm:presLayoutVars>
      </dgm:prSet>
      <dgm:spPr/>
      <dgm:t>
        <a:bodyPr/>
        <a:lstStyle/>
        <a:p>
          <a:endParaRPr lang="zh-CN" altLang="en-US"/>
        </a:p>
      </dgm:t>
    </dgm:pt>
    <dgm:pt modelId="{E7666DE0-E736-4770-8DC7-5426EE13581D}" type="pres">
      <dgm:prSet presAssocID="{B6E44E7B-5DB0-4EA5-84D9-78B5C5D8E314}" presName="rootConnector" presStyleLbl="node2" presStyleIdx="0" presStyleCnt="2"/>
      <dgm:spPr/>
      <dgm:t>
        <a:bodyPr/>
        <a:lstStyle/>
        <a:p>
          <a:endParaRPr lang="zh-CN" altLang="en-US"/>
        </a:p>
      </dgm:t>
    </dgm:pt>
    <dgm:pt modelId="{A7C02426-C758-4812-B03F-E60284D0A0F2}" type="pres">
      <dgm:prSet presAssocID="{B6E44E7B-5DB0-4EA5-84D9-78B5C5D8E314}" presName="hierChild4" presStyleCnt="0"/>
      <dgm:spPr/>
    </dgm:pt>
    <dgm:pt modelId="{6E134E43-5FBB-4C2E-BABF-AB6F2A205AE5}" type="pres">
      <dgm:prSet presAssocID="{0E8FE688-DE57-49AE-8223-FB22D6EF6325}" presName="Name35" presStyleLbl="parChTrans1D3" presStyleIdx="0" presStyleCnt="5"/>
      <dgm:spPr/>
      <dgm:t>
        <a:bodyPr/>
        <a:lstStyle/>
        <a:p>
          <a:endParaRPr lang="zh-CN" altLang="en-US"/>
        </a:p>
      </dgm:t>
    </dgm:pt>
    <dgm:pt modelId="{56A0AFAA-CD77-4554-8FF8-79F4A96E1CD9}" type="pres">
      <dgm:prSet presAssocID="{40718A47-84C0-440E-8EF3-0D7031E5DAF5}" presName="hierRoot2" presStyleCnt="0">
        <dgm:presLayoutVars>
          <dgm:hierBranch val="r"/>
        </dgm:presLayoutVars>
      </dgm:prSet>
      <dgm:spPr/>
    </dgm:pt>
    <dgm:pt modelId="{617B6BBC-68B3-478C-BA62-BED13A776105}" type="pres">
      <dgm:prSet presAssocID="{40718A47-84C0-440E-8EF3-0D7031E5DAF5}" presName="rootComposite" presStyleCnt="0"/>
      <dgm:spPr/>
    </dgm:pt>
    <dgm:pt modelId="{D5438F03-6D9C-49E3-AF6F-41562A1914FB}" type="pres">
      <dgm:prSet presAssocID="{40718A47-84C0-440E-8EF3-0D7031E5DAF5}" presName="rootText" presStyleLbl="node3" presStyleIdx="0" presStyleCnt="5">
        <dgm:presLayoutVars>
          <dgm:chPref val="3"/>
        </dgm:presLayoutVars>
      </dgm:prSet>
      <dgm:spPr/>
      <dgm:t>
        <a:bodyPr/>
        <a:lstStyle/>
        <a:p>
          <a:endParaRPr lang="zh-CN" altLang="en-US"/>
        </a:p>
      </dgm:t>
    </dgm:pt>
    <dgm:pt modelId="{F4C888AE-ADE0-4BEF-992E-D8349EEA4486}" type="pres">
      <dgm:prSet presAssocID="{40718A47-84C0-440E-8EF3-0D7031E5DAF5}" presName="rootConnector" presStyleLbl="node3" presStyleIdx="0" presStyleCnt="5"/>
      <dgm:spPr/>
      <dgm:t>
        <a:bodyPr/>
        <a:lstStyle/>
        <a:p>
          <a:endParaRPr lang="zh-CN" altLang="en-US"/>
        </a:p>
      </dgm:t>
    </dgm:pt>
    <dgm:pt modelId="{AE761BA2-F385-47AA-9828-9C1BBD75BCFE}" type="pres">
      <dgm:prSet presAssocID="{40718A47-84C0-440E-8EF3-0D7031E5DAF5}" presName="hierChild4" presStyleCnt="0"/>
      <dgm:spPr/>
    </dgm:pt>
    <dgm:pt modelId="{3FEED7F3-59D9-4281-BFE5-7FD1DCC4818D}" type="pres">
      <dgm:prSet presAssocID="{40718A47-84C0-440E-8EF3-0D7031E5DAF5}" presName="hierChild5" presStyleCnt="0"/>
      <dgm:spPr/>
    </dgm:pt>
    <dgm:pt modelId="{16DAE248-E2A3-4529-A5F2-B46FB4B29F78}" type="pres">
      <dgm:prSet presAssocID="{19D1FD97-D1BD-435C-97B7-815AED0340F2}" presName="Name35" presStyleLbl="parChTrans1D3" presStyleIdx="1" presStyleCnt="5"/>
      <dgm:spPr/>
      <dgm:t>
        <a:bodyPr/>
        <a:lstStyle/>
        <a:p>
          <a:endParaRPr lang="zh-CN" altLang="en-US"/>
        </a:p>
      </dgm:t>
    </dgm:pt>
    <dgm:pt modelId="{0B52D2C4-D59D-4CC6-BA2B-B50EE59A43CF}" type="pres">
      <dgm:prSet presAssocID="{4242C61C-52B7-472D-8FA7-F8EDA85FB7E4}" presName="hierRoot2" presStyleCnt="0">
        <dgm:presLayoutVars>
          <dgm:hierBranch/>
        </dgm:presLayoutVars>
      </dgm:prSet>
      <dgm:spPr/>
    </dgm:pt>
    <dgm:pt modelId="{EDE489F2-0C6B-41B7-9637-0A2C2DA593C2}" type="pres">
      <dgm:prSet presAssocID="{4242C61C-52B7-472D-8FA7-F8EDA85FB7E4}" presName="rootComposite" presStyleCnt="0"/>
      <dgm:spPr/>
    </dgm:pt>
    <dgm:pt modelId="{9B60DBA4-381B-4FF2-BD0C-34232E806647}" type="pres">
      <dgm:prSet presAssocID="{4242C61C-52B7-472D-8FA7-F8EDA85FB7E4}" presName="rootText" presStyleLbl="node3" presStyleIdx="1" presStyleCnt="5">
        <dgm:presLayoutVars>
          <dgm:chPref val="3"/>
        </dgm:presLayoutVars>
      </dgm:prSet>
      <dgm:spPr/>
      <dgm:t>
        <a:bodyPr/>
        <a:lstStyle/>
        <a:p>
          <a:endParaRPr lang="zh-CN" altLang="en-US"/>
        </a:p>
      </dgm:t>
    </dgm:pt>
    <dgm:pt modelId="{73407BEC-194A-494C-BAD2-0C017464EFAE}" type="pres">
      <dgm:prSet presAssocID="{4242C61C-52B7-472D-8FA7-F8EDA85FB7E4}" presName="rootConnector" presStyleLbl="node3" presStyleIdx="1" presStyleCnt="5"/>
      <dgm:spPr/>
      <dgm:t>
        <a:bodyPr/>
        <a:lstStyle/>
        <a:p>
          <a:endParaRPr lang="zh-CN" altLang="en-US"/>
        </a:p>
      </dgm:t>
    </dgm:pt>
    <dgm:pt modelId="{94580295-BB05-41FA-A52C-21736D6293AC}" type="pres">
      <dgm:prSet presAssocID="{4242C61C-52B7-472D-8FA7-F8EDA85FB7E4}" presName="hierChild4" presStyleCnt="0"/>
      <dgm:spPr/>
    </dgm:pt>
    <dgm:pt modelId="{5D70F348-0B10-4836-A397-0043C3FD0E87}" type="pres">
      <dgm:prSet presAssocID="{4242C61C-52B7-472D-8FA7-F8EDA85FB7E4}" presName="hierChild5" presStyleCnt="0"/>
      <dgm:spPr/>
    </dgm:pt>
    <dgm:pt modelId="{F51E84E7-9044-48E2-BA43-6D8C8B99ED98}" type="pres">
      <dgm:prSet presAssocID="{B6E44E7B-5DB0-4EA5-84D9-78B5C5D8E314}" presName="hierChild5" presStyleCnt="0"/>
      <dgm:spPr/>
    </dgm:pt>
    <dgm:pt modelId="{50C65607-5B76-4478-B448-2D746A5AB55C}" type="pres">
      <dgm:prSet presAssocID="{FE82C1C7-40AA-4765-88E7-4F43B9068DD4}" presName="Name35" presStyleLbl="parChTrans1D2" presStyleIdx="1" presStyleCnt="2"/>
      <dgm:spPr/>
      <dgm:t>
        <a:bodyPr/>
        <a:lstStyle/>
        <a:p>
          <a:endParaRPr lang="zh-CN" altLang="en-US"/>
        </a:p>
      </dgm:t>
    </dgm:pt>
    <dgm:pt modelId="{6CF042C2-895D-432E-9FA7-0AF22CF82AC1}" type="pres">
      <dgm:prSet presAssocID="{36C56C35-5E0B-4B39-80E8-CD792D4C83F1}" presName="hierRoot2" presStyleCnt="0">
        <dgm:presLayoutVars>
          <dgm:hierBranch/>
        </dgm:presLayoutVars>
      </dgm:prSet>
      <dgm:spPr/>
    </dgm:pt>
    <dgm:pt modelId="{401EADA1-4311-4336-B7A9-C9088B79185A}" type="pres">
      <dgm:prSet presAssocID="{36C56C35-5E0B-4B39-80E8-CD792D4C83F1}" presName="rootComposite" presStyleCnt="0"/>
      <dgm:spPr/>
    </dgm:pt>
    <dgm:pt modelId="{2539FB4D-7C0D-4FD8-9516-F02FC77DB0AB}" type="pres">
      <dgm:prSet presAssocID="{36C56C35-5E0B-4B39-80E8-CD792D4C83F1}" presName="rootText" presStyleLbl="node2" presStyleIdx="1" presStyleCnt="2">
        <dgm:presLayoutVars>
          <dgm:chPref val="3"/>
        </dgm:presLayoutVars>
      </dgm:prSet>
      <dgm:spPr/>
      <dgm:t>
        <a:bodyPr/>
        <a:lstStyle/>
        <a:p>
          <a:endParaRPr lang="zh-CN" altLang="en-US"/>
        </a:p>
      </dgm:t>
    </dgm:pt>
    <dgm:pt modelId="{F9DAB256-3F3E-4580-BEBA-DDDA55BDE54F}" type="pres">
      <dgm:prSet presAssocID="{36C56C35-5E0B-4B39-80E8-CD792D4C83F1}" presName="rootConnector" presStyleLbl="node2" presStyleIdx="1" presStyleCnt="2"/>
      <dgm:spPr/>
      <dgm:t>
        <a:bodyPr/>
        <a:lstStyle/>
        <a:p>
          <a:endParaRPr lang="zh-CN" altLang="en-US"/>
        </a:p>
      </dgm:t>
    </dgm:pt>
    <dgm:pt modelId="{50DF690A-9723-41EA-B6FE-5D1628EA222E}" type="pres">
      <dgm:prSet presAssocID="{36C56C35-5E0B-4B39-80E8-CD792D4C83F1}" presName="hierChild4" presStyleCnt="0"/>
      <dgm:spPr/>
    </dgm:pt>
    <dgm:pt modelId="{7F5DC775-D0CF-4579-8D6E-B8A3D1FE4CFD}" type="pres">
      <dgm:prSet presAssocID="{149B4794-9273-421D-BFE7-C8CAF3E7C8BE}" presName="Name35" presStyleLbl="parChTrans1D3" presStyleIdx="2" presStyleCnt="5"/>
      <dgm:spPr/>
      <dgm:t>
        <a:bodyPr/>
        <a:lstStyle/>
        <a:p>
          <a:endParaRPr lang="zh-CN" altLang="en-US"/>
        </a:p>
      </dgm:t>
    </dgm:pt>
    <dgm:pt modelId="{36E28BD3-5083-4C6D-96ED-51B58C3C1769}" type="pres">
      <dgm:prSet presAssocID="{26708955-516C-40FA-83A3-7AEAE9D14C44}" presName="hierRoot2" presStyleCnt="0">
        <dgm:presLayoutVars>
          <dgm:hierBranch val="r"/>
        </dgm:presLayoutVars>
      </dgm:prSet>
      <dgm:spPr/>
    </dgm:pt>
    <dgm:pt modelId="{1A956A4E-2986-4B05-BF91-19F89CE18A6B}" type="pres">
      <dgm:prSet presAssocID="{26708955-516C-40FA-83A3-7AEAE9D14C44}" presName="rootComposite" presStyleCnt="0"/>
      <dgm:spPr/>
    </dgm:pt>
    <dgm:pt modelId="{F93FFA65-AF3C-4BD3-9C8C-821ABD0D3016}" type="pres">
      <dgm:prSet presAssocID="{26708955-516C-40FA-83A3-7AEAE9D14C44}" presName="rootText" presStyleLbl="node3" presStyleIdx="2" presStyleCnt="5">
        <dgm:presLayoutVars>
          <dgm:chPref val="3"/>
        </dgm:presLayoutVars>
      </dgm:prSet>
      <dgm:spPr/>
      <dgm:t>
        <a:bodyPr/>
        <a:lstStyle/>
        <a:p>
          <a:endParaRPr lang="zh-CN" altLang="en-US"/>
        </a:p>
      </dgm:t>
    </dgm:pt>
    <dgm:pt modelId="{6E1BFA93-956C-4455-AFC9-5CA1BA4DC4AC}" type="pres">
      <dgm:prSet presAssocID="{26708955-516C-40FA-83A3-7AEAE9D14C44}" presName="rootConnector" presStyleLbl="node3" presStyleIdx="2" presStyleCnt="5"/>
      <dgm:spPr/>
      <dgm:t>
        <a:bodyPr/>
        <a:lstStyle/>
        <a:p>
          <a:endParaRPr lang="zh-CN" altLang="en-US"/>
        </a:p>
      </dgm:t>
    </dgm:pt>
    <dgm:pt modelId="{A2AB69FF-ED04-48CE-96E1-106F4C492E65}" type="pres">
      <dgm:prSet presAssocID="{26708955-516C-40FA-83A3-7AEAE9D14C44}" presName="hierChild4" presStyleCnt="0"/>
      <dgm:spPr/>
    </dgm:pt>
    <dgm:pt modelId="{6CCE2D10-5E08-4492-AD72-7FDD20272376}" type="pres">
      <dgm:prSet presAssocID="{26708955-516C-40FA-83A3-7AEAE9D14C44}" presName="hierChild5" presStyleCnt="0"/>
      <dgm:spPr/>
    </dgm:pt>
    <dgm:pt modelId="{84A2612C-2EA3-4ED3-8665-38545476E008}" type="pres">
      <dgm:prSet presAssocID="{7874DDD5-438B-465F-8100-DB9BBBD03074}" presName="Name35" presStyleLbl="parChTrans1D3" presStyleIdx="3" presStyleCnt="5"/>
      <dgm:spPr/>
      <dgm:t>
        <a:bodyPr/>
        <a:lstStyle/>
        <a:p>
          <a:endParaRPr lang="zh-CN" altLang="en-US"/>
        </a:p>
      </dgm:t>
    </dgm:pt>
    <dgm:pt modelId="{C2350066-9E56-452C-B0C7-CD1647BACE3C}" type="pres">
      <dgm:prSet presAssocID="{EFC073C1-B231-4302-AE55-7F4A5B735A8E}" presName="hierRoot2" presStyleCnt="0">
        <dgm:presLayoutVars>
          <dgm:hierBranch val="r"/>
        </dgm:presLayoutVars>
      </dgm:prSet>
      <dgm:spPr/>
    </dgm:pt>
    <dgm:pt modelId="{C3024961-FE93-40CC-B221-49AB459A9E01}" type="pres">
      <dgm:prSet presAssocID="{EFC073C1-B231-4302-AE55-7F4A5B735A8E}" presName="rootComposite" presStyleCnt="0"/>
      <dgm:spPr/>
    </dgm:pt>
    <dgm:pt modelId="{2144E661-786D-480D-AE62-48E7A5B4EBB5}" type="pres">
      <dgm:prSet presAssocID="{EFC073C1-B231-4302-AE55-7F4A5B735A8E}" presName="rootText" presStyleLbl="node3" presStyleIdx="3" presStyleCnt="5">
        <dgm:presLayoutVars>
          <dgm:chPref val="3"/>
        </dgm:presLayoutVars>
      </dgm:prSet>
      <dgm:spPr/>
      <dgm:t>
        <a:bodyPr/>
        <a:lstStyle/>
        <a:p>
          <a:endParaRPr lang="zh-CN" altLang="en-US"/>
        </a:p>
      </dgm:t>
    </dgm:pt>
    <dgm:pt modelId="{6124F9BF-E7B5-41EB-BC94-137E50CB2873}" type="pres">
      <dgm:prSet presAssocID="{EFC073C1-B231-4302-AE55-7F4A5B735A8E}" presName="rootConnector" presStyleLbl="node3" presStyleIdx="3" presStyleCnt="5"/>
      <dgm:spPr/>
      <dgm:t>
        <a:bodyPr/>
        <a:lstStyle/>
        <a:p>
          <a:endParaRPr lang="zh-CN" altLang="en-US"/>
        </a:p>
      </dgm:t>
    </dgm:pt>
    <dgm:pt modelId="{3183A548-3710-4727-B6E8-4484194CB2D6}" type="pres">
      <dgm:prSet presAssocID="{EFC073C1-B231-4302-AE55-7F4A5B735A8E}" presName="hierChild4" presStyleCnt="0"/>
      <dgm:spPr/>
    </dgm:pt>
    <dgm:pt modelId="{479177A7-799A-470E-BD2B-1130C0B4D384}" type="pres">
      <dgm:prSet presAssocID="{EFC073C1-B231-4302-AE55-7F4A5B735A8E}" presName="hierChild5" presStyleCnt="0"/>
      <dgm:spPr/>
    </dgm:pt>
    <dgm:pt modelId="{434CE5F6-AF9D-4B4B-A689-F231F6138B1E}" type="pres">
      <dgm:prSet presAssocID="{353877E9-0B84-41DF-BCD3-3F488927A6E8}" presName="Name35" presStyleLbl="parChTrans1D3" presStyleIdx="4" presStyleCnt="5"/>
      <dgm:spPr/>
      <dgm:t>
        <a:bodyPr/>
        <a:lstStyle/>
        <a:p>
          <a:endParaRPr lang="zh-CN" altLang="en-US"/>
        </a:p>
      </dgm:t>
    </dgm:pt>
    <dgm:pt modelId="{3737DDB4-16FA-4B59-B6B0-3ADFDBF25FE7}" type="pres">
      <dgm:prSet presAssocID="{B9A092AA-221E-49C6-A809-95A0F26CF9DD}" presName="hierRoot2" presStyleCnt="0">
        <dgm:presLayoutVars>
          <dgm:hierBranch val="r"/>
        </dgm:presLayoutVars>
      </dgm:prSet>
      <dgm:spPr/>
    </dgm:pt>
    <dgm:pt modelId="{18FA0B50-D914-498C-8A3F-EF9F3761AC5C}" type="pres">
      <dgm:prSet presAssocID="{B9A092AA-221E-49C6-A809-95A0F26CF9DD}" presName="rootComposite" presStyleCnt="0"/>
      <dgm:spPr/>
    </dgm:pt>
    <dgm:pt modelId="{757FBE7D-E419-473B-8F3E-ADE426F1C5CB}" type="pres">
      <dgm:prSet presAssocID="{B9A092AA-221E-49C6-A809-95A0F26CF9DD}" presName="rootText" presStyleLbl="node3" presStyleIdx="4" presStyleCnt="5">
        <dgm:presLayoutVars>
          <dgm:chPref val="3"/>
        </dgm:presLayoutVars>
      </dgm:prSet>
      <dgm:spPr/>
      <dgm:t>
        <a:bodyPr/>
        <a:lstStyle/>
        <a:p>
          <a:endParaRPr lang="zh-CN" altLang="en-US"/>
        </a:p>
      </dgm:t>
    </dgm:pt>
    <dgm:pt modelId="{00B24C3E-E814-4AA2-B231-E8935E085C83}" type="pres">
      <dgm:prSet presAssocID="{B9A092AA-221E-49C6-A809-95A0F26CF9DD}" presName="rootConnector" presStyleLbl="node3" presStyleIdx="4" presStyleCnt="5"/>
      <dgm:spPr/>
      <dgm:t>
        <a:bodyPr/>
        <a:lstStyle/>
        <a:p>
          <a:endParaRPr lang="zh-CN" altLang="en-US"/>
        </a:p>
      </dgm:t>
    </dgm:pt>
    <dgm:pt modelId="{9BE2ED22-A95E-432F-916D-EA355D1AC13A}" type="pres">
      <dgm:prSet presAssocID="{B9A092AA-221E-49C6-A809-95A0F26CF9DD}" presName="hierChild4" presStyleCnt="0"/>
      <dgm:spPr/>
    </dgm:pt>
    <dgm:pt modelId="{D0112209-0175-45F0-AA0A-A0D0A1E0A0CE}" type="pres">
      <dgm:prSet presAssocID="{B9A092AA-221E-49C6-A809-95A0F26CF9DD}" presName="hierChild5" presStyleCnt="0"/>
      <dgm:spPr/>
    </dgm:pt>
    <dgm:pt modelId="{59FD407A-7F59-47C9-BB06-A03D0AECB625}" type="pres">
      <dgm:prSet presAssocID="{36C56C35-5E0B-4B39-80E8-CD792D4C83F1}" presName="hierChild5" presStyleCnt="0"/>
      <dgm:spPr/>
    </dgm:pt>
    <dgm:pt modelId="{A9D3DA11-6549-4205-A561-FA1471D59965}" type="pres">
      <dgm:prSet presAssocID="{312E28D1-5E32-409A-BF2B-38FD5C113299}" presName="hierChild3" presStyleCnt="0"/>
      <dgm:spPr/>
    </dgm:pt>
  </dgm:ptLst>
  <dgm:cxnLst>
    <dgm:cxn modelId="{77430EE5-F690-4D1D-AB75-76676267C6B8}" type="presOf" srcId="{36C56C35-5E0B-4B39-80E8-CD792D4C83F1}" destId="{F9DAB256-3F3E-4580-BEBA-DDDA55BDE54F}" srcOrd="1" destOrd="0" presId="urn:microsoft.com/office/officeart/2005/8/layout/orgChart1"/>
    <dgm:cxn modelId="{C3522FAB-8846-449F-AEB3-7B5D58A5B623}" type="presOf" srcId="{7874DDD5-438B-465F-8100-DB9BBBD03074}" destId="{84A2612C-2EA3-4ED3-8665-38545476E008}" srcOrd="0" destOrd="0" presId="urn:microsoft.com/office/officeart/2005/8/layout/orgChart1"/>
    <dgm:cxn modelId="{63FB94CB-3492-4D21-B4E4-5920897DA053}" type="presOf" srcId="{B9A092AA-221E-49C6-A809-95A0F26CF9DD}" destId="{00B24C3E-E814-4AA2-B231-E8935E085C83}" srcOrd="1" destOrd="0" presId="urn:microsoft.com/office/officeart/2005/8/layout/orgChart1"/>
    <dgm:cxn modelId="{82AF96AB-7230-4F30-A894-D1B54EF16B51}" srcId="{36C56C35-5E0B-4B39-80E8-CD792D4C83F1}" destId="{B9A092AA-221E-49C6-A809-95A0F26CF9DD}" srcOrd="2" destOrd="0" parTransId="{353877E9-0B84-41DF-BCD3-3F488927A6E8}" sibTransId="{5B35BE8E-9F5E-4C31-86C9-4F0C0655F697}"/>
    <dgm:cxn modelId="{07BEEFCC-EB15-4ACA-BA45-9132408CDDF2}" type="presOf" srcId="{353877E9-0B84-41DF-BCD3-3F488927A6E8}" destId="{434CE5F6-AF9D-4B4B-A689-F231F6138B1E}" srcOrd="0" destOrd="0" presId="urn:microsoft.com/office/officeart/2005/8/layout/orgChart1"/>
    <dgm:cxn modelId="{1C6D16D7-93F1-4E38-8F8C-4FD94A3F4B46}" type="presOf" srcId="{26708955-516C-40FA-83A3-7AEAE9D14C44}" destId="{F93FFA65-AF3C-4BD3-9C8C-821ABD0D3016}" srcOrd="0" destOrd="0" presId="urn:microsoft.com/office/officeart/2005/8/layout/orgChart1"/>
    <dgm:cxn modelId="{69451306-29C6-46B2-8E56-60C32685072F}" type="presOf" srcId="{4242C61C-52B7-472D-8FA7-F8EDA85FB7E4}" destId="{73407BEC-194A-494C-BAD2-0C017464EFAE}" srcOrd="1" destOrd="0" presId="urn:microsoft.com/office/officeart/2005/8/layout/orgChart1"/>
    <dgm:cxn modelId="{725B124D-54B0-4B6B-A1A8-10BFD6A90668}" type="presOf" srcId="{36C56C35-5E0B-4B39-80E8-CD792D4C83F1}" destId="{2539FB4D-7C0D-4FD8-9516-F02FC77DB0AB}" srcOrd="0" destOrd="0" presId="urn:microsoft.com/office/officeart/2005/8/layout/orgChart1"/>
    <dgm:cxn modelId="{FBA30750-E4B1-49F3-A6CD-244838F15BAA}" type="presOf" srcId="{4242C61C-52B7-472D-8FA7-F8EDA85FB7E4}" destId="{9B60DBA4-381B-4FF2-BD0C-34232E806647}" srcOrd="0" destOrd="0" presId="urn:microsoft.com/office/officeart/2005/8/layout/orgChart1"/>
    <dgm:cxn modelId="{668543A8-CE24-4D4A-8436-2B51B0748AC7}" srcId="{B6E44E7B-5DB0-4EA5-84D9-78B5C5D8E314}" destId="{4242C61C-52B7-472D-8FA7-F8EDA85FB7E4}" srcOrd="1" destOrd="0" parTransId="{19D1FD97-D1BD-435C-97B7-815AED0340F2}" sibTransId="{68053940-B056-480E-AA5D-00B617CDDA3B}"/>
    <dgm:cxn modelId="{D8D61071-96B1-4A14-846C-FD8F7834FCF9}" type="presOf" srcId="{312E28D1-5E32-409A-BF2B-38FD5C113299}" destId="{347DF05F-C60E-433D-9B6F-C67730E5A11A}" srcOrd="0" destOrd="0" presId="urn:microsoft.com/office/officeart/2005/8/layout/orgChart1"/>
    <dgm:cxn modelId="{529E611C-5718-41A8-85F3-F90C4B76986A}" srcId="{B6E44E7B-5DB0-4EA5-84D9-78B5C5D8E314}" destId="{40718A47-84C0-440E-8EF3-0D7031E5DAF5}" srcOrd="0" destOrd="0" parTransId="{0E8FE688-DE57-49AE-8223-FB22D6EF6325}" sibTransId="{6A3ACDEA-CA78-41F8-88BC-E0670D541896}"/>
    <dgm:cxn modelId="{1D5CFD1D-41BF-45D6-A2DA-07F229646937}" type="presOf" srcId="{EFC073C1-B231-4302-AE55-7F4A5B735A8E}" destId="{2144E661-786D-480D-AE62-48E7A5B4EBB5}" srcOrd="0" destOrd="0" presId="urn:microsoft.com/office/officeart/2005/8/layout/orgChart1"/>
    <dgm:cxn modelId="{4114A609-BEEE-4AAB-9E74-3D3BE0BD15E6}" type="presOf" srcId="{40718A47-84C0-440E-8EF3-0D7031E5DAF5}" destId="{D5438F03-6D9C-49E3-AF6F-41562A1914FB}" srcOrd="0" destOrd="0" presId="urn:microsoft.com/office/officeart/2005/8/layout/orgChart1"/>
    <dgm:cxn modelId="{F76B97A1-AEE9-4736-A4BF-C060C725C17A}" srcId="{36C56C35-5E0B-4B39-80E8-CD792D4C83F1}" destId="{26708955-516C-40FA-83A3-7AEAE9D14C44}" srcOrd="0" destOrd="0" parTransId="{149B4794-9273-421D-BFE7-C8CAF3E7C8BE}" sibTransId="{BC7A0C76-CDD2-46A5-809A-5068A1D47B22}"/>
    <dgm:cxn modelId="{CD3402A4-A536-4FB6-BFFB-C1E42AF4A80B}" type="presOf" srcId="{26708955-516C-40FA-83A3-7AEAE9D14C44}" destId="{6E1BFA93-956C-4455-AFC9-5CA1BA4DC4AC}" srcOrd="1" destOrd="0" presId="urn:microsoft.com/office/officeart/2005/8/layout/orgChart1"/>
    <dgm:cxn modelId="{1C521C55-7D06-4576-86B3-8B1A5EE924B9}" type="presOf" srcId="{B9A092AA-221E-49C6-A809-95A0F26CF9DD}" destId="{757FBE7D-E419-473B-8F3E-ADE426F1C5CB}" srcOrd="0" destOrd="0" presId="urn:microsoft.com/office/officeart/2005/8/layout/orgChart1"/>
    <dgm:cxn modelId="{D0F46DF5-F7AC-4298-BD05-0B7580C0F0CA}" type="presOf" srcId="{312E28D1-5E32-409A-BF2B-38FD5C113299}" destId="{759C3EF8-5E3C-45E9-8441-3553169E3E37}" srcOrd="1" destOrd="0" presId="urn:microsoft.com/office/officeart/2005/8/layout/orgChart1"/>
    <dgm:cxn modelId="{07AE8103-6CB9-4B00-95D0-51D546EC4382}" type="presOf" srcId="{95BBF8E4-B07B-4678-A1AF-3535BBFD4741}" destId="{569798ED-7749-4067-97BC-8E45972332E8}" srcOrd="0" destOrd="0" presId="urn:microsoft.com/office/officeart/2005/8/layout/orgChart1"/>
    <dgm:cxn modelId="{AC7B1A5C-FBBE-479A-B4B1-11222BC15EC7}" type="presOf" srcId="{149B4794-9273-421D-BFE7-C8CAF3E7C8BE}" destId="{7F5DC775-D0CF-4579-8D6E-B8A3D1FE4CFD}" srcOrd="0" destOrd="0" presId="urn:microsoft.com/office/officeart/2005/8/layout/orgChart1"/>
    <dgm:cxn modelId="{DE988379-2556-42D9-9D47-F96AC351F88F}" type="presOf" srcId="{B6E44E7B-5DB0-4EA5-84D9-78B5C5D8E314}" destId="{8B95AD74-8905-4BCD-9AC5-C8275746A939}" srcOrd="0" destOrd="0" presId="urn:microsoft.com/office/officeart/2005/8/layout/orgChart1"/>
    <dgm:cxn modelId="{9670EFAD-CF2F-4133-8B11-7484AF52F493}" type="presOf" srcId="{B6E44E7B-5DB0-4EA5-84D9-78B5C5D8E314}" destId="{E7666DE0-E736-4770-8DC7-5426EE13581D}" srcOrd="1" destOrd="0" presId="urn:microsoft.com/office/officeart/2005/8/layout/orgChart1"/>
    <dgm:cxn modelId="{93CE227D-3CEB-4A8A-BD8F-9EDA15057EA2}" type="presOf" srcId="{EF68EEB6-2323-43BD-9BCA-B66D2E8D0E64}" destId="{36C5FA00-6463-4B83-A40B-988C7BF90E6F}" srcOrd="0" destOrd="0" presId="urn:microsoft.com/office/officeart/2005/8/layout/orgChart1"/>
    <dgm:cxn modelId="{68CB3FBA-877B-44A2-8FEF-26F8EBECBC54}" srcId="{312E28D1-5E32-409A-BF2B-38FD5C113299}" destId="{36C56C35-5E0B-4B39-80E8-CD792D4C83F1}" srcOrd="1" destOrd="0" parTransId="{FE82C1C7-40AA-4765-88E7-4F43B9068DD4}" sibTransId="{BB1CACBA-2548-477E-97F9-8350FCF12250}"/>
    <dgm:cxn modelId="{2AD9DC48-4ACE-4412-8C55-8A22A9C19E07}" type="presOf" srcId="{19D1FD97-D1BD-435C-97B7-815AED0340F2}" destId="{16DAE248-E2A3-4529-A5F2-B46FB4B29F78}" srcOrd="0" destOrd="0" presId="urn:microsoft.com/office/officeart/2005/8/layout/orgChart1"/>
    <dgm:cxn modelId="{A4E516F9-8007-43EB-A151-2F9208B87894}" srcId="{312E28D1-5E32-409A-BF2B-38FD5C113299}" destId="{B6E44E7B-5DB0-4EA5-84D9-78B5C5D8E314}" srcOrd="0" destOrd="0" parTransId="{EF68EEB6-2323-43BD-9BCA-B66D2E8D0E64}" sibTransId="{E51A7BA6-D2E0-4A54-8215-DA061EB21460}"/>
    <dgm:cxn modelId="{40BBED32-4164-4720-B735-5568F7DADD42}" srcId="{95BBF8E4-B07B-4678-A1AF-3535BBFD4741}" destId="{312E28D1-5E32-409A-BF2B-38FD5C113299}" srcOrd="0" destOrd="0" parTransId="{C57201DE-F336-420B-A7A0-7E2AA900EDAC}" sibTransId="{2A4C48C7-D90F-40A0-8D64-B91FE143E74A}"/>
    <dgm:cxn modelId="{FA22524F-9371-41C7-9189-F78C7BA7559B}" srcId="{36C56C35-5E0B-4B39-80E8-CD792D4C83F1}" destId="{EFC073C1-B231-4302-AE55-7F4A5B735A8E}" srcOrd="1" destOrd="0" parTransId="{7874DDD5-438B-465F-8100-DB9BBBD03074}" sibTransId="{28CD7FD5-DB33-424F-AC80-DBFD14645BCE}"/>
    <dgm:cxn modelId="{511BF320-2B57-4D71-ADA0-E73EFEFFF43C}" type="presOf" srcId="{40718A47-84C0-440E-8EF3-0D7031E5DAF5}" destId="{F4C888AE-ADE0-4BEF-992E-D8349EEA4486}" srcOrd="1" destOrd="0" presId="urn:microsoft.com/office/officeart/2005/8/layout/orgChart1"/>
    <dgm:cxn modelId="{CA0FD75A-5505-4A04-ACFB-0791D82AF7C3}" type="presOf" srcId="{FE82C1C7-40AA-4765-88E7-4F43B9068DD4}" destId="{50C65607-5B76-4478-B448-2D746A5AB55C}" srcOrd="0" destOrd="0" presId="urn:microsoft.com/office/officeart/2005/8/layout/orgChart1"/>
    <dgm:cxn modelId="{4A49B502-514B-4745-8867-9A1EAC15F5DA}" type="presOf" srcId="{EFC073C1-B231-4302-AE55-7F4A5B735A8E}" destId="{6124F9BF-E7B5-41EB-BC94-137E50CB2873}" srcOrd="1" destOrd="0" presId="urn:microsoft.com/office/officeart/2005/8/layout/orgChart1"/>
    <dgm:cxn modelId="{7C407CE1-5AF9-49AD-8C65-39487C5B37B2}" type="presOf" srcId="{0E8FE688-DE57-49AE-8223-FB22D6EF6325}" destId="{6E134E43-5FBB-4C2E-BABF-AB6F2A205AE5}" srcOrd="0" destOrd="0" presId="urn:microsoft.com/office/officeart/2005/8/layout/orgChart1"/>
    <dgm:cxn modelId="{F706756B-1CA7-4664-B71F-7CD8B85AEEE2}" type="presParOf" srcId="{569798ED-7749-4067-97BC-8E45972332E8}" destId="{3BF2DCA7-B8FB-474E-A9D7-7DE6F57A155D}" srcOrd="0" destOrd="0" presId="urn:microsoft.com/office/officeart/2005/8/layout/orgChart1"/>
    <dgm:cxn modelId="{D653D62C-A30C-498A-A59C-79F6491B368A}" type="presParOf" srcId="{3BF2DCA7-B8FB-474E-A9D7-7DE6F57A155D}" destId="{A36374F0-552D-4E47-978D-1E022B53D0BE}" srcOrd="0" destOrd="0" presId="urn:microsoft.com/office/officeart/2005/8/layout/orgChart1"/>
    <dgm:cxn modelId="{B33D414C-BBD8-496D-90D8-2D6985316096}" type="presParOf" srcId="{A36374F0-552D-4E47-978D-1E022B53D0BE}" destId="{347DF05F-C60E-433D-9B6F-C67730E5A11A}" srcOrd="0" destOrd="0" presId="urn:microsoft.com/office/officeart/2005/8/layout/orgChart1"/>
    <dgm:cxn modelId="{86190313-6BFD-4BEA-8875-8711719CE9C2}" type="presParOf" srcId="{A36374F0-552D-4E47-978D-1E022B53D0BE}" destId="{759C3EF8-5E3C-45E9-8441-3553169E3E37}" srcOrd="1" destOrd="0" presId="urn:microsoft.com/office/officeart/2005/8/layout/orgChart1"/>
    <dgm:cxn modelId="{4D0E1AC6-7C0E-48FF-BFA4-65F4BD89F8EF}" type="presParOf" srcId="{3BF2DCA7-B8FB-474E-A9D7-7DE6F57A155D}" destId="{01DE73B3-7D21-46E4-8EA8-AAD9008F0206}" srcOrd="1" destOrd="0" presId="urn:microsoft.com/office/officeart/2005/8/layout/orgChart1"/>
    <dgm:cxn modelId="{A8983EBF-EF7A-494A-91DD-CF4A5FABF24D}" type="presParOf" srcId="{01DE73B3-7D21-46E4-8EA8-AAD9008F0206}" destId="{36C5FA00-6463-4B83-A40B-988C7BF90E6F}" srcOrd="0" destOrd="0" presId="urn:microsoft.com/office/officeart/2005/8/layout/orgChart1"/>
    <dgm:cxn modelId="{75C51D3B-7D55-47E1-B38D-A8A4102B7135}" type="presParOf" srcId="{01DE73B3-7D21-46E4-8EA8-AAD9008F0206}" destId="{B1A25A6A-B38F-4911-B3BA-CA35F4838046}" srcOrd="1" destOrd="0" presId="urn:microsoft.com/office/officeart/2005/8/layout/orgChart1"/>
    <dgm:cxn modelId="{E204CF8A-EB73-44C4-B1E4-BDAF7290159F}" type="presParOf" srcId="{B1A25A6A-B38F-4911-B3BA-CA35F4838046}" destId="{99CCF900-EF61-46C0-9442-5E86E437DF75}" srcOrd="0" destOrd="0" presId="urn:microsoft.com/office/officeart/2005/8/layout/orgChart1"/>
    <dgm:cxn modelId="{801E5809-A554-4691-AC02-24BE4E776BC1}" type="presParOf" srcId="{99CCF900-EF61-46C0-9442-5E86E437DF75}" destId="{8B95AD74-8905-4BCD-9AC5-C8275746A939}" srcOrd="0" destOrd="0" presId="urn:microsoft.com/office/officeart/2005/8/layout/orgChart1"/>
    <dgm:cxn modelId="{E746800F-4B47-4B72-81CC-1BD30D8E7FD1}" type="presParOf" srcId="{99CCF900-EF61-46C0-9442-5E86E437DF75}" destId="{E7666DE0-E736-4770-8DC7-5426EE13581D}" srcOrd="1" destOrd="0" presId="urn:microsoft.com/office/officeart/2005/8/layout/orgChart1"/>
    <dgm:cxn modelId="{87A4346D-5842-4947-B552-E907B94734E1}" type="presParOf" srcId="{B1A25A6A-B38F-4911-B3BA-CA35F4838046}" destId="{A7C02426-C758-4812-B03F-E60284D0A0F2}" srcOrd="1" destOrd="0" presId="urn:microsoft.com/office/officeart/2005/8/layout/orgChart1"/>
    <dgm:cxn modelId="{D1A0E319-F12D-4E35-8793-2DD395B23B50}" type="presParOf" srcId="{A7C02426-C758-4812-B03F-E60284D0A0F2}" destId="{6E134E43-5FBB-4C2E-BABF-AB6F2A205AE5}" srcOrd="0" destOrd="0" presId="urn:microsoft.com/office/officeart/2005/8/layout/orgChart1"/>
    <dgm:cxn modelId="{DFB1B09C-1F8D-4B09-9884-7D1822CA0488}" type="presParOf" srcId="{A7C02426-C758-4812-B03F-E60284D0A0F2}" destId="{56A0AFAA-CD77-4554-8FF8-79F4A96E1CD9}" srcOrd="1" destOrd="0" presId="urn:microsoft.com/office/officeart/2005/8/layout/orgChart1"/>
    <dgm:cxn modelId="{B01854B5-A940-4987-B228-00669E62A08E}" type="presParOf" srcId="{56A0AFAA-CD77-4554-8FF8-79F4A96E1CD9}" destId="{617B6BBC-68B3-478C-BA62-BED13A776105}" srcOrd="0" destOrd="0" presId="urn:microsoft.com/office/officeart/2005/8/layout/orgChart1"/>
    <dgm:cxn modelId="{E048735D-3CE4-4171-A77C-FA5F9E926BCF}" type="presParOf" srcId="{617B6BBC-68B3-478C-BA62-BED13A776105}" destId="{D5438F03-6D9C-49E3-AF6F-41562A1914FB}" srcOrd="0" destOrd="0" presId="urn:microsoft.com/office/officeart/2005/8/layout/orgChart1"/>
    <dgm:cxn modelId="{5A918D4D-7C5D-42E2-A6A4-65C95FD567AC}" type="presParOf" srcId="{617B6BBC-68B3-478C-BA62-BED13A776105}" destId="{F4C888AE-ADE0-4BEF-992E-D8349EEA4486}" srcOrd="1" destOrd="0" presId="urn:microsoft.com/office/officeart/2005/8/layout/orgChart1"/>
    <dgm:cxn modelId="{270570AF-DAAF-4EB0-AAB6-9546DD5A0CEA}" type="presParOf" srcId="{56A0AFAA-CD77-4554-8FF8-79F4A96E1CD9}" destId="{AE761BA2-F385-47AA-9828-9C1BBD75BCFE}" srcOrd="1" destOrd="0" presId="urn:microsoft.com/office/officeart/2005/8/layout/orgChart1"/>
    <dgm:cxn modelId="{7B4D31F4-15E3-4B20-93A3-8FE293E05E87}" type="presParOf" srcId="{56A0AFAA-CD77-4554-8FF8-79F4A96E1CD9}" destId="{3FEED7F3-59D9-4281-BFE5-7FD1DCC4818D}" srcOrd="2" destOrd="0" presId="urn:microsoft.com/office/officeart/2005/8/layout/orgChart1"/>
    <dgm:cxn modelId="{FDD29F32-E05A-42A3-B540-E5D24761A61A}" type="presParOf" srcId="{A7C02426-C758-4812-B03F-E60284D0A0F2}" destId="{16DAE248-E2A3-4529-A5F2-B46FB4B29F78}" srcOrd="2" destOrd="0" presId="urn:microsoft.com/office/officeart/2005/8/layout/orgChart1"/>
    <dgm:cxn modelId="{E6E634BA-5F3E-4D98-A7E2-19475D86B7DA}" type="presParOf" srcId="{A7C02426-C758-4812-B03F-E60284D0A0F2}" destId="{0B52D2C4-D59D-4CC6-BA2B-B50EE59A43CF}" srcOrd="3" destOrd="0" presId="urn:microsoft.com/office/officeart/2005/8/layout/orgChart1"/>
    <dgm:cxn modelId="{DC88868A-2093-4CD4-9E3D-90B26F9EEA1C}" type="presParOf" srcId="{0B52D2C4-D59D-4CC6-BA2B-B50EE59A43CF}" destId="{EDE489F2-0C6B-41B7-9637-0A2C2DA593C2}" srcOrd="0" destOrd="0" presId="urn:microsoft.com/office/officeart/2005/8/layout/orgChart1"/>
    <dgm:cxn modelId="{08995BDF-5E61-4738-A1D3-A198B0ADAC9D}" type="presParOf" srcId="{EDE489F2-0C6B-41B7-9637-0A2C2DA593C2}" destId="{9B60DBA4-381B-4FF2-BD0C-34232E806647}" srcOrd="0" destOrd="0" presId="urn:microsoft.com/office/officeart/2005/8/layout/orgChart1"/>
    <dgm:cxn modelId="{F4EEFCB2-B63E-4F4A-A632-7ADFA55D78FE}" type="presParOf" srcId="{EDE489F2-0C6B-41B7-9637-0A2C2DA593C2}" destId="{73407BEC-194A-494C-BAD2-0C017464EFAE}" srcOrd="1" destOrd="0" presId="urn:microsoft.com/office/officeart/2005/8/layout/orgChart1"/>
    <dgm:cxn modelId="{ED1CE55B-A3AE-43EC-9CAB-93803DA8B373}" type="presParOf" srcId="{0B52D2C4-D59D-4CC6-BA2B-B50EE59A43CF}" destId="{94580295-BB05-41FA-A52C-21736D6293AC}" srcOrd="1" destOrd="0" presId="urn:microsoft.com/office/officeart/2005/8/layout/orgChart1"/>
    <dgm:cxn modelId="{4E8E5D0C-42A9-4859-A818-B6F7CA507BAC}" type="presParOf" srcId="{0B52D2C4-D59D-4CC6-BA2B-B50EE59A43CF}" destId="{5D70F348-0B10-4836-A397-0043C3FD0E87}" srcOrd="2" destOrd="0" presId="urn:microsoft.com/office/officeart/2005/8/layout/orgChart1"/>
    <dgm:cxn modelId="{9DEC413B-7A25-4259-B957-7B14D0BCDBAA}" type="presParOf" srcId="{B1A25A6A-B38F-4911-B3BA-CA35F4838046}" destId="{F51E84E7-9044-48E2-BA43-6D8C8B99ED98}" srcOrd="2" destOrd="0" presId="urn:microsoft.com/office/officeart/2005/8/layout/orgChart1"/>
    <dgm:cxn modelId="{CE1612C9-9A38-4F32-93F2-C7EBF08D79B1}" type="presParOf" srcId="{01DE73B3-7D21-46E4-8EA8-AAD9008F0206}" destId="{50C65607-5B76-4478-B448-2D746A5AB55C}" srcOrd="2" destOrd="0" presId="urn:microsoft.com/office/officeart/2005/8/layout/orgChart1"/>
    <dgm:cxn modelId="{A144A087-B993-45F3-9F9E-560A3E35E799}" type="presParOf" srcId="{01DE73B3-7D21-46E4-8EA8-AAD9008F0206}" destId="{6CF042C2-895D-432E-9FA7-0AF22CF82AC1}" srcOrd="3" destOrd="0" presId="urn:microsoft.com/office/officeart/2005/8/layout/orgChart1"/>
    <dgm:cxn modelId="{C4B23F7B-8684-4B70-AD38-CBA342F37780}" type="presParOf" srcId="{6CF042C2-895D-432E-9FA7-0AF22CF82AC1}" destId="{401EADA1-4311-4336-B7A9-C9088B79185A}" srcOrd="0" destOrd="0" presId="urn:microsoft.com/office/officeart/2005/8/layout/orgChart1"/>
    <dgm:cxn modelId="{F5922D6D-D15B-44E7-8480-2972AE0B5E6E}" type="presParOf" srcId="{401EADA1-4311-4336-B7A9-C9088B79185A}" destId="{2539FB4D-7C0D-4FD8-9516-F02FC77DB0AB}" srcOrd="0" destOrd="0" presId="urn:microsoft.com/office/officeart/2005/8/layout/orgChart1"/>
    <dgm:cxn modelId="{C11D0C00-7B62-4739-AF41-BB2E12FBA533}" type="presParOf" srcId="{401EADA1-4311-4336-B7A9-C9088B79185A}" destId="{F9DAB256-3F3E-4580-BEBA-DDDA55BDE54F}" srcOrd="1" destOrd="0" presId="urn:microsoft.com/office/officeart/2005/8/layout/orgChart1"/>
    <dgm:cxn modelId="{0FCBF1E2-2D53-4063-A082-3120461A8C5D}" type="presParOf" srcId="{6CF042C2-895D-432E-9FA7-0AF22CF82AC1}" destId="{50DF690A-9723-41EA-B6FE-5D1628EA222E}" srcOrd="1" destOrd="0" presId="urn:microsoft.com/office/officeart/2005/8/layout/orgChart1"/>
    <dgm:cxn modelId="{82B88421-9C30-4E28-B460-B6C9A9925CB8}" type="presParOf" srcId="{50DF690A-9723-41EA-B6FE-5D1628EA222E}" destId="{7F5DC775-D0CF-4579-8D6E-B8A3D1FE4CFD}" srcOrd="0" destOrd="0" presId="urn:microsoft.com/office/officeart/2005/8/layout/orgChart1"/>
    <dgm:cxn modelId="{4CC55C94-CA4D-48CD-BC91-DAEF6A1DBA4C}" type="presParOf" srcId="{50DF690A-9723-41EA-B6FE-5D1628EA222E}" destId="{36E28BD3-5083-4C6D-96ED-51B58C3C1769}" srcOrd="1" destOrd="0" presId="urn:microsoft.com/office/officeart/2005/8/layout/orgChart1"/>
    <dgm:cxn modelId="{891CA8F2-F86E-44B5-91F2-36AC4354FC71}" type="presParOf" srcId="{36E28BD3-5083-4C6D-96ED-51B58C3C1769}" destId="{1A956A4E-2986-4B05-BF91-19F89CE18A6B}" srcOrd="0" destOrd="0" presId="urn:microsoft.com/office/officeart/2005/8/layout/orgChart1"/>
    <dgm:cxn modelId="{CE95B756-DB67-45AB-9D44-F542EBE98CBB}" type="presParOf" srcId="{1A956A4E-2986-4B05-BF91-19F89CE18A6B}" destId="{F93FFA65-AF3C-4BD3-9C8C-821ABD0D3016}" srcOrd="0" destOrd="0" presId="urn:microsoft.com/office/officeart/2005/8/layout/orgChart1"/>
    <dgm:cxn modelId="{E44A1EAD-B320-432F-A6F0-4CB0194AB11F}" type="presParOf" srcId="{1A956A4E-2986-4B05-BF91-19F89CE18A6B}" destId="{6E1BFA93-956C-4455-AFC9-5CA1BA4DC4AC}" srcOrd="1" destOrd="0" presId="urn:microsoft.com/office/officeart/2005/8/layout/orgChart1"/>
    <dgm:cxn modelId="{71132FCA-4A1A-4CBE-BDF4-851565F26E95}" type="presParOf" srcId="{36E28BD3-5083-4C6D-96ED-51B58C3C1769}" destId="{A2AB69FF-ED04-48CE-96E1-106F4C492E65}" srcOrd="1" destOrd="0" presId="urn:microsoft.com/office/officeart/2005/8/layout/orgChart1"/>
    <dgm:cxn modelId="{C83976DF-CAB7-46F0-BE95-B51E1836EBD4}" type="presParOf" srcId="{36E28BD3-5083-4C6D-96ED-51B58C3C1769}" destId="{6CCE2D10-5E08-4492-AD72-7FDD20272376}" srcOrd="2" destOrd="0" presId="urn:microsoft.com/office/officeart/2005/8/layout/orgChart1"/>
    <dgm:cxn modelId="{7912D2C7-9596-4383-A137-EEA777E73DB5}" type="presParOf" srcId="{50DF690A-9723-41EA-B6FE-5D1628EA222E}" destId="{84A2612C-2EA3-4ED3-8665-38545476E008}" srcOrd="2" destOrd="0" presId="urn:microsoft.com/office/officeart/2005/8/layout/orgChart1"/>
    <dgm:cxn modelId="{B062D2F4-69A5-4929-9A94-73B6FEE68D88}" type="presParOf" srcId="{50DF690A-9723-41EA-B6FE-5D1628EA222E}" destId="{C2350066-9E56-452C-B0C7-CD1647BACE3C}" srcOrd="3" destOrd="0" presId="urn:microsoft.com/office/officeart/2005/8/layout/orgChart1"/>
    <dgm:cxn modelId="{EAD9C865-BF1D-486A-BFEC-3C87469636E6}" type="presParOf" srcId="{C2350066-9E56-452C-B0C7-CD1647BACE3C}" destId="{C3024961-FE93-40CC-B221-49AB459A9E01}" srcOrd="0" destOrd="0" presId="urn:microsoft.com/office/officeart/2005/8/layout/orgChart1"/>
    <dgm:cxn modelId="{ED0DBC26-2A26-4903-865F-557EF7DF6763}" type="presParOf" srcId="{C3024961-FE93-40CC-B221-49AB459A9E01}" destId="{2144E661-786D-480D-AE62-48E7A5B4EBB5}" srcOrd="0" destOrd="0" presId="urn:microsoft.com/office/officeart/2005/8/layout/orgChart1"/>
    <dgm:cxn modelId="{971FD501-75C2-4153-A2AE-9D13D133C6E1}" type="presParOf" srcId="{C3024961-FE93-40CC-B221-49AB459A9E01}" destId="{6124F9BF-E7B5-41EB-BC94-137E50CB2873}" srcOrd="1" destOrd="0" presId="urn:microsoft.com/office/officeart/2005/8/layout/orgChart1"/>
    <dgm:cxn modelId="{3E22A628-665E-4BCF-8AD2-A0E7E365C48B}" type="presParOf" srcId="{C2350066-9E56-452C-B0C7-CD1647BACE3C}" destId="{3183A548-3710-4727-B6E8-4484194CB2D6}" srcOrd="1" destOrd="0" presId="urn:microsoft.com/office/officeart/2005/8/layout/orgChart1"/>
    <dgm:cxn modelId="{B7FE4ADC-905C-4BC7-A453-D1C6D7C41ECE}" type="presParOf" srcId="{C2350066-9E56-452C-B0C7-CD1647BACE3C}" destId="{479177A7-799A-470E-BD2B-1130C0B4D384}" srcOrd="2" destOrd="0" presId="urn:microsoft.com/office/officeart/2005/8/layout/orgChart1"/>
    <dgm:cxn modelId="{253BB839-AB4B-443C-A742-FB6552CD04C6}" type="presParOf" srcId="{50DF690A-9723-41EA-B6FE-5D1628EA222E}" destId="{434CE5F6-AF9D-4B4B-A689-F231F6138B1E}" srcOrd="4" destOrd="0" presId="urn:microsoft.com/office/officeart/2005/8/layout/orgChart1"/>
    <dgm:cxn modelId="{91F811C5-A014-44BB-8AEF-9B229781FA22}" type="presParOf" srcId="{50DF690A-9723-41EA-B6FE-5D1628EA222E}" destId="{3737DDB4-16FA-4B59-B6B0-3ADFDBF25FE7}" srcOrd="5" destOrd="0" presId="urn:microsoft.com/office/officeart/2005/8/layout/orgChart1"/>
    <dgm:cxn modelId="{61E3AE3B-7E7A-44CC-A3F3-31D5583477CA}" type="presParOf" srcId="{3737DDB4-16FA-4B59-B6B0-3ADFDBF25FE7}" destId="{18FA0B50-D914-498C-8A3F-EF9F3761AC5C}" srcOrd="0" destOrd="0" presId="urn:microsoft.com/office/officeart/2005/8/layout/orgChart1"/>
    <dgm:cxn modelId="{995B666D-2A63-433E-83C2-2942320F5AAA}" type="presParOf" srcId="{18FA0B50-D914-498C-8A3F-EF9F3761AC5C}" destId="{757FBE7D-E419-473B-8F3E-ADE426F1C5CB}" srcOrd="0" destOrd="0" presId="urn:microsoft.com/office/officeart/2005/8/layout/orgChart1"/>
    <dgm:cxn modelId="{295EB1AE-44DA-4B56-BB26-F4D1EDD16B74}" type="presParOf" srcId="{18FA0B50-D914-498C-8A3F-EF9F3761AC5C}" destId="{00B24C3E-E814-4AA2-B231-E8935E085C83}" srcOrd="1" destOrd="0" presId="urn:microsoft.com/office/officeart/2005/8/layout/orgChart1"/>
    <dgm:cxn modelId="{04E7F6D9-1D3C-4FB3-9E76-BD1D6AE48D26}" type="presParOf" srcId="{3737DDB4-16FA-4B59-B6B0-3ADFDBF25FE7}" destId="{9BE2ED22-A95E-432F-916D-EA355D1AC13A}" srcOrd="1" destOrd="0" presId="urn:microsoft.com/office/officeart/2005/8/layout/orgChart1"/>
    <dgm:cxn modelId="{888B140D-11A8-4422-85F9-4C12DD49B9C3}" type="presParOf" srcId="{3737DDB4-16FA-4B59-B6B0-3ADFDBF25FE7}" destId="{D0112209-0175-45F0-AA0A-A0D0A1E0A0CE}" srcOrd="2" destOrd="0" presId="urn:microsoft.com/office/officeart/2005/8/layout/orgChart1"/>
    <dgm:cxn modelId="{7354D87E-C055-4F84-A3BB-C38E74B955EF}" type="presParOf" srcId="{6CF042C2-895D-432E-9FA7-0AF22CF82AC1}" destId="{59FD407A-7F59-47C9-BB06-A03D0AECB625}" srcOrd="2" destOrd="0" presId="urn:microsoft.com/office/officeart/2005/8/layout/orgChart1"/>
    <dgm:cxn modelId="{D8FA85F8-D750-4190-BC3F-12D876AC3612}" type="presParOf" srcId="{3BF2DCA7-B8FB-474E-A9D7-7DE6F57A155D}" destId="{A9D3DA11-6549-4205-A561-FA1471D59965}"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96071" cy="614912"/>
        <a:chOff x="0" y="0"/>
        <a:chExt cx="5096071" cy="614912"/>
      </a:xfrm>
    </dsp:grpSpPr>
    <dsp:sp modelId="{B4F69222-367F-46E2-910A-4984F3852FE4}">
      <dsp:nvSpPr>
        <dsp:cNvPr id="3" name="五边形 2"/>
        <dsp:cNvSpPr/>
      </dsp:nvSpPr>
      <dsp:spPr bwMode="white">
        <a:xfrm>
          <a:off x="0" y="0"/>
          <a:ext cx="1960027" cy="614912"/>
        </a:xfrm>
        <a:prstGeom prst="homePlate">
          <a:avLst/>
        </a:prstGeom>
      </dsp:spPr>
      <dsp:style>
        <a:lnRef idx="2">
          <a:schemeClr val="lt1"/>
        </a:lnRef>
        <a:fillRef idx="1">
          <a:schemeClr val="accent1"/>
        </a:fillRef>
        <a:effectRef idx="0">
          <a:scrgbClr r="0" g="0" b="0"/>
        </a:effectRef>
        <a:fontRef idx="minor">
          <a:schemeClr val="lt1"/>
        </a:fontRef>
      </dsp:style>
      <dsp:txBody>
        <a:bodyPr lIns="154686" tIns="77343" rIns="38671" bIns="77343"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a:t>数字化</a:t>
          </a:r>
        </a:p>
      </dsp:txBody>
      <dsp:txXfrm>
        <a:off x="0" y="0"/>
        <a:ext cx="1960027" cy="614912"/>
      </dsp:txXfrm>
    </dsp:sp>
    <dsp:sp modelId="{94B04082-4567-4776-A901-DE88A9C74043}">
      <dsp:nvSpPr>
        <dsp:cNvPr id="4" name="燕尾形 3"/>
        <dsp:cNvSpPr/>
      </dsp:nvSpPr>
      <dsp:spPr bwMode="white">
        <a:xfrm>
          <a:off x="1568022" y="0"/>
          <a:ext cx="1960027" cy="614912"/>
        </a:xfrm>
        <a:prstGeom prst="chevron">
          <a:avLst/>
        </a:prstGeom>
      </dsp:spPr>
      <dsp:style>
        <a:lnRef idx="2">
          <a:schemeClr val="lt1"/>
        </a:lnRef>
        <a:fillRef idx="1">
          <a:schemeClr val="accent1"/>
        </a:fillRef>
        <a:effectRef idx="0">
          <a:scrgbClr r="0" g="0" b="0"/>
        </a:effectRef>
        <a:fontRef idx="minor">
          <a:schemeClr val="lt1"/>
        </a:fontRef>
      </dsp:style>
      <dsp:txBody>
        <a:bodyPr lIns="116014" tIns="77343" rIns="38671" bIns="77343"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a:t>网络化</a:t>
          </a:r>
        </a:p>
      </dsp:txBody>
      <dsp:txXfrm>
        <a:off x="1568022" y="0"/>
        <a:ext cx="1960027" cy="614912"/>
      </dsp:txXfrm>
    </dsp:sp>
    <dsp:sp modelId="{CAAB8912-D9E1-40ED-A37E-41165EFD274E}">
      <dsp:nvSpPr>
        <dsp:cNvPr id="5" name="燕尾形 4"/>
        <dsp:cNvSpPr/>
      </dsp:nvSpPr>
      <dsp:spPr bwMode="white">
        <a:xfrm>
          <a:off x="3136044" y="0"/>
          <a:ext cx="1960027" cy="614912"/>
        </a:xfrm>
        <a:prstGeom prst="chevron">
          <a:avLst/>
        </a:prstGeom>
      </dsp:spPr>
      <dsp:style>
        <a:lnRef idx="2">
          <a:schemeClr val="lt1"/>
        </a:lnRef>
        <a:fillRef idx="1">
          <a:schemeClr val="accent1"/>
        </a:fillRef>
        <a:effectRef idx="0">
          <a:scrgbClr r="0" g="0" b="0"/>
        </a:effectRef>
        <a:fontRef idx="minor">
          <a:schemeClr val="lt1"/>
        </a:fontRef>
      </dsp:style>
      <dsp:txBody>
        <a:bodyPr lIns="116014" tIns="77343" rIns="38671" bIns="77343"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a:t>智能化</a:t>
          </a:r>
        </a:p>
      </dsp:txBody>
      <dsp:txXfrm>
        <a:off x="3136044" y="0"/>
        <a:ext cx="1960027" cy="614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2759909"/>
        <a:chOff x="0" y="0"/>
        <a:chExt cx="8128000" cy="2759909"/>
      </a:xfrm>
    </dsp:grpSpPr>
    <dsp:sp modelId="{5425CD49-681D-423B-889B-AD7FB4E6547B}">
      <dsp:nvSpPr>
        <dsp:cNvPr id="3" name="直接连接符 2"/>
        <dsp:cNvSpPr/>
      </dsp:nvSpPr>
      <dsp:spPr bwMode="white">
        <a:xfrm>
          <a:off x="0" y="0"/>
          <a:ext cx="8128000" cy="0"/>
        </a:xfrm>
        <a:prstGeom prst="line">
          <a:avLst/>
        </a:prstGeom>
      </dsp:spPr>
      <dsp:style>
        <a:lnRef idx="2">
          <a:schemeClr val="accent1"/>
        </a:lnRef>
        <a:fillRef idx="1">
          <a:schemeClr val="accent1"/>
        </a:fillRef>
        <a:effectRef idx="0">
          <a:scrgbClr r="0" g="0" b="0"/>
        </a:effectRef>
        <a:fontRef idx="minor">
          <a:schemeClr val="lt1"/>
        </a:fontRef>
      </dsp:style>
      <dsp:txXfrm>
        <a:off x="0" y="0"/>
        <a:ext cx="8128000" cy="0"/>
      </dsp:txXfrm>
    </dsp:sp>
    <dsp:sp modelId="{FAD0EEFA-9B3A-4C07-9E2F-C02F9219ECAA}">
      <dsp:nvSpPr>
        <dsp:cNvPr id="4" name="矩形 3"/>
        <dsp:cNvSpPr/>
      </dsp:nvSpPr>
      <dsp:spPr bwMode="white">
        <a:xfrm>
          <a:off x="0" y="0"/>
          <a:ext cx="8128000" cy="68997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a:solidFill>
                <a:schemeClr val="tx1"/>
              </a:solidFill>
            </a:rPr>
            <a:t>4.1 </a:t>
          </a:r>
          <a:r>
            <a:rPr lang="zh-CN" altLang="en-US">
              <a:solidFill>
                <a:schemeClr val="tx1"/>
              </a:solidFill>
            </a:rPr>
            <a:t>数字化工厂规划与数字工厂</a:t>
          </a:r>
          <a:endParaRPr>
            <a:solidFill>
              <a:schemeClr val="tx1"/>
            </a:solidFill>
          </a:endParaRPr>
        </a:p>
      </dsp:txBody>
      <dsp:txXfrm>
        <a:off x="0" y="0"/>
        <a:ext cx="8128000" cy="689977"/>
      </dsp:txXfrm>
    </dsp:sp>
    <dsp:sp modelId="{219934EB-89D7-4C3F-BC74-A00A6D91AD22}">
      <dsp:nvSpPr>
        <dsp:cNvPr id="5" name="直接连接符 4"/>
        <dsp:cNvSpPr/>
      </dsp:nvSpPr>
      <dsp:spPr bwMode="white">
        <a:xfrm>
          <a:off x="0" y="689977"/>
          <a:ext cx="8128000" cy="0"/>
        </a:xfrm>
        <a:prstGeom prst="line">
          <a:avLst/>
        </a:prstGeom>
      </dsp:spPr>
      <dsp:style>
        <a:lnRef idx="2">
          <a:schemeClr val="accent1"/>
        </a:lnRef>
        <a:fillRef idx="1">
          <a:schemeClr val="accent1"/>
        </a:fillRef>
        <a:effectRef idx="0">
          <a:scrgbClr r="0" g="0" b="0"/>
        </a:effectRef>
        <a:fontRef idx="minor">
          <a:schemeClr val="lt1"/>
        </a:fontRef>
      </dsp:style>
      <dsp:txXfrm>
        <a:off x="0" y="689977"/>
        <a:ext cx="8128000" cy="0"/>
      </dsp:txXfrm>
    </dsp:sp>
    <dsp:sp modelId="{830CA021-E933-4824-B826-65D827D17028}">
      <dsp:nvSpPr>
        <dsp:cNvPr id="6" name="矩形 5"/>
        <dsp:cNvSpPr/>
      </dsp:nvSpPr>
      <dsp:spPr bwMode="white">
        <a:xfrm>
          <a:off x="0" y="689977"/>
          <a:ext cx="8128000" cy="68997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a:solidFill>
                <a:schemeClr val="tx1"/>
              </a:solidFill>
            </a:rPr>
            <a:t>4.2 </a:t>
          </a:r>
          <a:r>
            <a:rPr lang="zh-CN" altLang="en-US">
              <a:solidFill>
                <a:schemeClr val="tx1"/>
              </a:solidFill>
            </a:rPr>
            <a:t>工厂数字孪生系统中的模型和数据</a:t>
          </a:r>
          <a:endParaRPr>
            <a:solidFill>
              <a:schemeClr val="tx1"/>
            </a:solidFill>
          </a:endParaRPr>
        </a:p>
      </dsp:txBody>
      <dsp:txXfrm>
        <a:off x="0" y="689977"/>
        <a:ext cx="8128000" cy="689977"/>
      </dsp:txXfrm>
    </dsp:sp>
    <dsp:sp modelId="{467DFF3C-0945-41C1-BAC8-696800835375}">
      <dsp:nvSpPr>
        <dsp:cNvPr id="7" name="直接连接符 6"/>
        <dsp:cNvSpPr/>
      </dsp:nvSpPr>
      <dsp:spPr bwMode="white">
        <a:xfrm>
          <a:off x="0" y="1379955"/>
          <a:ext cx="8128000" cy="0"/>
        </a:xfrm>
        <a:prstGeom prst="line">
          <a:avLst/>
        </a:prstGeom>
      </dsp:spPr>
      <dsp:style>
        <a:lnRef idx="2">
          <a:schemeClr val="accent1"/>
        </a:lnRef>
        <a:fillRef idx="1">
          <a:schemeClr val="accent1"/>
        </a:fillRef>
        <a:effectRef idx="0">
          <a:scrgbClr r="0" g="0" b="0"/>
        </a:effectRef>
        <a:fontRef idx="minor">
          <a:schemeClr val="lt1"/>
        </a:fontRef>
      </dsp:style>
      <dsp:txXfrm>
        <a:off x="0" y="1379955"/>
        <a:ext cx="8128000" cy="0"/>
      </dsp:txXfrm>
    </dsp:sp>
    <dsp:sp modelId="{F1821FB6-92E4-4F19-884A-12B8D6DE05E1}">
      <dsp:nvSpPr>
        <dsp:cNvPr id="8" name="矩形 7"/>
        <dsp:cNvSpPr/>
      </dsp:nvSpPr>
      <dsp:spPr bwMode="white">
        <a:xfrm>
          <a:off x="0" y="1379955"/>
          <a:ext cx="8128000" cy="68997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a:solidFill>
                <a:schemeClr val="tx1"/>
              </a:solidFill>
            </a:rPr>
            <a:t>4.3 </a:t>
          </a:r>
          <a:r>
            <a:rPr lang="zh-CN" altLang="en-US">
              <a:solidFill>
                <a:schemeClr val="tx1"/>
              </a:solidFill>
            </a:rPr>
            <a:t>工厂数字孪生系统的特点与结构</a:t>
          </a:r>
          <a:endParaRPr>
            <a:solidFill>
              <a:schemeClr val="tx1"/>
            </a:solidFill>
          </a:endParaRPr>
        </a:p>
      </dsp:txBody>
      <dsp:txXfrm>
        <a:off x="0" y="1379955"/>
        <a:ext cx="8128000" cy="689977"/>
      </dsp:txXfrm>
    </dsp:sp>
    <dsp:sp modelId="{4106253F-8EAE-4725-B483-21ABD90B27BA}">
      <dsp:nvSpPr>
        <dsp:cNvPr id="9" name="直接连接符 8"/>
        <dsp:cNvSpPr/>
      </dsp:nvSpPr>
      <dsp:spPr bwMode="white">
        <a:xfrm>
          <a:off x="0" y="2069932"/>
          <a:ext cx="8128000" cy="0"/>
        </a:xfrm>
        <a:prstGeom prst="line">
          <a:avLst/>
        </a:prstGeom>
      </dsp:spPr>
      <dsp:style>
        <a:lnRef idx="2">
          <a:schemeClr val="accent1"/>
        </a:lnRef>
        <a:fillRef idx="1">
          <a:schemeClr val="accent1"/>
        </a:fillRef>
        <a:effectRef idx="0">
          <a:scrgbClr r="0" g="0" b="0"/>
        </a:effectRef>
        <a:fontRef idx="minor">
          <a:schemeClr val="lt1"/>
        </a:fontRef>
      </dsp:style>
      <dsp:txXfrm>
        <a:off x="0" y="2069932"/>
        <a:ext cx="8128000" cy="0"/>
      </dsp:txXfrm>
    </dsp:sp>
    <dsp:sp modelId="{FC65871C-8C31-4B49-84FB-A37BDA2B7353}">
      <dsp:nvSpPr>
        <dsp:cNvPr id="10" name="矩形 9"/>
        <dsp:cNvSpPr/>
      </dsp:nvSpPr>
      <dsp:spPr bwMode="white">
        <a:xfrm>
          <a:off x="0" y="2069932"/>
          <a:ext cx="8128000" cy="68997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a:solidFill>
                <a:schemeClr val="tx1"/>
              </a:solidFill>
            </a:rPr>
            <a:t>4.4 </a:t>
          </a:r>
          <a:r>
            <a:rPr lang="zh-CN" altLang="en-US">
              <a:solidFill>
                <a:schemeClr val="tx1"/>
              </a:solidFill>
            </a:rPr>
            <a:t>工厂数字孪生系统的构建</a:t>
          </a:r>
          <a:endParaRPr>
            <a:solidFill>
              <a:schemeClr val="tx1"/>
            </a:solidFill>
          </a:endParaRPr>
        </a:p>
      </dsp:txBody>
      <dsp:txXfrm>
        <a:off x="0" y="2069932"/>
        <a:ext cx="8128000" cy="68997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172710" cy="1584960"/>
        <a:chOff x="0" y="0"/>
        <a:chExt cx="5172710" cy="1584960"/>
      </a:xfrm>
    </dsp:grpSpPr>
    <dsp:sp modelId="{36C5FA00-6463-4B83-A40B-988C7BF90E6F}">
      <dsp:nvSpPr>
        <dsp:cNvPr id="5" name="任意多边形 4"/>
        <dsp:cNvSpPr/>
      </dsp:nvSpPr>
      <dsp:spPr bwMode="white">
        <a:xfrm>
          <a:off x="1088073" y="412750"/>
          <a:ext cx="1248569" cy="173355"/>
        </a:xfrm>
        <a:custGeom>
          <a:avLst/>
          <a:gdLst/>
          <a:ahLst/>
          <a:cxnLst/>
          <a:pathLst>
            <a:path w="1966" h="273">
              <a:moveTo>
                <a:pt x="1966" y="0"/>
              </a:moveTo>
              <a:lnTo>
                <a:pt x="1966" y="136"/>
              </a:lnTo>
              <a:lnTo>
                <a:pt x="0" y="136"/>
              </a:lnTo>
              <a:lnTo>
                <a:pt x="0" y="273"/>
              </a:lnTo>
            </a:path>
          </a:pathLst>
        </a:custGeom>
        <a:ln w="12700" cap="flat" cmpd="sng" algn="ctr">
          <a:solidFill>
            <a:srgbClr val="44546A">
              <a:shade val="60000"/>
              <a:hueOff val="0"/>
              <a:satOff val="0"/>
              <a:lumOff val="0"/>
              <a:alphaOff val="0"/>
            </a:srgbClr>
          </a:solidFill>
          <a:prstDash val="solid"/>
          <a:miter lim="800000"/>
        </a:ln>
        <a:effectLst/>
      </dsp:spPr>
      <dsp:style>
        <a:lnRef idx="2">
          <a:schemeClr val="dk2">
            <a:shade val="60000"/>
          </a:schemeClr>
        </a:lnRef>
        <a:fillRef idx="0">
          <a:schemeClr val="dk2"/>
        </a:fillRef>
        <a:effectRef idx="0">
          <a:scrgbClr r="0" g="0" b="0"/>
        </a:effectRef>
        <a:fontRef idx="minor"/>
      </dsp:style>
      <dsp:txXfrm>
        <a:off x="1088073" y="412750"/>
        <a:ext cx="1248569" cy="173355"/>
      </dsp:txXfrm>
    </dsp:sp>
    <dsp:sp modelId="{6E134E43-5FBB-4C2E-BABF-AB6F2A205AE5}">
      <dsp:nvSpPr>
        <dsp:cNvPr id="8" name="任意多边形 7"/>
        <dsp:cNvSpPr/>
      </dsp:nvSpPr>
      <dsp:spPr bwMode="white">
        <a:xfrm>
          <a:off x="588645" y="998855"/>
          <a:ext cx="499428" cy="173355"/>
        </a:xfrm>
        <a:custGeom>
          <a:avLst/>
          <a:gdLst/>
          <a:ahLst/>
          <a:cxnLst/>
          <a:pathLst>
            <a:path w="787" h="273">
              <a:moveTo>
                <a:pt x="787" y="0"/>
              </a:moveTo>
              <a:lnTo>
                <a:pt x="787" y="136"/>
              </a:lnTo>
              <a:lnTo>
                <a:pt x="0" y="136"/>
              </a:lnTo>
              <a:lnTo>
                <a:pt x="0" y="273"/>
              </a:lnTo>
            </a:path>
          </a:pathLst>
        </a:custGeom>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0">
          <a:schemeClr val="dk2"/>
        </a:fillRef>
        <a:effectRef idx="0">
          <a:scrgbClr r="0" g="0" b="0"/>
        </a:effectRef>
        <a:fontRef idx="minor"/>
      </dsp:style>
      <dsp:txXfrm>
        <a:off x="588645" y="998855"/>
        <a:ext cx="499428" cy="173355"/>
      </dsp:txXfrm>
    </dsp:sp>
    <dsp:sp modelId="{16DAE248-E2A3-4529-A5F2-B46FB4B29F78}">
      <dsp:nvSpPr>
        <dsp:cNvPr id="11" name="任意多边形 10"/>
        <dsp:cNvSpPr/>
      </dsp:nvSpPr>
      <dsp:spPr bwMode="white">
        <a:xfrm>
          <a:off x="1088073" y="998855"/>
          <a:ext cx="499428" cy="173355"/>
        </a:xfrm>
        <a:custGeom>
          <a:avLst/>
          <a:gdLst/>
          <a:ahLst/>
          <a:cxnLst/>
          <a:pathLst>
            <a:path w="787" h="273">
              <a:moveTo>
                <a:pt x="0" y="0"/>
              </a:moveTo>
              <a:lnTo>
                <a:pt x="0" y="136"/>
              </a:lnTo>
              <a:lnTo>
                <a:pt x="787" y="136"/>
              </a:lnTo>
              <a:lnTo>
                <a:pt x="787" y="273"/>
              </a:lnTo>
            </a:path>
          </a:pathLst>
        </a:custGeom>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0">
          <a:schemeClr val="dk2"/>
        </a:fillRef>
        <a:effectRef idx="0">
          <a:scrgbClr r="0" g="0" b="0"/>
        </a:effectRef>
        <a:fontRef idx="minor"/>
      </dsp:style>
      <dsp:txXfrm>
        <a:off x="1088073" y="998855"/>
        <a:ext cx="499428" cy="173355"/>
      </dsp:txXfrm>
    </dsp:sp>
    <dsp:sp modelId="{50C65607-5B76-4478-B448-2D746A5AB55C}">
      <dsp:nvSpPr>
        <dsp:cNvPr id="14" name="任意多边形 13"/>
        <dsp:cNvSpPr/>
      </dsp:nvSpPr>
      <dsp:spPr bwMode="white">
        <a:xfrm>
          <a:off x="2336641" y="412750"/>
          <a:ext cx="1248569" cy="173355"/>
        </a:xfrm>
        <a:custGeom>
          <a:avLst/>
          <a:gdLst/>
          <a:ahLst/>
          <a:cxnLst/>
          <a:pathLst>
            <a:path w="1966" h="273">
              <a:moveTo>
                <a:pt x="0" y="0"/>
              </a:moveTo>
              <a:lnTo>
                <a:pt x="0" y="136"/>
              </a:lnTo>
              <a:lnTo>
                <a:pt x="1966" y="136"/>
              </a:lnTo>
              <a:lnTo>
                <a:pt x="1966" y="273"/>
              </a:lnTo>
            </a:path>
          </a:pathLst>
        </a:custGeom>
        <a:ln w="12700" cap="flat" cmpd="sng" algn="ctr">
          <a:solidFill>
            <a:srgbClr val="44546A">
              <a:shade val="60000"/>
              <a:hueOff val="0"/>
              <a:satOff val="0"/>
              <a:lumOff val="0"/>
              <a:alphaOff val="0"/>
            </a:srgbClr>
          </a:solidFill>
          <a:prstDash val="solid"/>
          <a:miter lim="800000"/>
        </a:ln>
        <a:effectLst/>
      </dsp:spPr>
      <dsp:style>
        <a:lnRef idx="2">
          <a:schemeClr val="dk2">
            <a:shade val="60000"/>
          </a:schemeClr>
        </a:lnRef>
        <a:fillRef idx="0">
          <a:schemeClr val="dk2"/>
        </a:fillRef>
        <a:effectRef idx="0">
          <a:scrgbClr r="0" g="0" b="0"/>
        </a:effectRef>
        <a:fontRef idx="minor"/>
      </dsp:style>
      <dsp:txXfrm>
        <a:off x="2336641" y="412750"/>
        <a:ext cx="1248569" cy="173355"/>
      </dsp:txXfrm>
    </dsp:sp>
    <dsp:sp modelId="{7F5DC775-D0CF-4579-8D6E-B8A3D1FE4CFD}">
      <dsp:nvSpPr>
        <dsp:cNvPr id="17" name="任意多边形 16"/>
        <dsp:cNvSpPr/>
      </dsp:nvSpPr>
      <dsp:spPr bwMode="white">
        <a:xfrm>
          <a:off x="2586355" y="998855"/>
          <a:ext cx="998855" cy="173355"/>
        </a:xfrm>
        <a:custGeom>
          <a:avLst/>
          <a:gdLst/>
          <a:ahLst/>
          <a:cxnLst/>
          <a:pathLst>
            <a:path w="1573" h="273">
              <a:moveTo>
                <a:pt x="1573" y="0"/>
              </a:moveTo>
              <a:lnTo>
                <a:pt x="1573" y="136"/>
              </a:lnTo>
              <a:lnTo>
                <a:pt x="0" y="136"/>
              </a:lnTo>
              <a:lnTo>
                <a:pt x="0" y="273"/>
              </a:lnTo>
            </a:path>
          </a:pathLst>
        </a:custGeom>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0">
          <a:schemeClr val="dk2"/>
        </a:fillRef>
        <a:effectRef idx="0">
          <a:scrgbClr r="0" g="0" b="0"/>
        </a:effectRef>
        <a:fontRef idx="minor"/>
      </dsp:style>
      <dsp:txXfrm>
        <a:off x="2586355" y="998855"/>
        <a:ext cx="998855" cy="173355"/>
      </dsp:txXfrm>
    </dsp:sp>
    <dsp:sp modelId="{84A2612C-2EA3-4ED3-8665-38545476E008}">
      <dsp:nvSpPr>
        <dsp:cNvPr id="20" name="任意多边形 19"/>
        <dsp:cNvSpPr/>
      </dsp:nvSpPr>
      <dsp:spPr bwMode="white">
        <a:xfrm>
          <a:off x="3585210" y="998855"/>
          <a:ext cx="0" cy="173355"/>
        </a:xfrm>
        <a:custGeom>
          <a:avLst/>
          <a:gdLst/>
          <a:ahLst/>
          <a:cxnLst/>
          <a:pathLst>
            <a:path h="273">
              <a:moveTo>
                <a:pt x="0" y="0"/>
              </a:moveTo>
              <a:lnTo>
                <a:pt x="0" y="273"/>
              </a:lnTo>
            </a:path>
          </a:pathLst>
        </a:custGeom>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0">
          <a:schemeClr val="dk2"/>
        </a:fillRef>
        <a:effectRef idx="0">
          <a:scrgbClr r="0" g="0" b="0"/>
        </a:effectRef>
        <a:fontRef idx="minor"/>
      </dsp:style>
      <dsp:txXfrm>
        <a:off x="3585210" y="998855"/>
        <a:ext cx="0" cy="173355"/>
      </dsp:txXfrm>
    </dsp:sp>
    <dsp:sp modelId="{434CE5F6-AF9D-4B4B-A689-F231F6138B1E}">
      <dsp:nvSpPr>
        <dsp:cNvPr id="23" name="任意多边形 22"/>
        <dsp:cNvSpPr/>
      </dsp:nvSpPr>
      <dsp:spPr bwMode="white">
        <a:xfrm>
          <a:off x="3585210" y="998855"/>
          <a:ext cx="998855" cy="173355"/>
        </a:xfrm>
        <a:custGeom>
          <a:avLst/>
          <a:gdLst/>
          <a:ahLst/>
          <a:cxnLst/>
          <a:pathLst>
            <a:path w="1573" h="273">
              <a:moveTo>
                <a:pt x="0" y="0"/>
              </a:moveTo>
              <a:lnTo>
                <a:pt x="0" y="136"/>
              </a:lnTo>
              <a:lnTo>
                <a:pt x="1573" y="136"/>
              </a:lnTo>
              <a:lnTo>
                <a:pt x="1573" y="273"/>
              </a:lnTo>
            </a:path>
          </a:pathLst>
        </a:custGeom>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0">
          <a:schemeClr val="dk2"/>
        </a:fillRef>
        <a:effectRef idx="0">
          <a:scrgbClr r="0" g="0" b="0"/>
        </a:effectRef>
        <a:fontRef idx="minor"/>
      </dsp:style>
      <dsp:txXfrm>
        <a:off x="3585210" y="998855"/>
        <a:ext cx="998855" cy="173355"/>
      </dsp:txXfrm>
    </dsp:sp>
    <dsp:sp modelId="{347DF05F-C60E-433D-9B6F-C67730E5A11A}">
      <dsp:nvSpPr>
        <dsp:cNvPr id="3" name="矩形 2"/>
        <dsp:cNvSpPr/>
      </dsp:nvSpPr>
      <dsp:spPr bwMode="white">
        <a:xfrm>
          <a:off x="1923891" y="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工厂</a:t>
          </a:r>
          <a:r>
            <a:rPr lang="en-US" altLang="zh-CN" sz="1200" b="0" i="0" u="none" strike="noStrike" kern="100" baseline="0">
              <a:solidFill>
                <a:srgbClr val="44546A">
                  <a:hueOff val="0"/>
                  <a:satOff val="0"/>
                  <a:lumOff val="0"/>
                  <a:alphaOff val="0"/>
                </a:srgbClr>
              </a:solidFill>
              <a:latin typeface="宋体" pitchFamily="2" charset="-122"/>
              <a:ea typeface="宋体" pitchFamily="2" charset="-122"/>
              <a:cs typeface="+mn-cs"/>
            </a:rPr>
            <a:t>DMU</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1923891" y="0"/>
        <a:ext cx="825500" cy="412750"/>
      </dsp:txXfrm>
    </dsp:sp>
    <dsp:sp modelId="{8B95AD74-8905-4BCD-9AC5-C8275746A939}">
      <dsp:nvSpPr>
        <dsp:cNvPr id="6" name="矩形 5"/>
        <dsp:cNvSpPr/>
      </dsp:nvSpPr>
      <dsp:spPr bwMode="white">
        <a:xfrm>
          <a:off x="675323" y="586105"/>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三维几何模型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675323" y="586105"/>
        <a:ext cx="825500" cy="412750"/>
      </dsp:txXfrm>
    </dsp:sp>
    <dsp:sp modelId="{D5438F03-6D9C-49E3-AF6F-41562A1914FB}">
      <dsp:nvSpPr>
        <dsp:cNvPr id="9" name="矩形 8"/>
        <dsp:cNvSpPr/>
      </dsp:nvSpPr>
      <dsp:spPr bwMode="white">
        <a:xfrm>
          <a:off x="175895" y="117221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建筑几何模型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175895" y="1172210"/>
        <a:ext cx="825500" cy="412750"/>
      </dsp:txXfrm>
    </dsp:sp>
    <dsp:sp modelId="{9B60DBA4-381B-4FF2-BD0C-34232E806647}">
      <dsp:nvSpPr>
        <dsp:cNvPr id="12" name="矩形 11"/>
        <dsp:cNvSpPr/>
      </dsp:nvSpPr>
      <dsp:spPr bwMode="white">
        <a:xfrm>
          <a:off x="1174750" y="117221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设备几何模型</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1174750" y="1172210"/>
        <a:ext cx="825500" cy="412750"/>
      </dsp:txXfrm>
    </dsp:sp>
    <dsp:sp modelId="{2539FB4D-7C0D-4FD8-9516-F02FC77DB0AB}">
      <dsp:nvSpPr>
        <dsp:cNvPr id="15" name="矩形 14"/>
        <dsp:cNvSpPr/>
      </dsp:nvSpPr>
      <dsp:spPr bwMode="white">
        <a:xfrm>
          <a:off x="3172460" y="586105"/>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工厂相关文档</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3172460" y="586105"/>
        <a:ext cx="825500" cy="412750"/>
      </dsp:txXfrm>
    </dsp:sp>
    <dsp:sp modelId="{F93FFA65-AF3C-4BD3-9C8C-821ABD0D3016}">
      <dsp:nvSpPr>
        <dsp:cNvPr id="18" name="矩形 17"/>
        <dsp:cNvSpPr/>
      </dsp:nvSpPr>
      <dsp:spPr bwMode="white">
        <a:xfrm>
          <a:off x="2173605" y="117221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规划设计文档</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2173605" y="1172210"/>
        <a:ext cx="825500" cy="412750"/>
      </dsp:txXfrm>
    </dsp:sp>
    <dsp:sp modelId="{2144E661-786D-480D-AE62-48E7A5B4EBB5}">
      <dsp:nvSpPr>
        <dsp:cNvPr id="21" name="矩形 20"/>
        <dsp:cNvSpPr/>
      </dsp:nvSpPr>
      <dsp:spPr bwMode="white">
        <a:xfrm>
          <a:off x="3172460" y="117221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招标、施工文档</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3172460" y="1172210"/>
        <a:ext cx="825500" cy="412750"/>
      </dsp:txXfrm>
    </dsp:sp>
    <dsp:sp modelId="{757FBE7D-E419-473B-8F3E-ADE426F1C5CB}">
      <dsp:nvSpPr>
        <dsp:cNvPr id="24" name="矩形 23"/>
        <dsp:cNvSpPr/>
      </dsp:nvSpPr>
      <dsp:spPr bwMode="white">
        <a:xfrm>
          <a:off x="4171315" y="1172210"/>
          <a:ext cx="825500" cy="412750"/>
        </a:xfrm>
        <a:prstGeom prst="rect">
          <a:avLst/>
        </a:prstGeom>
        <a:solidFill>
          <a:sysClr val="window" lastClr="FFFFFF">
            <a:hueOff val="0"/>
            <a:satOff val="0"/>
            <a:lumOff val="0"/>
            <a:alphaOff val="0"/>
          </a:sysClr>
        </a:solidFill>
        <a:ln w="12700" cap="flat" cmpd="sng" algn="ctr">
          <a:solidFill>
            <a:srgbClr val="44546A">
              <a:shade val="80000"/>
              <a:hueOff val="0"/>
              <a:satOff val="0"/>
              <a:lumOff val="0"/>
              <a:alphaOff val="0"/>
            </a:srgbClr>
          </a:solidFill>
          <a:prstDash val="solid"/>
          <a:miter lim="800000"/>
        </a:ln>
        <a:effectLst/>
      </dsp:spPr>
      <dsp:style>
        <a:lnRef idx="2">
          <a:schemeClr val="dk2">
            <a:shade val="80000"/>
          </a:schemeClr>
        </a:lnRef>
        <a:fillRef idx="1">
          <a:schemeClr val="lt1"/>
        </a:fillRef>
        <a:effectRef idx="0">
          <a:scrgbClr r="0" g="0" b="0"/>
        </a:effectRef>
        <a:fontRef idx="minor">
          <a:schemeClr val="lt1"/>
        </a:fontRef>
      </dsp:style>
      <dsp:txBody>
        <a:bodyPr lIns="7620" tIns="7620" rIns="7620" bIns="76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R="0" lvl="0" algn="ctr" rtl="0">
            <a:lnSpc>
              <a:spcPct val="100000"/>
            </a:lnSpc>
            <a:spcBef>
              <a:spcPct val="0"/>
            </a:spcBef>
            <a:spcAft>
              <a:spcPct val="35000"/>
            </a:spcAft>
            <a:buNone/>
          </a:pPr>
          <a:r>
            <a:rPr lang="zh-CN" altLang="en-US" sz="1200" b="0" i="0" u="none" strike="noStrike" kern="100" baseline="0">
              <a:solidFill>
                <a:srgbClr val="44546A">
                  <a:hueOff val="0"/>
                  <a:satOff val="0"/>
                  <a:lumOff val="0"/>
                  <a:alphaOff val="0"/>
                </a:srgbClr>
              </a:solidFill>
              <a:latin typeface="宋体" pitchFamily="2" charset="-122"/>
              <a:ea typeface="宋体" pitchFamily="2" charset="-122"/>
              <a:cs typeface="+mn-cs"/>
            </a:rPr>
            <a:t>运营维护记录</a:t>
          </a:r>
          <a:endParaRPr lang="zh-CN" altLang="en-US" sz="1200">
            <a:solidFill>
              <a:srgbClr val="44546A">
                <a:hueOff val="0"/>
                <a:satOff val="0"/>
                <a:lumOff val="0"/>
                <a:alphaOff val="0"/>
              </a:srgbClr>
            </a:solidFill>
            <a:latin typeface="宋体" pitchFamily="2" charset="-122"/>
            <a:ea typeface="宋体" pitchFamily="2" charset="-122"/>
            <a:cs typeface="+mn-cs"/>
          </a:endParaRPr>
        </a:p>
      </dsp:txBody>
      <dsp:txXfrm>
        <a:off x="4171315" y="1172210"/>
        <a:ext cx="825500" cy="412750"/>
      </dsp:txXfrm>
    </dsp:sp>
    <dsp:sp modelId="{759C3EF8-5E3C-45E9-8441-3553169E3E37}">
      <dsp:nvSpPr>
        <dsp:cNvPr id="4" name="矩形 3" hidden="1"/>
        <dsp:cNvSpPr/>
      </dsp:nvSpPr>
      <dsp:spPr>
        <a:xfrm>
          <a:off x="2584291" y="0"/>
          <a:ext cx="165100" cy="412750"/>
        </a:xfrm>
        <a:prstGeom prst="rect">
          <a:avLst/>
        </a:prstGeom>
      </dsp:spPr>
      <dsp:txXfrm>
        <a:off x="2584291" y="0"/>
        <a:ext cx="165100" cy="412750"/>
      </dsp:txXfrm>
    </dsp:sp>
    <dsp:sp modelId="{E7666DE0-E736-4770-8DC7-5426EE13581D}">
      <dsp:nvSpPr>
        <dsp:cNvPr id="7" name="矩形 6" hidden="1"/>
        <dsp:cNvSpPr/>
      </dsp:nvSpPr>
      <dsp:spPr>
        <a:xfrm>
          <a:off x="1335723" y="586105"/>
          <a:ext cx="165100" cy="412750"/>
        </a:xfrm>
        <a:prstGeom prst="rect">
          <a:avLst/>
        </a:prstGeom>
      </dsp:spPr>
      <dsp:txXfrm>
        <a:off x="1335723" y="586105"/>
        <a:ext cx="165100" cy="412750"/>
      </dsp:txXfrm>
    </dsp:sp>
    <dsp:sp modelId="{F4C888AE-ADE0-4BEF-992E-D8349EEA4486}">
      <dsp:nvSpPr>
        <dsp:cNvPr id="10" name="矩形 9" hidden="1"/>
        <dsp:cNvSpPr/>
      </dsp:nvSpPr>
      <dsp:spPr>
        <a:xfrm>
          <a:off x="175895" y="1172210"/>
          <a:ext cx="165100" cy="412750"/>
        </a:xfrm>
        <a:prstGeom prst="rect">
          <a:avLst/>
        </a:prstGeom>
      </dsp:spPr>
      <dsp:txXfrm>
        <a:off x="175895" y="1172210"/>
        <a:ext cx="165100" cy="412750"/>
      </dsp:txXfrm>
    </dsp:sp>
    <dsp:sp modelId="{73407BEC-194A-494C-BAD2-0C017464EFAE}">
      <dsp:nvSpPr>
        <dsp:cNvPr id="13" name="矩形 12" hidden="1"/>
        <dsp:cNvSpPr/>
      </dsp:nvSpPr>
      <dsp:spPr>
        <a:xfrm>
          <a:off x="1835150" y="1172210"/>
          <a:ext cx="165100" cy="412750"/>
        </a:xfrm>
        <a:prstGeom prst="rect">
          <a:avLst/>
        </a:prstGeom>
      </dsp:spPr>
      <dsp:txXfrm>
        <a:off x="1835150" y="1172210"/>
        <a:ext cx="165100" cy="412750"/>
      </dsp:txXfrm>
    </dsp:sp>
    <dsp:sp modelId="{F9DAB256-3F3E-4580-BEBA-DDDA55BDE54F}">
      <dsp:nvSpPr>
        <dsp:cNvPr id="16" name="矩形 15" hidden="1"/>
        <dsp:cNvSpPr/>
      </dsp:nvSpPr>
      <dsp:spPr>
        <a:xfrm>
          <a:off x="3832860" y="586105"/>
          <a:ext cx="165100" cy="412750"/>
        </a:xfrm>
        <a:prstGeom prst="rect">
          <a:avLst/>
        </a:prstGeom>
      </dsp:spPr>
      <dsp:txXfrm>
        <a:off x="3832860" y="586105"/>
        <a:ext cx="165100" cy="412750"/>
      </dsp:txXfrm>
    </dsp:sp>
    <dsp:sp modelId="{6E1BFA93-956C-4455-AFC9-5CA1BA4DC4AC}">
      <dsp:nvSpPr>
        <dsp:cNvPr id="19" name="矩形 18" hidden="1"/>
        <dsp:cNvSpPr/>
      </dsp:nvSpPr>
      <dsp:spPr>
        <a:xfrm>
          <a:off x="2173605" y="1172210"/>
          <a:ext cx="165100" cy="412750"/>
        </a:xfrm>
        <a:prstGeom prst="rect">
          <a:avLst/>
        </a:prstGeom>
      </dsp:spPr>
      <dsp:txXfrm>
        <a:off x="2173605" y="1172210"/>
        <a:ext cx="165100" cy="412750"/>
      </dsp:txXfrm>
    </dsp:sp>
    <dsp:sp modelId="{6124F9BF-E7B5-41EB-BC94-137E50CB2873}">
      <dsp:nvSpPr>
        <dsp:cNvPr id="22" name="矩形 21" hidden="1"/>
        <dsp:cNvSpPr/>
      </dsp:nvSpPr>
      <dsp:spPr>
        <a:xfrm>
          <a:off x="3172460" y="1172210"/>
          <a:ext cx="165100" cy="412750"/>
        </a:xfrm>
        <a:prstGeom prst="rect">
          <a:avLst/>
        </a:prstGeom>
      </dsp:spPr>
      <dsp:txXfrm>
        <a:off x="3172460" y="1172210"/>
        <a:ext cx="165100" cy="412750"/>
      </dsp:txXfrm>
    </dsp:sp>
    <dsp:sp modelId="{00B24C3E-E814-4AA2-B231-E8935E085C83}">
      <dsp:nvSpPr>
        <dsp:cNvPr id="25" name="矩形 24" hidden="1"/>
        <dsp:cNvSpPr/>
      </dsp:nvSpPr>
      <dsp:spPr>
        <a:xfrm>
          <a:off x="4171315" y="1172210"/>
          <a:ext cx="165100" cy="412750"/>
        </a:xfrm>
        <a:prstGeom prst="rect">
          <a:avLst/>
        </a:prstGeom>
      </dsp:spPr>
      <dsp:txXfrm>
        <a:off x="4171315" y="1172210"/>
        <a:ext cx="165100" cy="41275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CBB83-26DA-4BB7-838A-9AA8E10016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1EB5B-C1BB-4F83-B915-28020454AF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69D0FD-6CBA-4812-B7D3-AE2EE11F0D29}"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2398018" y="3717656"/>
            <a:ext cx="4719513" cy="558799"/>
          </a:xfrm>
        </p:spPr>
        <p:txBody>
          <a:bodyPr anchor="t">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9802" name="标题 1"/>
          <p:cNvSpPr>
            <a:spLocks noGrp="1"/>
          </p:cNvSpPr>
          <p:nvPr>
            <p:ph type="ctrTitle"/>
          </p:nvPr>
        </p:nvSpPr>
        <p:spPr>
          <a:xfrm>
            <a:off x="2420973" y="2310542"/>
            <a:ext cx="6251063" cy="1035317"/>
          </a:xfrm>
        </p:spPr>
        <p:txBody>
          <a:bodyPr anchor="b">
            <a:normAutofit/>
          </a:bodyPr>
          <a:lstStyle>
            <a:lvl1pPr algn="l">
              <a:lnSpc>
                <a:spcPct val="120000"/>
              </a:lnSpc>
              <a:defRPr sz="3200" b="1">
                <a:solidFill>
                  <a:schemeClr val="tx1"/>
                </a:solidFill>
              </a:defRPr>
            </a:lvl1pPr>
          </a:lstStyle>
          <a:p>
            <a:r>
              <a:rPr lang="zh-CN" altLang="en-US"/>
              <a:t>单击此处编辑母版标题样式</a:t>
            </a:r>
            <a:endParaRPr lang="zh-CN" altLang="en-US" dirty="0"/>
          </a:p>
        </p:txBody>
      </p:sp>
      <p:sp>
        <p:nvSpPr>
          <p:cNvPr id="258" name="矩形 257"/>
          <p:cNvSpPr/>
          <p:nvPr/>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980590" y="1620191"/>
            <a:ext cx="3057980" cy="2851135"/>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8"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spTree>
      <p:nvGrpSpPr>
        <p:cNvPr id="1" name=""/>
        <p:cNvGrpSpPr/>
        <p:nvPr/>
      </p:nvGrpSpPr>
      <p:grpSpPr>
        <a:xfrm>
          <a:off x="0" y="0"/>
          <a:ext cx="0" cy="0"/>
          <a:chOff x="0" y="0"/>
          <a:chExt cx="0" cy="0"/>
        </a:xfrm>
      </p:grpSpPr>
      <p:sp>
        <p:nvSpPr>
          <p:cNvPr id="13" name="日期占位符 12"/>
          <p:cNvSpPr>
            <a:spLocks noGrp="1"/>
          </p:cNvSpPr>
          <p:nvPr>
            <p:ph type="dt" sz="half" idx="14"/>
          </p:nvPr>
        </p:nvSpPr>
        <p:spPr/>
        <p:txBody>
          <a:bodyPr/>
          <a:lstStyle>
            <a:lvl1pPr>
              <a:defRPr>
                <a:solidFill>
                  <a:schemeClr val="tx1"/>
                </a:solidFill>
              </a:defRPr>
            </a:lvl1pPr>
          </a:lstStyle>
          <a:p>
            <a:fld id="{4D5D7ADB-C2F2-455A-B307-9FE0B2A6A4B3}" type="datetimeFigureOut">
              <a:rPr lang="zh-CN" altLang="en-US" smtClean="0"/>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endParaRPr lang="zh-CN" altLang="en-US"/>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354623D0-DB0F-489C-AC9D-F6BA289AD249}" type="slidenum">
              <a:rPr lang="zh-CN" altLang="en-US" smtClean="0"/>
            </a:fld>
            <a:endParaRPr lang="zh-CN" altLang="en-US"/>
          </a:p>
        </p:txBody>
      </p:sp>
      <p:sp>
        <p:nvSpPr>
          <p:cNvPr id="20" name="标题 1"/>
          <p:cNvSpPr>
            <a:spLocks noGrp="1"/>
          </p:cNvSpPr>
          <p:nvPr>
            <p:ph type="title" hasCustomPrompt="1"/>
          </p:nvPr>
        </p:nvSpPr>
        <p:spPr>
          <a:xfrm>
            <a:off x="3930134" y="2027705"/>
            <a:ext cx="7590354" cy="1145332"/>
          </a:xfrm>
        </p:spPr>
        <p:txBody>
          <a:bodyPr anchor="b">
            <a:normAutofit/>
          </a:bodyPr>
          <a:lstStyle>
            <a:lvl1pPr>
              <a:lnSpc>
                <a:spcPct val="100000"/>
              </a:lnSpc>
              <a:defRPr sz="2400" b="1">
                <a:solidFill>
                  <a:schemeClr val="tx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hasCustomPrompt="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cxnSp>
        <p:nvCxnSpPr>
          <p:cNvPr id="3" name="直接连接符 2"/>
          <p:cNvCxnSpPr/>
          <p:nvPr/>
        </p:nvCxnSpPr>
        <p:spPr>
          <a:xfrm>
            <a:off x="3385179" y="2041451"/>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9"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25" name="直接连接符 124"/>
          <p:cNvCxnSpPr/>
          <p:nvPr/>
        </p:nvCxnSpPr>
        <p:spPr>
          <a:xfrm>
            <a:off x="3385179" y="4265363"/>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28" name="图形 127" descr="齿轮"/>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pic>
        <p:nvPicPr>
          <p:cNvPr id="129" name="图形 128" descr="齿轮"/>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marL="228600" indent="-228600">
              <a:lnSpc>
                <a:spcPct val="120000"/>
              </a:lnSpc>
              <a:spcBef>
                <a:spcPts val="300"/>
              </a:spcBef>
              <a:spcAft>
                <a:spcPts val="300"/>
              </a:spcAft>
              <a:buFont typeface="Wingdings" panose="05000000000000000000" pitchFamily="2" charset="2"/>
              <a:buChar char="p"/>
              <a:defRPr b="1">
                <a:solidFill>
                  <a:srgbClr val="002060"/>
                </a:solidFill>
              </a:defRPr>
            </a:lvl1pPr>
            <a:lvl2pPr marL="685800" indent="-228600">
              <a:lnSpc>
                <a:spcPct val="120000"/>
              </a:lnSpc>
              <a:spcBef>
                <a:spcPts val="300"/>
              </a:spcBef>
              <a:spcAft>
                <a:spcPts val="300"/>
              </a:spcAft>
              <a:buFont typeface="Wingdings" panose="05000000000000000000" pitchFamily="2" charset="2"/>
              <a:buChar char="n"/>
              <a:defRPr b="1">
                <a:solidFill>
                  <a:srgbClr val="002060"/>
                </a:solidFill>
              </a:defRPr>
            </a:lvl2pPr>
            <a:lvl3pPr marL="1143000" indent="-228600">
              <a:lnSpc>
                <a:spcPct val="120000"/>
              </a:lnSpc>
              <a:spcBef>
                <a:spcPts val="300"/>
              </a:spcBef>
              <a:spcAft>
                <a:spcPts val="300"/>
              </a:spcAft>
              <a:buFont typeface="Wingdings" panose="05000000000000000000" pitchFamily="2" charset="2"/>
              <a:buChar char="l"/>
              <a:defRPr b="1">
                <a:solidFill>
                  <a:srgbClr val="002060"/>
                </a:solidFill>
              </a:defRPr>
            </a:lvl3pPr>
            <a:lvl4pPr marL="1600200" indent="-228600">
              <a:lnSpc>
                <a:spcPct val="120000"/>
              </a:lnSpc>
              <a:spcBef>
                <a:spcPts val="300"/>
              </a:spcBef>
              <a:spcAft>
                <a:spcPts val="300"/>
              </a:spcAft>
              <a:buFont typeface="Arial" panose="020B0704020202020204" pitchFamily="34" charset="0"/>
              <a:buChar char="•"/>
              <a:defRPr b="1">
                <a:solidFill>
                  <a:srgbClr val="002060"/>
                </a:solidFill>
              </a:defRPr>
            </a:lvl4pPr>
            <a:lvl5pPr marL="2057400" indent="-228600">
              <a:lnSpc>
                <a:spcPct val="120000"/>
              </a:lnSpc>
              <a:spcBef>
                <a:spcPts val="300"/>
              </a:spcBef>
              <a:spcAft>
                <a:spcPts val="300"/>
              </a:spcAft>
              <a:buFont typeface="Arial" panose="020B0704020202020204" pitchFamily="34" charset="0"/>
              <a:buChar char="•"/>
              <a:defRPr b="1">
                <a:solidFill>
                  <a:srgbClr val="002060"/>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23D0-DB0F-489C-AC9D-F6BA289AD249}" type="slidenum">
              <a:rPr lang="zh-CN" altLang="en-US" smtClean="0"/>
            </a:fld>
            <a:endParaRPr lang="zh-CN" altLang="en-US"/>
          </a:p>
        </p:txBody>
      </p:sp>
      <p:cxnSp>
        <p:nvCxnSpPr>
          <p:cNvPr id="10" name="直接连接符 9"/>
          <p:cNvCxnSpPr/>
          <p:nvPr/>
        </p:nvCxnSpPr>
        <p:spPr>
          <a:xfrm>
            <a:off x="669922" y="887180"/>
            <a:ext cx="10850564"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354623D0-DB0F-489C-AC9D-F6BA289AD249}" type="slidenum">
              <a:rPr lang="zh-CN" altLang="en-US" smtClean="0"/>
            </a:fld>
            <a:endParaRPr lang="zh-CN" altLang="en-US"/>
          </a:p>
        </p:txBody>
      </p:sp>
      <p:sp>
        <p:nvSpPr>
          <p:cNvPr id="9" name="직사각형 45"/>
          <p:cNvSpPr/>
          <p:nvPr/>
        </p:nvSpPr>
        <p:spPr>
          <a:xfrm>
            <a:off x="669925" y="859970"/>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1035242" y="3394537"/>
            <a:ext cx="5537071" cy="655784"/>
          </a:xfrm>
        </p:spPr>
        <p:txBody>
          <a:bodyPr anchor="ctr">
            <a:normAutofit/>
          </a:bodyPr>
          <a:lstStyle>
            <a:lvl1pPr marL="0" indent="0" algn="r">
              <a:buFont typeface="Arial" panose="020B07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035242" y="4272591"/>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588225"/>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版权信息或网址</a:t>
            </a:r>
            <a:endParaRPr lang="en-US" altLang="zh-CN" dirty="0"/>
          </a:p>
        </p:txBody>
      </p:sp>
      <p:grpSp>
        <p:nvGrpSpPr>
          <p:cNvPr id="70" name="组合 69"/>
          <p:cNvGrpSpPr/>
          <p:nvPr/>
        </p:nvGrpSpPr>
        <p:grpSpPr>
          <a:xfrm>
            <a:off x="1035243" y="3072831"/>
            <a:ext cx="5536080" cy="1967876"/>
            <a:chOff x="669925" y="5439124"/>
            <a:chExt cx="5761355" cy="1967876"/>
          </a:xfrm>
        </p:grpSpPr>
        <p:cxnSp>
          <p:nvCxnSpPr>
            <p:cNvPr id="71" name="直接连接符 70"/>
            <p:cNvCxnSpPr/>
            <p:nvPr/>
          </p:nvCxnSpPr>
          <p:spPr>
            <a:xfrm>
              <a:off x="669925" y="7407000"/>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69925" y="5439124"/>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3" name="Holder 3"/>
          <p:cNvSpPr>
            <a:spLocks noGrp="1"/>
          </p:cNvSpPr>
          <p:nvPr>
            <p:ph sz="half" idx="2" hasCustomPrompt="1"/>
          </p:nvPr>
        </p:nvSpPr>
        <p:spPr>
          <a:xfrm>
            <a:off x="60960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4" name="Holder 4"/>
          <p:cNvSpPr>
            <a:spLocks noGrp="1"/>
          </p:cNvSpPr>
          <p:nvPr>
            <p:ph sz="half" idx="3" hasCustomPrompt="1"/>
          </p:nvPr>
        </p:nvSpPr>
        <p:spPr>
          <a:xfrm>
            <a:off x="627888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zh-CN" alt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D5D7ADB-C2F2-455A-B307-9FE0B2A6A4B3}" type="datetimeFigureOut">
              <a:rPr lang="zh-CN" altLang="en-US" smtClean="0"/>
            </a:fld>
            <a:endParaRPr lang="zh-CN" alt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Arial" panose="020B0704020202020204"/>
                <a:cs typeface="Arial" panose="020B0704020202020204"/>
              </a:defRPr>
            </a:lvl1pPr>
          </a:lstStyle>
          <a:p>
            <a:fld id="{354623D0-DB0F-489C-AC9D-F6BA289AD249}" type="slidenum">
              <a:rPr lang="zh-CN" altLang="en-US" smtClean="0"/>
            </a:fld>
            <a:endParaRPr lang="zh-CN" altLang="en-US"/>
          </a:p>
        </p:txBody>
      </p:sp>
      <p:sp>
        <p:nvSpPr>
          <p:cNvPr id="8" name="标题 7"/>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sv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85996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4D5D7ADB-C2F2-455A-B307-9FE0B2A6A4B3}" type="datetimeFigureOut">
              <a:rPr lang="zh-CN" altLang="en-US" smtClean="0"/>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灯片编号占位符 5"/>
          <p:cNvSpPr>
            <a:spLocks noGrp="1"/>
          </p:cNvSpPr>
          <p:nvPr>
            <p:ph type="sldNum" sz="quarter" idx="4"/>
          </p:nvPr>
        </p:nvSpPr>
        <p:spPr>
          <a:xfrm>
            <a:off x="10944519" y="6515100"/>
            <a:ext cx="575967" cy="206381"/>
          </a:xfrm>
          <a:prstGeom prst="rect">
            <a:avLst/>
          </a:prstGeom>
        </p:spPr>
        <p:txBody>
          <a:bodyPr vert="horz" lIns="91440" tIns="45720" rIns="91440" bIns="45720" rtlCol="0" anchor="ctr"/>
          <a:lstStyle>
            <a:lvl1pPr algn="r">
              <a:defRPr sz="1000">
                <a:solidFill>
                  <a:schemeClr val="tx1"/>
                </a:solidFill>
              </a:defRPr>
            </a:lvl1pPr>
          </a:lstStyle>
          <a:p>
            <a:fld id="{354623D0-DB0F-489C-AC9D-F6BA289AD249}" type="slidenum">
              <a:rPr lang="zh-CN" altLang="en-US" smtClean="0"/>
            </a:fld>
            <a:endParaRPr lang="zh-CN" altLang="en-US"/>
          </a:p>
        </p:txBody>
      </p:sp>
      <p:sp>
        <p:nvSpPr>
          <p:cNvPr id="7" name="文本框 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0" name="图形 9" descr="齿轮"/>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pic>
        <p:nvPicPr>
          <p:cNvPr id="11" name="图形 10" descr="齿轮"/>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300"/>
        </a:spcBef>
        <a:spcAft>
          <a:spcPts val="300"/>
        </a:spcAft>
        <a:buFont typeface="Arial" panose="020B07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Font typeface="Arial" panose="020B07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anose="020B07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emf"/><Relationship Id="rId1"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emf"/></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0.e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20973" y="1695282"/>
            <a:ext cx="6251063" cy="1650578"/>
          </a:xfrm>
        </p:spPr>
        <p:txBody>
          <a:bodyPr>
            <a:normAutofit fontScale="90000"/>
          </a:bodyPr>
          <a:lstStyle/>
          <a:p>
            <a:r>
              <a:rPr lang="zh-CN" altLang="en-US"/>
              <a:t>数字孪生技术与工程实践</a:t>
            </a:r>
            <a:br>
              <a:rPr lang="en-US" altLang="zh-CN"/>
            </a:br>
            <a:br>
              <a:rPr lang="en-US" altLang="zh-CN"/>
            </a:br>
            <a:r>
              <a:rPr lang="zh-CN" altLang="en-US"/>
              <a:t>第</a:t>
            </a:r>
            <a:r>
              <a:rPr lang="en-US" altLang="zh-CN"/>
              <a:t>4</a:t>
            </a:r>
            <a:r>
              <a:rPr lang="zh-CN" altLang="en-US"/>
              <a:t>章 数字工厂和数字孪生工厂</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a:t>
            </a:r>
            <a:endParaRPr lang="zh-CN" altLang="en-US"/>
          </a:p>
        </p:txBody>
      </p:sp>
      <p:sp>
        <p:nvSpPr>
          <p:cNvPr id="3" name="内容占位符 2"/>
          <p:cNvSpPr>
            <a:spLocks noGrp="1"/>
          </p:cNvSpPr>
          <p:nvPr>
            <p:ph idx="1"/>
          </p:nvPr>
        </p:nvSpPr>
        <p:spPr/>
        <p:txBody>
          <a:bodyPr/>
          <a:lstStyle/>
          <a:p>
            <a:r>
              <a:rPr lang="zh-CN" altLang="en-US"/>
              <a:t>数字化工厂（</a:t>
            </a:r>
            <a:r>
              <a:rPr lang="en-US" altLang="zh-CN"/>
              <a:t>digital factory</a:t>
            </a:r>
            <a:r>
              <a:rPr lang="zh-CN" altLang="en-US"/>
              <a:t>）</a:t>
            </a:r>
            <a:r>
              <a:rPr lang="en-US" altLang="zh-CN"/>
              <a:t> </a:t>
            </a:r>
            <a:r>
              <a:rPr lang="zh-CN" altLang="en-US"/>
              <a:t>是工厂基于数字化制造原理的</a:t>
            </a:r>
            <a:r>
              <a:rPr lang="zh-CN" altLang="en-US" b="1"/>
              <a:t>一个</a:t>
            </a:r>
            <a:r>
              <a:rPr lang="en-US" altLang="zh-CN" b="1"/>
              <a:t>/</a:t>
            </a:r>
            <a:r>
              <a:rPr lang="zh-CN" altLang="en-US" b="1"/>
              <a:t>一套数字模型</a:t>
            </a:r>
            <a:r>
              <a:rPr lang="zh-CN" altLang="en-US"/>
              <a:t>，这个模型能在</a:t>
            </a:r>
            <a:r>
              <a:rPr lang="zh-CN" altLang="en-US" b="1"/>
              <a:t>数字空间</a:t>
            </a:r>
            <a:r>
              <a:rPr lang="zh-CN" altLang="en-US"/>
              <a:t>对</a:t>
            </a:r>
            <a:r>
              <a:rPr lang="zh-CN" altLang="en-US" b="1"/>
              <a:t>实际工厂</a:t>
            </a:r>
            <a:r>
              <a:rPr lang="zh-CN" altLang="en-US"/>
              <a:t>的运作情况进行</a:t>
            </a:r>
            <a:r>
              <a:rPr lang="zh-CN" altLang="en-US" b="1"/>
              <a:t>仿真模拟或者进行监控</a:t>
            </a:r>
            <a:r>
              <a:rPr lang="zh-CN" altLang="en-US"/>
              <a:t>；</a:t>
            </a:r>
            <a:endParaRPr lang="zh-CN" altLang="en-US"/>
          </a:p>
          <a:p>
            <a:r>
              <a:rPr lang="zh-CN" altLang="en-US" b="1"/>
              <a:t>数字化工厂是一个面向工厂全生命周期的概念</a:t>
            </a:r>
            <a:r>
              <a:rPr lang="zh-CN" altLang="en-US"/>
              <a:t>。在工厂设计规划阶段，利用仿真手段，对将来的工厂进行分析与优化；在工厂建设阶段，可以指导工厂的建设调试；在工厂运维阶段，可以利用模型结合实际工厂运行数据，对工厂进行管理优化。</a:t>
            </a:r>
            <a:endParaRPr lang="en-US" altLang="zh-CN"/>
          </a:p>
          <a:p>
            <a:r>
              <a:rPr lang="zh-CN" altLang="zh-CN"/>
              <a:t>离散制造和流程制造行业，“数字化工厂”技术应用的重点各不相同。</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数字制造</a:t>
            </a:r>
            <a:endParaRPr lang="zh-CN" altLang="en-US"/>
          </a:p>
        </p:txBody>
      </p:sp>
      <p:sp>
        <p:nvSpPr>
          <p:cNvPr id="14339" name="Rectangle 3"/>
          <p:cNvSpPr>
            <a:spLocks noChangeArrowheads="1"/>
          </p:cNvSpPr>
          <p:nvPr/>
        </p:nvSpPr>
        <p:spPr bwMode="auto">
          <a:xfrm>
            <a:off x="3189288" y="2605089"/>
            <a:ext cx="1079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375" tIns="41275" rIns="79375" bIns="41275" anchorCtr="1">
            <a:spAutoFit/>
          </a:bodyPr>
          <a:lstStyle>
            <a:lvl1pPr defTabSz="795655">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defTabSz="795655">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defTabSz="795655">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defTabSz="795655">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defTabSz="795655">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spcBef>
                <a:spcPct val="0"/>
              </a:spcBef>
              <a:buClrTx/>
              <a:buSzTx/>
              <a:buFontTx/>
              <a:buNone/>
            </a:pPr>
            <a:r>
              <a:rPr lang="zh-CN" altLang="en-US" sz="1800" b="1" dirty="0">
                <a:solidFill>
                  <a:schemeClr val="tx2"/>
                </a:solidFill>
                <a:latin typeface="思源宋体 CN SemiBold" panose="02020600000000000000" pitchFamily="18" charset="-122"/>
                <a:ea typeface="思源宋体 CN SemiBold" panose="02020600000000000000" pitchFamily="18" charset="-122"/>
                <a:cs typeface="Times New Roman (Hebrew)" pitchFamily="26" charset="0"/>
              </a:rPr>
              <a:t>产品设计</a:t>
            </a:r>
            <a:endParaRPr lang="zh-CN" altLang="en-US" sz="1800" b="1" dirty="0">
              <a:solidFill>
                <a:srgbClr val="000516"/>
              </a:solidFill>
              <a:latin typeface="思源宋体 CN SemiBold" panose="02020600000000000000" pitchFamily="18" charset="-122"/>
              <a:ea typeface="思源宋体 CN SemiBold" panose="02020600000000000000" pitchFamily="18" charset="-122"/>
              <a:cs typeface="Times New Roman (Hebrew)" pitchFamily="26" charset="0"/>
            </a:endParaRPr>
          </a:p>
        </p:txBody>
      </p:sp>
      <p:sp>
        <p:nvSpPr>
          <p:cNvPr id="14340" name="Rectangle 4"/>
          <p:cNvSpPr>
            <a:spLocks noChangeArrowheads="1"/>
          </p:cNvSpPr>
          <p:nvPr/>
        </p:nvSpPr>
        <p:spPr bwMode="auto">
          <a:xfrm>
            <a:off x="2755901" y="3540125"/>
            <a:ext cx="1933575" cy="1473200"/>
          </a:xfrm>
          <a:prstGeom prst="rect">
            <a:avLst/>
          </a:prstGeom>
          <a:gradFill rotWithShape="0">
            <a:gsLst>
              <a:gs pos="0">
                <a:srgbClr val="00279F"/>
              </a:gs>
              <a:gs pos="50000">
                <a:srgbClr val="FFFFFF"/>
              </a:gs>
              <a:gs pos="100000">
                <a:srgbClr val="00279F"/>
              </a:gs>
            </a:gsLst>
            <a:lin ang="5400000" scaled="1"/>
          </a:gradFill>
          <a:ln w="254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pic>
        <p:nvPicPr>
          <p:cNvPr id="14341"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33688" y="3667125"/>
            <a:ext cx="16557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AutoShape 6"/>
          <p:cNvSpPr>
            <a:spLocks noChangeArrowheads="1"/>
          </p:cNvSpPr>
          <p:nvPr/>
        </p:nvSpPr>
        <p:spPr bwMode="auto">
          <a:xfrm>
            <a:off x="3003550" y="3262313"/>
            <a:ext cx="998538" cy="717550"/>
          </a:xfrm>
          <a:prstGeom prst="wedgeRoundRectCallout">
            <a:avLst>
              <a:gd name="adj1" fmla="val -41681"/>
              <a:gd name="adj2" fmla="val 66667"/>
              <a:gd name="adj3" fmla="val 16667"/>
            </a:avLst>
          </a:prstGeom>
          <a:solidFill>
            <a:srgbClr val="FFFFFF"/>
          </a:solid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43" name="Rectangle 7"/>
          <p:cNvSpPr>
            <a:spLocks noChangeArrowheads="1"/>
          </p:cNvSpPr>
          <p:nvPr/>
        </p:nvSpPr>
        <p:spPr bwMode="auto">
          <a:xfrm>
            <a:off x="2673350" y="3128964"/>
            <a:ext cx="2090738" cy="2047875"/>
          </a:xfrm>
          <a:prstGeom prst="rect">
            <a:avLst/>
          </a:prstGeom>
          <a:noFill/>
          <a:ln w="12700">
            <a:solidFill>
              <a:schemeClr val="bg2"/>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44" name="Rectangle 8"/>
          <p:cNvSpPr>
            <a:spLocks noChangeArrowheads="1"/>
          </p:cNvSpPr>
          <p:nvPr/>
        </p:nvSpPr>
        <p:spPr bwMode="auto">
          <a:xfrm>
            <a:off x="3362325" y="5429250"/>
            <a:ext cx="6540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375" tIns="41275" rIns="79375" bIns="41275" anchorCtr="1">
            <a:spAutoFit/>
          </a:bodyPr>
          <a:lstStyle>
            <a:lvl1pPr defTabSz="795655">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defTabSz="795655">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defTabSz="795655">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defTabSz="795655">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defTabSz="795655">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lgn="ctr">
              <a:spcBef>
                <a:spcPct val="0"/>
              </a:spcBef>
              <a:buClrTx/>
              <a:buSzTx/>
              <a:buFontTx/>
              <a:buNone/>
            </a:pPr>
            <a:r>
              <a:rPr lang="en-US" altLang="zh-CN" sz="1800" b="1">
                <a:solidFill>
                  <a:schemeClr val="tx2"/>
                </a:solidFill>
                <a:cs typeface="Times New Roman (Hebrew)" pitchFamily="26" charset="0"/>
              </a:rPr>
              <a:t>CAD</a:t>
            </a:r>
            <a:endParaRPr lang="en-US" altLang="zh-CN" sz="2400" b="1">
              <a:solidFill>
                <a:schemeClr val="folHlink"/>
              </a:solidFill>
              <a:cs typeface="Times New Roman (Hebrew)" pitchFamily="26" charset="0"/>
            </a:endParaRPr>
          </a:p>
        </p:txBody>
      </p:sp>
      <p:graphicFrame>
        <p:nvGraphicFramePr>
          <p:cNvPr id="14345" name="Object 9"/>
          <p:cNvGraphicFramePr/>
          <p:nvPr/>
        </p:nvGraphicFramePr>
        <p:xfrm>
          <a:off x="3122614" y="3303588"/>
          <a:ext cx="852487" cy="622300"/>
        </p:xfrm>
        <a:graphic>
          <a:graphicData uri="http://schemas.openxmlformats.org/presentationml/2006/ole">
            <mc:AlternateContent xmlns:mc="http://schemas.openxmlformats.org/markup-compatibility/2006">
              <mc:Choice xmlns:v="urn:schemas-microsoft-com:vml" Requires="v">
                <p:oleObj spid="_x0000_s1037" name="Clip" r:id="rId2" imgW="850900" imgH="622300" progId="MS_ClipArt_Gallery.2">
                  <p:embed/>
                </p:oleObj>
              </mc:Choice>
              <mc:Fallback>
                <p:oleObj name="Clip" r:id="rId2" imgW="850900" imgH="622300" progId="MS_ClipArt_Gallery.2">
                  <p:embed/>
                  <p:pic>
                    <p:nvPicPr>
                      <p:cNvPr id="0" name="Object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614" y="3303588"/>
                        <a:ext cx="85248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6" name="Group 10"/>
          <p:cNvGrpSpPr/>
          <p:nvPr/>
        </p:nvGrpSpPr>
        <p:grpSpPr bwMode="auto">
          <a:xfrm>
            <a:off x="4970464" y="4149726"/>
            <a:ext cx="471487" cy="322263"/>
            <a:chOff x="1635" y="1402"/>
            <a:chExt cx="508" cy="392"/>
          </a:xfrm>
        </p:grpSpPr>
        <p:sp>
          <p:nvSpPr>
            <p:cNvPr id="14362" name="AutoShape 11"/>
            <p:cNvSpPr>
              <a:spLocks noChangeArrowheads="1"/>
            </p:cNvSpPr>
            <p:nvPr/>
          </p:nvSpPr>
          <p:spPr bwMode="auto">
            <a:xfrm>
              <a:off x="1635" y="1402"/>
              <a:ext cx="501" cy="152"/>
            </a:xfrm>
            <a:prstGeom prst="rightArrow">
              <a:avLst>
                <a:gd name="adj1" fmla="val 50000"/>
                <a:gd name="adj2" fmla="val 164848"/>
              </a:avLst>
            </a:prstGeom>
            <a:solidFill>
              <a:srgbClr val="FFFFFF"/>
            </a:solidFill>
            <a:ln w="12700">
              <a:solidFill>
                <a:schemeClr val="bg2"/>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63" name="AutoShape 12"/>
            <p:cNvSpPr>
              <a:spLocks noChangeArrowheads="1"/>
            </p:cNvSpPr>
            <p:nvPr/>
          </p:nvSpPr>
          <p:spPr bwMode="auto">
            <a:xfrm>
              <a:off x="1642" y="1642"/>
              <a:ext cx="501" cy="152"/>
            </a:xfrm>
            <a:prstGeom prst="leftArrow">
              <a:avLst>
                <a:gd name="adj1" fmla="val 50000"/>
                <a:gd name="adj2" fmla="val 164757"/>
              </a:avLst>
            </a:prstGeom>
            <a:solidFill>
              <a:schemeClr val="tx2"/>
            </a:solidFill>
            <a:ln w="12700">
              <a:solidFill>
                <a:schemeClr val="bg2"/>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grpSp>
      <p:sp>
        <p:nvSpPr>
          <p:cNvPr id="14347" name="Rectangle 13"/>
          <p:cNvSpPr>
            <a:spLocks noChangeArrowheads="1"/>
          </p:cNvSpPr>
          <p:nvPr/>
        </p:nvSpPr>
        <p:spPr bwMode="auto">
          <a:xfrm>
            <a:off x="8218488" y="2997200"/>
            <a:ext cx="1079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375" tIns="41275" rIns="79375" bIns="41275" anchorCtr="1">
            <a:spAutoFit/>
          </a:bodyPr>
          <a:lstStyle>
            <a:lvl1pPr defTabSz="795655">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defTabSz="795655">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defTabSz="795655">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defTabSz="795655">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defTabSz="795655">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lgn="ctr">
              <a:spcBef>
                <a:spcPct val="0"/>
              </a:spcBef>
              <a:buClrTx/>
              <a:buSzTx/>
              <a:buFontTx/>
              <a:buNone/>
            </a:pPr>
            <a:r>
              <a:rPr lang="zh-CN" altLang="en-US" sz="1800" b="1">
                <a:solidFill>
                  <a:schemeClr val="tx2"/>
                </a:solidFill>
                <a:latin typeface="思源宋体 CN SemiBold" panose="02020600000000000000" pitchFamily="18" charset="-122"/>
                <a:ea typeface="思源宋体 CN SemiBold" panose="02020600000000000000" pitchFamily="18" charset="-122"/>
                <a:cs typeface="Times New Roman (Hebrew)" pitchFamily="26" charset="0"/>
              </a:rPr>
              <a:t>产品制造</a:t>
            </a:r>
            <a:endParaRPr lang="zh-CN" altLang="zh-CN" sz="1800" b="1">
              <a:solidFill>
                <a:schemeClr val="bg2"/>
              </a:solidFill>
              <a:latin typeface="思源宋体 CN SemiBold" panose="02020600000000000000" pitchFamily="18" charset="-122"/>
              <a:ea typeface="思源宋体 CN SemiBold" panose="02020600000000000000" pitchFamily="18" charset="-122"/>
              <a:cs typeface="Times New Roman (Hebrew)" pitchFamily="26" charset="0"/>
            </a:endParaRPr>
          </a:p>
        </p:txBody>
      </p:sp>
      <p:pic>
        <p:nvPicPr>
          <p:cNvPr id="1434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7176" y="3881438"/>
            <a:ext cx="176212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Rectangle 15"/>
          <p:cNvSpPr>
            <a:spLocks noChangeArrowheads="1"/>
          </p:cNvSpPr>
          <p:nvPr/>
        </p:nvSpPr>
        <p:spPr bwMode="auto">
          <a:xfrm>
            <a:off x="7739064" y="3683000"/>
            <a:ext cx="2079625" cy="2286000"/>
          </a:xfrm>
          <a:prstGeom prst="rect">
            <a:avLst/>
          </a:prstGeom>
          <a:noFill/>
          <a:ln w="12700">
            <a:solidFill>
              <a:schemeClr val="bg2"/>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50" name="Rectangle 16"/>
          <p:cNvSpPr>
            <a:spLocks noChangeArrowheads="1"/>
          </p:cNvSpPr>
          <p:nvPr/>
        </p:nvSpPr>
        <p:spPr bwMode="auto">
          <a:xfrm>
            <a:off x="7778750" y="6007100"/>
            <a:ext cx="2160588"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75" tIns="41275" rIns="79375" bIns="41275" anchorCtr="1">
            <a:spAutoFit/>
          </a:bodyPr>
          <a:lstStyle>
            <a:lvl1pPr defTabSz="795655">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defTabSz="795655">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defTabSz="795655">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defTabSz="795655">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defTabSz="795655">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defTabSz="7956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lgn="ctr">
              <a:spcBef>
                <a:spcPct val="0"/>
              </a:spcBef>
              <a:buClrTx/>
              <a:buSzTx/>
              <a:buFontTx/>
              <a:buNone/>
            </a:pPr>
            <a:r>
              <a:rPr lang="en-US" altLang="zh-CN" sz="1200" b="1">
                <a:solidFill>
                  <a:schemeClr val="tx2"/>
                </a:solidFill>
                <a:cs typeface="Times New Roman (Hebrew)" pitchFamily="26" charset="0"/>
              </a:rPr>
              <a:t>Factory Automation</a:t>
            </a:r>
            <a:endParaRPr lang="zh-CN" altLang="zh-CN" sz="2400" b="1">
              <a:cs typeface="Times New Roman (Hebrew)" pitchFamily="26" charset="0"/>
            </a:endParaRPr>
          </a:p>
        </p:txBody>
      </p:sp>
      <p:grpSp>
        <p:nvGrpSpPr>
          <p:cNvPr id="14351" name="Group 17"/>
          <p:cNvGrpSpPr/>
          <p:nvPr/>
        </p:nvGrpSpPr>
        <p:grpSpPr bwMode="auto">
          <a:xfrm>
            <a:off x="7275513" y="4149726"/>
            <a:ext cx="463550" cy="322263"/>
            <a:chOff x="3684" y="2148"/>
            <a:chExt cx="498" cy="392"/>
          </a:xfrm>
        </p:grpSpPr>
        <p:sp>
          <p:nvSpPr>
            <p:cNvPr id="14360" name="AutoShape 18"/>
            <p:cNvSpPr>
              <a:spLocks noChangeArrowheads="1"/>
            </p:cNvSpPr>
            <p:nvPr/>
          </p:nvSpPr>
          <p:spPr bwMode="auto">
            <a:xfrm>
              <a:off x="3684" y="2148"/>
              <a:ext cx="491" cy="152"/>
            </a:xfrm>
            <a:prstGeom prst="rightArrow">
              <a:avLst>
                <a:gd name="adj1" fmla="val 50000"/>
                <a:gd name="adj2" fmla="val 161558"/>
              </a:avLst>
            </a:prstGeom>
            <a:solidFill>
              <a:srgbClr val="FFFFFF"/>
            </a:solidFill>
            <a:ln w="12700">
              <a:solidFill>
                <a:schemeClr val="bg2"/>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61" name="AutoShape 19"/>
            <p:cNvSpPr>
              <a:spLocks noChangeArrowheads="1"/>
            </p:cNvSpPr>
            <p:nvPr/>
          </p:nvSpPr>
          <p:spPr bwMode="auto">
            <a:xfrm>
              <a:off x="3691" y="2388"/>
              <a:ext cx="491" cy="152"/>
            </a:xfrm>
            <a:prstGeom prst="leftArrow">
              <a:avLst>
                <a:gd name="adj1" fmla="val 50000"/>
                <a:gd name="adj2" fmla="val 161468"/>
              </a:avLst>
            </a:prstGeom>
            <a:solidFill>
              <a:schemeClr val="tx2"/>
            </a:solidFill>
            <a:ln w="12700">
              <a:solidFill>
                <a:schemeClr val="bg2"/>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grpSp>
      <p:sp>
        <p:nvSpPr>
          <p:cNvPr id="14352" name="Rectangle 20"/>
          <p:cNvSpPr>
            <a:spLocks noChangeArrowheads="1"/>
          </p:cNvSpPr>
          <p:nvPr/>
        </p:nvSpPr>
        <p:spPr bwMode="auto">
          <a:xfrm rot="16200000">
            <a:off x="5447242" y="2973078"/>
            <a:ext cx="284693" cy="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57150" tIns="28575" rIns="57150" bIns="28575" anchorCtr="1">
            <a:spAutoFit/>
          </a:bodyPr>
          <a:lstStyle>
            <a:lvl1pPr defTabSz="401955">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defTabSz="401955">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defTabSz="401955">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defTabSz="401955">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defTabSz="401955">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defTabSz="4019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defTabSz="4019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defTabSz="4019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defTabSz="40195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spcBef>
                <a:spcPct val="0"/>
              </a:spcBef>
              <a:buClrTx/>
              <a:buSzTx/>
              <a:buFontTx/>
              <a:buNone/>
            </a:pPr>
            <a:endParaRPr lang="zh-CN" altLang="zh-CN" sz="1100" b="1">
              <a:solidFill>
                <a:srgbClr val="FFFFFF"/>
              </a:solidFill>
              <a:cs typeface="Times New Roman (Hebrew)" pitchFamily="26" charset="0"/>
            </a:endParaRPr>
          </a:p>
        </p:txBody>
      </p:sp>
      <p:sp>
        <p:nvSpPr>
          <p:cNvPr id="24597" name="Rectangle 21"/>
          <p:cNvSpPr>
            <a:spLocks noChangeArrowheads="1"/>
          </p:cNvSpPr>
          <p:nvPr/>
        </p:nvSpPr>
        <p:spPr bwMode="auto">
          <a:xfrm>
            <a:off x="5880100" y="2636838"/>
            <a:ext cx="897682" cy="369974"/>
          </a:xfrm>
          <a:prstGeom prst="rect">
            <a:avLst/>
          </a:prstGeom>
          <a:noFill/>
          <a:ln w="9525">
            <a:noFill/>
            <a:miter lim="800000"/>
          </a:ln>
          <a:effectLst/>
        </p:spPr>
        <p:txBody>
          <a:bodyPr wrap="none" lIns="92075" tIns="46038" rIns="92075" bIns="46038">
            <a:spAutoFit/>
          </a:bodyPr>
          <a:lstStyle/>
          <a:p>
            <a:pPr defTabSz="762000">
              <a:defRPr/>
            </a:pPr>
            <a:r>
              <a:rPr lang="zh-CN" altLang="en-US" b="1" i="1">
                <a:effectLst>
                  <a:outerShdw blurRad="38100" dist="38100" dir="2700000" algn="tl">
                    <a:srgbClr val="C0C0C0"/>
                  </a:outerShdw>
                </a:effectLst>
              </a:rPr>
              <a:t>数字化</a:t>
            </a:r>
            <a:endParaRPr lang="zh-CN" altLang="en-US" b="1" i="1">
              <a:effectLst>
                <a:outerShdw blurRad="38100" dist="38100" dir="2700000" algn="tl">
                  <a:srgbClr val="C0C0C0"/>
                </a:outerShdw>
              </a:effectLst>
            </a:endParaRPr>
          </a:p>
        </p:txBody>
      </p:sp>
      <p:pic>
        <p:nvPicPr>
          <p:cNvPr id="14354"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1188" y="3717926"/>
            <a:ext cx="14668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Text Box 23"/>
          <p:cNvSpPr txBox="1">
            <a:spLocks noChangeArrowheads="1"/>
          </p:cNvSpPr>
          <p:nvPr/>
        </p:nvSpPr>
        <p:spPr bwMode="auto">
          <a:xfrm>
            <a:off x="5363036" y="4925497"/>
            <a:ext cx="1730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r>
              <a:rPr lang="en-US" altLang="zh-CN" sz="1800" dirty="0">
                <a:latin typeface="思源宋体 CN SemiBold" panose="02020600000000000000" pitchFamily="18" charset="-122"/>
                <a:ea typeface="思源宋体 CN SemiBold" panose="02020600000000000000" pitchFamily="18" charset="-122"/>
              </a:rPr>
              <a:t>DF/</a:t>
            </a:r>
            <a:r>
              <a:rPr lang="zh-CN" altLang="en-US" sz="1800" dirty="0">
                <a:latin typeface="思源宋体 CN SemiBold" panose="02020600000000000000" pitchFamily="18" charset="-122"/>
                <a:ea typeface="思源宋体 CN SemiBold" panose="02020600000000000000" pitchFamily="18" charset="-122"/>
              </a:rPr>
              <a:t>数字化工厂</a:t>
            </a:r>
            <a:endParaRPr lang="zh-CN" altLang="en-US" sz="1800" dirty="0">
              <a:latin typeface="思源宋体 CN SemiBold" panose="02020600000000000000" pitchFamily="18" charset="-122"/>
              <a:ea typeface="思源宋体 CN SemiBold" panose="02020600000000000000" pitchFamily="18" charset="-122"/>
            </a:endParaRPr>
          </a:p>
        </p:txBody>
      </p:sp>
      <p:sp>
        <p:nvSpPr>
          <p:cNvPr id="14356" name="AutoShape 24"/>
          <p:cNvSpPr>
            <a:spLocks noChangeArrowheads="1"/>
          </p:cNvSpPr>
          <p:nvPr/>
        </p:nvSpPr>
        <p:spPr bwMode="auto">
          <a:xfrm>
            <a:off x="5114925" y="3068639"/>
            <a:ext cx="2736850" cy="288925"/>
          </a:xfrm>
          <a:prstGeom prst="curvedDownArrow">
            <a:avLst>
              <a:gd name="adj1" fmla="val 189451"/>
              <a:gd name="adj2" fmla="val 378901"/>
              <a:gd name="adj3" fmla="val 33333"/>
            </a:avLst>
          </a:prstGeom>
          <a:solidFill>
            <a:schemeClr val="accent1"/>
          </a:solidFill>
          <a:ln w="95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endParaRPr lang="zh-CN" altLang="en-US" sz="1800"/>
          </a:p>
        </p:txBody>
      </p:sp>
      <p:sp>
        <p:nvSpPr>
          <p:cNvPr id="14357" name="Text Box 25"/>
          <p:cNvSpPr txBox="1">
            <a:spLocks noChangeArrowheads="1"/>
          </p:cNvSpPr>
          <p:nvPr/>
        </p:nvSpPr>
        <p:spPr bwMode="auto">
          <a:xfrm>
            <a:off x="2849702" y="1609726"/>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lgn="ctr" eaLnBrk="1" hangingPunct="1">
              <a:spcBef>
                <a:spcPct val="0"/>
              </a:spcBef>
              <a:buClrTx/>
              <a:buSzTx/>
              <a:buFontTx/>
              <a:buNone/>
            </a:pPr>
            <a:r>
              <a:rPr lang="zh-CN" altLang="en-US" sz="2400" dirty="0">
                <a:solidFill>
                  <a:schemeClr val="tx2"/>
                </a:solidFill>
                <a:latin typeface="+mn-ea"/>
                <a:ea typeface="+mn-ea"/>
              </a:rPr>
              <a:t>制造什么</a:t>
            </a:r>
            <a:endParaRPr lang="zh-CN" altLang="en-US" sz="2400" dirty="0">
              <a:solidFill>
                <a:schemeClr val="tx2"/>
              </a:solidFill>
              <a:latin typeface="+mn-ea"/>
              <a:ea typeface="+mn-ea"/>
            </a:endParaRPr>
          </a:p>
          <a:p>
            <a:pPr algn="ctr" eaLnBrk="1" hangingPunct="1">
              <a:spcBef>
                <a:spcPct val="0"/>
              </a:spcBef>
              <a:buClrTx/>
              <a:buSzTx/>
              <a:buFontTx/>
              <a:buNone/>
            </a:pPr>
            <a:r>
              <a:rPr lang="en-US" altLang="zh-CN" sz="2400" dirty="0">
                <a:solidFill>
                  <a:schemeClr val="tx2"/>
                </a:solidFill>
                <a:latin typeface="+mn-ea"/>
                <a:ea typeface="+mn-ea"/>
              </a:rPr>
              <a:t>What</a:t>
            </a:r>
            <a:endParaRPr lang="en-US" altLang="zh-CN" sz="2400" dirty="0">
              <a:solidFill>
                <a:schemeClr val="tx2"/>
              </a:solidFill>
              <a:latin typeface="+mn-ea"/>
              <a:ea typeface="+mn-ea"/>
            </a:endParaRPr>
          </a:p>
        </p:txBody>
      </p:sp>
      <p:sp>
        <p:nvSpPr>
          <p:cNvPr id="14358" name="Text Box 26"/>
          <p:cNvSpPr txBox="1">
            <a:spLocks noChangeArrowheads="1"/>
          </p:cNvSpPr>
          <p:nvPr/>
        </p:nvSpPr>
        <p:spPr bwMode="auto">
          <a:xfrm>
            <a:off x="5657989" y="1609726"/>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algn="ctr" eaLnBrk="1" hangingPunct="1">
              <a:spcBef>
                <a:spcPct val="0"/>
              </a:spcBef>
              <a:buClrTx/>
              <a:buSzTx/>
              <a:buFontTx/>
              <a:buNone/>
            </a:pPr>
            <a:r>
              <a:rPr lang="zh-CN" altLang="en-US" sz="2400">
                <a:solidFill>
                  <a:schemeClr val="tx2"/>
                </a:solidFill>
                <a:latin typeface="+mn-ea"/>
                <a:ea typeface="+mn-ea"/>
              </a:rPr>
              <a:t>如何制造</a:t>
            </a:r>
            <a:endParaRPr lang="zh-CN" altLang="en-US" sz="2400">
              <a:solidFill>
                <a:schemeClr val="tx2"/>
              </a:solidFill>
              <a:latin typeface="+mn-ea"/>
              <a:ea typeface="+mn-ea"/>
            </a:endParaRPr>
          </a:p>
          <a:p>
            <a:pPr algn="ctr" eaLnBrk="1" hangingPunct="1">
              <a:spcBef>
                <a:spcPct val="0"/>
              </a:spcBef>
              <a:buClrTx/>
              <a:buSzTx/>
              <a:buFontTx/>
              <a:buNone/>
            </a:pPr>
            <a:r>
              <a:rPr lang="en-US" altLang="zh-CN" sz="2400">
                <a:solidFill>
                  <a:schemeClr val="tx2"/>
                </a:solidFill>
                <a:latin typeface="+mn-ea"/>
                <a:ea typeface="+mn-ea"/>
              </a:rPr>
              <a:t>How</a:t>
            </a:r>
            <a:endParaRPr lang="en-US" altLang="zh-CN" sz="2400">
              <a:solidFill>
                <a:schemeClr val="tx2"/>
              </a:solidFill>
              <a:latin typeface="+mn-ea"/>
              <a:ea typeface="+mn-ea"/>
            </a:endParaRPr>
          </a:p>
        </p:txBody>
      </p:sp>
      <p:sp>
        <p:nvSpPr>
          <p:cNvPr id="14359" name="Text Box 27"/>
          <p:cNvSpPr txBox="1">
            <a:spLocks noChangeArrowheads="1"/>
          </p:cNvSpPr>
          <p:nvPr/>
        </p:nvSpPr>
        <p:spPr bwMode="auto">
          <a:xfrm>
            <a:off x="7988301" y="1589089"/>
            <a:ext cx="2072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7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7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7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7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704020202020204" pitchFamily="34" charset="0"/>
                <a:ea typeface="宋体" pitchFamily="2" charset="-122"/>
              </a:defRPr>
            </a:lvl9pPr>
          </a:lstStyle>
          <a:p>
            <a:pPr eaLnBrk="1" hangingPunct="1">
              <a:spcBef>
                <a:spcPct val="0"/>
              </a:spcBef>
              <a:buClrTx/>
              <a:buSzTx/>
              <a:buFontTx/>
              <a:buNone/>
            </a:pPr>
            <a:r>
              <a:rPr lang="zh-CN" altLang="en-US" sz="2400">
                <a:solidFill>
                  <a:schemeClr val="tx2"/>
                </a:solidFill>
                <a:latin typeface="+mn-ea"/>
                <a:ea typeface="+mn-ea"/>
              </a:rPr>
              <a:t>何时何地制造</a:t>
            </a:r>
            <a:endParaRPr lang="zh-CN" altLang="en-US" sz="2400">
              <a:solidFill>
                <a:schemeClr val="tx2"/>
              </a:solidFill>
              <a:latin typeface="+mn-ea"/>
              <a:ea typeface="+mn-ea"/>
            </a:endParaRPr>
          </a:p>
          <a:p>
            <a:pPr eaLnBrk="1" hangingPunct="1">
              <a:spcBef>
                <a:spcPct val="0"/>
              </a:spcBef>
              <a:buClrTx/>
              <a:buSzTx/>
              <a:buFontTx/>
              <a:buNone/>
            </a:pPr>
            <a:r>
              <a:rPr lang="en-US" altLang="zh-CN" sz="2400">
                <a:solidFill>
                  <a:schemeClr val="tx2"/>
                </a:solidFill>
                <a:latin typeface="+mn-ea"/>
                <a:ea typeface="+mn-ea"/>
              </a:rPr>
              <a:t>When/Where</a:t>
            </a:r>
            <a:endParaRPr lang="en-US" altLang="zh-CN" sz="2400">
              <a:solidFill>
                <a:schemeClr val="tx2"/>
              </a:solidFill>
              <a:latin typeface="+mn-ea"/>
              <a:ea typeface="+mn-ea"/>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对数字化工厂规划的需求</a:t>
            </a:r>
            <a:endParaRPr lang="zh-CN" altLang="en-US"/>
          </a:p>
        </p:txBody>
      </p:sp>
      <p:sp>
        <p:nvSpPr>
          <p:cNvPr id="3" name="内容占位符 2"/>
          <p:cNvSpPr>
            <a:spLocks noGrp="1"/>
          </p:cNvSpPr>
          <p:nvPr>
            <p:ph idx="1"/>
          </p:nvPr>
        </p:nvSpPr>
        <p:spPr/>
        <p:txBody>
          <a:bodyPr/>
          <a:lstStyle/>
          <a:p>
            <a:r>
              <a:rPr lang="zh-CN" altLang="en-US"/>
              <a:t>制造系统越来越复杂，投资较大。</a:t>
            </a:r>
            <a:endParaRPr lang="en-US" altLang="zh-CN"/>
          </a:p>
          <a:p>
            <a:pPr lvl="1"/>
            <a:r>
              <a:rPr lang="zh-CN" altLang="en-US"/>
              <a:t>在系统正式建立与运行之前，</a:t>
            </a:r>
            <a:r>
              <a:rPr lang="zh-CN" altLang="en-US" b="1"/>
              <a:t>需要</a:t>
            </a:r>
            <a:r>
              <a:rPr lang="zh-CN" altLang="en-US"/>
              <a:t>对这些系统建立后所取得的效益及风险进行确实有效的评估； </a:t>
            </a:r>
            <a:endParaRPr lang="en-US" altLang="zh-CN"/>
          </a:p>
          <a:p>
            <a:r>
              <a:rPr lang="zh-CN" altLang="en-US" b="1"/>
              <a:t>需要</a:t>
            </a:r>
            <a:r>
              <a:rPr lang="zh-CN" altLang="en-US"/>
              <a:t>在产品设计开发的各个阶段，把握产品制造过程各个阶段的实况，模拟出产品的制造、使用等</a:t>
            </a:r>
            <a:r>
              <a:rPr lang="zh-CN" altLang="en-US" b="1"/>
              <a:t>未来</a:t>
            </a:r>
            <a:r>
              <a:rPr lang="zh-CN" altLang="en-US"/>
              <a:t>全过程，发现可能存在的问题(可制造性、成本、效益与风险等)，以寻求企业整体全局最优效益;</a:t>
            </a:r>
            <a:endParaRPr lang="en-US" altLang="zh-CN"/>
          </a:p>
          <a:p>
            <a:r>
              <a:rPr lang="zh-CN" altLang="en-US" b="1"/>
              <a:t>需要</a:t>
            </a:r>
            <a:r>
              <a:rPr lang="zh-CN" altLang="en-US"/>
              <a:t>在产品正式生产（量产）前，对制造系统的规划和实施进行有效的控制；</a:t>
            </a:r>
            <a:endParaRPr lang="en-US" altLang="zh-CN"/>
          </a:p>
          <a:p>
            <a:r>
              <a:rPr lang="zh-CN" altLang="en-US"/>
              <a:t>制造系统变型快，</a:t>
            </a:r>
            <a:r>
              <a:rPr lang="zh-CN" altLang="en-US" b="1"/>
              <a:t>需要</a:t>
            </a:r>
            <a:r>
              <a:rPr lang="zh-CN" altLang="en-US"/>
              <a:t>准确评估工厂的制造潜能</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技术发展与数字化工厂的形成</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0352" y="1705373"/>
            <a:ext cx="5599459" cy="3816264"/>
          </a:xfrm>
          <a:prstGeom prst="rect">
            <a:avLst/>
          </a:prstGeom>
        </p:spPr>
      </p:pic>
      <p:sp>
        <p:nvSpPr>
          <p:cNvPr id="5" name="矩形 4"/>
          <p:cNvSpPr/>
          <p:nvPr/>
        </p:nvSpPr>
        <p:spPr>
          <a:xfrm>
            <a:off x="7251813" y="2067249"/>
            <a:ext cx="4004208" cy="2394823"/>
          </a:xfrm>
          <a:prstGeom prst="rect">
            <a:avLst/>
          </a:prstGeom>
        </p:spPr>
        <p:txBody>
          <a:bodyPr wrap="square">
            <a:spAutoFit/>
          </a:bodyPr>
          <a:lstStyle/>
          <a:p>
            <a:pPr>
              <a:lnSpc>
                <a:spcPct val="120000"/>
              </a:lnSpc>
            </a:pPr>
            <a:r>
              <a:rPr lang="zh-CN" altLang="en-US"/>
              <a:t>数字化工厂是通过建立统一的工艺数据库来支持规划和工艺人员完成复杂的生产工程管理和优化任务，是在计算机辅助工程、虚拟现实技术和仿真优化技术的基础上发展起来的，数字化工厂目前已经成为现代制造领域中的一个新的应用领域。</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数字化工厂规划</a:t>
            </a:r>
            <a:endParaRPr lang="zh-CN" altLang="en-US"/>
          </a:p>
        </p:txBody>
      </p:sp>
      <p:sp>
        <p:nvSpPr>
          <p:cNvPr id="3" name="内容占位符 2"/>
          <p:cNvSpPr>
            <a:spLocks noGrp="1"/>
          </p:cNvSpPr>
          <p:nvPr>
            <p:ph idx="1"/>
          </p:nvPr>
        </p:nvSpPr>
        <p:spPr/>
        <p:txBody>
          <a:bodyPr/>
          <a:lstStyle/>
          <a:p>
            <a:r>
              <a:rPr lang="zh-CN" altLang="en-US"/>
              <a:t>利用计算机技术和网络技术，建立</a:t>
            </a:r>
            <a:r>
              <a:rPr lang="zh-CN" altLang="en-US">
                <a:solidFill>
                  <a:srgbClr val="FF0000"/>
                </a:solidFill>
              </a:rPr>
              <a:t>虚拟工厂运行环境</a:t>
            </a:r>
            <a:r>
              <a:rPr lang="zh-CN" altLang="en-US"/>
              <a:t>（虚拟世界的真实工厂反映），实现产品工艺规划和制造系统的仿真与优化</a:t>
            </a:r>
            <a:endParaRPr lang="en-US" altLang="zh-CN"/>
          </a:p>
          <a:p>
            <a:r>
              <a:rPr lang="zh-CN" altLang="en-US"/>
              <a:t>为制造商及其供应商提供了一个</a:t>
            </a:r>
            <a:r>
              <a:rPr lang="zh-CN" altLang="en-US">
                <a:solidFill>
                  <a:srgbClr val="FF0000"/>
                </a:solidFill>
              </a:rPr>
              <a:t>数字化制造仿真和分析平台</a:t>
            </a:r>
            <a:r>
              <a:rPr lang="zh-CN" altLang="en-US"/>
              <a:t>，使企业能够对整个制造过程进行设计，模拟仿真和管理，并将制造信息及时地与相关部门和供应商进行共享、传递与发布。</a:t>
            </a:r>
            <a:endParaRPr lang="en-US" altLang="zh-CN"/>
          </a:p>
          <a:p>
            <a:r>
              <a:rPr lang="zh-CN" altLang="en-US"/>
              <a:t>数字化工厂技术就是在高性能计算机及高速网络的支持下，采用计算机仿真与虚拟</a:t>
            </a:r>
            <a:r>
              <a:rPr lang="en-US" altLang="zh-CN"/>
              <a:t>/</a:t>
            </a:r>
            <a:r>
              <a:rPr lang="zh-CN" altLang="en-US"/>
              <a:t>增强现实技术，以群组协同工作的方式，它概括了对真实制造世界的对象和活动的建模与仿真研究的各个方面。</a:t>
            </a:r>
            <a:endParaRPr lang="en-US" altLang="zh-CN"/>
          </a:p>
          <a:p>
            <a:r>
              <a:rPr lang="zh-CN" altLang="en-US"/>
              <a:t>从产品概念的形成、设计到制造全过程的三维可视及交互的环境，在计算机上实现产品制造的本质过程（包括产品的设计、性能分析、工艺规划、加工制造、质量检验，生产过程管理与控制），通过计算机虚拟模型来模拟和预测产品功能、性能及可加工性等各方面可能存在的问题。</a:t>
            </a:r>
            <a:endParaRPr lang="en-US" altLang="zh-CN" dirty="0"/>
          </a:p>
        </p:txBody>
      </p:sp>
      <p:sp>
        <p:nvSpPr>
          <p:cNvPr id="4" name="文本框 3"/>
          <p:cNvSpPr txBox="1"/>
          <p:nvPr/>
        </p:nvSpPr>
        <p:spPr>
          <a:xfrm>
            <a:off x="4766734" y="5731933"/>
            <a:ext cx="2492990" cy="369332"/>
          </a:xfrm>
          <a:prstGeom prst="rect">
            <a:avLst/>
          </a:prstGeom>
          <a:noFill/>
        </p:spPr>
        <p:txBody>
          <a:bodyPr wrap="none" rtlCol="0">
            <a:spAutoFit/>
          </a:bodyPr>
          <a:lstStyle/>
          <a:p>
            <a:r>
              <a:rPr lang="zh-CN" altLang="en-US" b="1">
                <a:latin typeface="微软雅黑" panose="020B0503020204020204" pitchFamily="34" charset="-122"/>
                <a:ea typeface="微软雅黑" panose="020B0503020204020204" pitchFamily="34" charset="-122"/>
              </a:rPr>
              <a:t>相关的概念：虚拟制造</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数字化工厂规划的功能分析</a:t>
            </a:r>
            <a:endParaRPr lang="zh-CN" altLang="en-US"/>
          </a:p>
        </p:txBody>
      </p:sp>
      <p:sp>
        <p:nvSpPr>
          <p:cNvPr id="3" name="内容占位符 2"/>
          <p:cNvSpPr>
            <a:spLocks noGrp="1"/>
          </p:cNvSpPr>
          <p:nvPr>
            <p:ph idx="1"/>
          </p:nvPr>
        </p:nvSpPr>
        <p:spPr/>
        <p:txBody>
          <a:bodyPr/>
          <a:lstStyle/>
          <a:p>
            <a:r>
              <a:rPr lang="zh-CN" altLang="en-US"/>
              <a:t>数字化工厂规划（或者说数字化工厂系统）是应用数字化工厂技术实现虚拟制造、由计算机软硬件组成的系统，是现实制造系统在虚拟环境下的映射，是</a:t>
            </a:r>
            <a:r>
              <a:rPr lang="zh-CN" altLang="en-US" b="1"/>
              <a:t>基于模型和仿真的系统</a:t>
            </a:r>
            <a:r>
              <a:rPr lang="zh-CN" altLang="en-US"/>
              <a:t>。</a:t>
            </a:r>
            <a:endParaRPr lang="en-US" altLang="zh-CN"/>
          </a:p>
          <a:p>
            <a:r>
              <a:rPr lang="zh-CN" altLang="en-US"/>
              <a:t>作为在计算机中运行的制造系统，它主要由</a:t>
            </a:r>
            <a:r>
              <a:rPr lang="zh-CN" altLang="en-US" b="1">
                <a:solidFill>
                  <a:srgbClr val="FF0000"/>
                </a:solidFill>
              </a:rPr>
              <a:t>模型</a:t>
            </a:r>
            <a:r>
              <a:rPr lang="zh-CN" altLang="en-US" b="1"/>
              <a:t>、</a:t>
            </a:r>
            <a:r>
              <a:rPr lang="zh-CN" altLang="en-US" b="1">
                <a:solidFill>
                  <a:srgbClr val="FF0000"/>
                </a:solidFill>
              </a:rPr>
              <a:t>仿真</a:t>
            </a:r>
            <a:r>
              <a:rPr lang="zh-CN" altLang="en-US" b="1"/>
              <a:t>、</a:t>
            </a:r>
            <a:r>
              <a:rPr lang="zh-CN" altLang="en-US" b="1">
                <a:solidFill>
                  <a:srgbClr val="FF0000"/>
                </a:solidFill>
              </a:rPr>
              <a:t>控制</a:t>
            </a:r>
            <a:r>
              <a:rPr lang="zh-CN" altLang="en-US" b="1"/>
              <a:t>和</a:t>
            </a:r>
            <a:r>
              <a:rPr lang="zh-CN" altLang="en-US" b="1">
                <a:solidFill>
                  <a:srgbClr val="FF0000"/>
                </a:solidFill>
              </a:rPr>
              <a:t>支撑环境</a:t>
            </a:r>
            <a:r>
              <a:rPr lang="zh-CN" altLang="en-US"/>
              <a:t>四个部分组成。</a:t>
            </a:r>
            <a:endParaRPr lang="en-US" altLang="zh-CN"/>
          </a:p>
          <a:p>
            <a:pPr lvl="1"/>
            <a:r>
              <a:rPr lang="zh-CN" altLang="en-US"/>
              <a:t>模型包括产品模型、制造过程所涉及的物料和中间产品模型、设备模型和其它制造资源模型。</a:t>
            </a:r>
            <a:endParaRPr lang="en-US" altLang="zh-CN"/>
          </a:p>
          <a:p>
            <a:pPr lvl="1"/>
            <a:r>
              <a:rPr lang="zh-CN" altLang="en-US"/>
              <a:t>仿真是对模型的处理和操作。</a:t>
            </a:r>
            <a:endParaRPr lang="en-US" altLang="zh-CN"/>
          </a:p>
          <a:p>
            <a:pPr lvl="1"/>
            <a:r>
              <a:rPr lang="zh-CN" altLang="en-US"/>
              <a:t>控制负责对仿真过程进行管理和控制。</a:t>
            </a:r>
            <a:endParaRPr lang="en-US" altLang="zh-CN"/>
          </a:p>
          <a:p>
            <a:pPr lvl="1"/>
            <a:r>
              <a:rPr lang="zh-CN" altLang="en-US"/>
              <a:t>支撑环境是数字化工厂的运行平台。</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40" name="Picture 1048"/>
          <p:cNvPicPr>
            <a:picLocks noChangeAspect="1" noChangeArrowheads="1"/>
          </p:cNvPicPr>
          <p:nvPr/>
        </p:nvPicPr>
        <p:blipFill>
          <a:blip r:embed="rId1" cstate="print"/>
          <a:srcRect/>
          <a:stretch>
            <a:fillRect/>
          </a:stretch>
        </p:blipFill>
        <p:spPr bwMode="auto">
          <a:xfrm>
            <a:off x="2703513" y="4089400"/>
            <a:ext cx="1325562" cy="1588"/>
          </a:xfrm>
          <a:prstGeom prst="rect">
            <a:avLst/>
          </a:prstGeom>
          <a:noFill/>
          <a:ln w="9525">
            <a:noFill/>
            <a:miter lim="800000"/>
            <a:headEnd/>
            <a:tailEnd/>
          </a:ln>
        </p:spPr>
      </p:pic>
      <p:pic>
        <p:nvPicPr>
          <p:cNvPr id="214084" name="Picture 1092"/>
          <p:cNvPicPr>
            <a:picLocks noChangeAspect="1" noChangeArrowheads="1"/>
          </p:cNvPicPr>
          <p:nvPr/>
        </p:nvPicPr>
        <p:blipFill>
          <a:blip r:embed="rId2" cstate="print"/>
          <a:srcRect/>
          <a:stretch>
            <a:fillRect/>
          </a:stretch>
        </p:blipFill>
        <p:spPr bwMode="auto">
          <a:xfrm>
            <a:off x="2805114" y="1878014"/>
            <a:ext cx="287337" cy="1587"/>
          </a:xfrm>
          <a:prstGeom prst="rect">
            <a:avLst/>
          </a:prstGeom>
          <a:noFill/>
          <a:ln w="9525">
            <a:noFill/>
            <a:miter lim="800000"/>
            <a:headEnd/>
            <a:tailEnd/>
          </a:ln>
        </p:spPr>
      </p:pic>
      <p:grpSp>
        <p:nvGrpSpPr>
          <p:cNvPr id="2" name="Group 1106"/>
          <p:cNvGrpSpPr/>
          <p:nvPr/>
        </p:nvGrpSpPr>
        <p:grpSpPr bwMode="auto">
          <a:xfrm>
            <a:off x="1952596" y="1428737"/>
            <a:ext cx="8280400" cy="4860925"/>
            <a:chOff x="392" y="699"/>
            <a:chExt cx="5216" cy="3062"/>
          </a:xfrm>
        </p:grpSpPr>
        <p:sp>
          <p:nvSpPr>
            <p:cNvPr id="214021" name="Rectangle 1029"/>
            <p:cNvSpPr>
              <a:spLocks noChangeArrowheads="1"/>
            </p:cNvSpPr>
            <p:nvPr/>
          </p:nvSpPr>
          <p:spPr bwMode="auto">
            <a:xfrm>
              <a:off x="1256" y="1415"/>
              <a:ext cx="594" cy="395"/>
            </a:xfrm>
            <a:prstGeom prst="rect">
              <a:avLst/>
            </a:prstGeom>
            <a:solidFill>
              <a:schemeClr val="accent1"/>
            </a:solidFill>
            <a:ln w="19050">
              <a:solidFill>
                <a:schemeClr val="tx1"/>
              </a:solidFill>
              <a:miter lim="800000"/>
            </a:ln>
          </p:spPr>
          <p:txBody>
            <a:bodyPr/>
            <a:lstStyle/>
            <a:p>
              <a:endParaRPr lang="zh-CN" altLang="en-US"/>
            </a:p>
          </p:txBody>
        </p:sp>
        <p:sp>
          <p:nvSpPr>
            <p:cNvPr id="214022" name="Rectangle 1030"/>
            <p:cNvSpPr>
              <a:spLocks noChangeArrowheads="1"/>
            </p:cNvSpPr>
            <p:nvPr/>
          </p:nvSpPr>
          <p:spPr bwMode="auto">
            <a:xfrm>
              <a:off x="1256" y="1415"/>
              <a:ext cx="594" cy="395"/>
            </a:xfrm>
            <a:prstGeom prst="rect">
              <a:avLst/>
            </a:prstGeom>
            <a:noFill/>
            <a:ln w="3175">
              <a:solidFill>
                <a:srgbClr val="000000"/>
              </a:solidFill>
              <a:miter lim="800000"/>
            </a:ln>
          </p:spPr>
          <p:txBody>
            <a:bodyPr/>
            <a:lstStyle/>
            <a:p>
              <a:endParaRPr lang="zh-CN" altLang="en-US"/>
            </a:p>
          </p:txBody>
        </p:sp>
        <p:sp>
          <p:nvSpPr>
            <p:cNvPr id="214023" name="Rectangle 1031"/>
            <p:cNvSpPr>
              <a:spLocks noChangeArrowheads="1"/>
            </p:cNvSpPr>
            <p:nvPr/>
          </p:nvSpPr>
          <p:spPr bwMode="auto">
            <a:xfrm>
              <a:off x="1720" y="1697"/>
              <a:ext cx="97" cy="116"/>
            </a:xfrm>
            <a:prstGeom prst="rect">
              <a:avLst/>
            </a:prstGeom>
            <a:noFill/>
            <a:ln w="9525">
              <a:noFill/>
              <a:miter lim="800000"/>
            </a:ln>
          </p:spPr>
          <p:txBody>
            <a:bodyPr wrap="none" lIns="0" tIns="0" rIns="0" bIns="0">
              <a:spAutoFit/>
            </a:bodyPr>
            <a:lstStyle/>
            <a:p>
              <a:r>
                <a:rPr lang="en-US" altLang="zh-CN" sz="1200">
                  <a:solidFill>
                    <a:srgbClr val="000000"/>
                  </a:solidFill>
                  <a:latin typeface="黑体" panose="02010609060101010101" charset="-122"/>
                  <a:ea typeface="黑体" panose="02010609060101010101" charset="-122"/>
                </a:rPr>
                <a:t>A1</a:t>
              </a:r>
              <a:endParaRPr lang="en-US" altLang="zh-CN"/>
            </a:p>
          </p:txBody>
        </p:sp>
        <p:sp>
          <p:nvSpPr>
            <p:cNvPr id="214024" name="Rectangle 1032"/>
            <p:cNvSpPr>
              <a:spLocks noChangeArrowheads="1"/>
            </p:cNvSpPr>
            <p:nvPr/>
          </p:nvSpPr>
          <p:spPr bwMode="auto">
            <a:xfrm>
              <a:off x="1354" y="1499"/>
              <a:ext cx="388" cy="116"/>
            </a:xfrm>
            <a:prstGeom prst="rect">
              <a:avLst/>
            </a:prstGeom>
            <a:noFill/>
            <a:ln w="9525">
              <a:noFill/>
              <a:miter lim="800000"/>
            </a:ln>
          </p:spPr>
          <p:txBody>
            <a:bodyPr wrap="none" lIns="0" tIns="0" rIns="0" bIns="0">
              <a:spAutoFit/>
            </a:bodyPr>
            <a:lstStyle/>
            <a:p>
              <a:r>
                <a:rPr lang="zh-CN" altLang="en-US" sz="1200" dirty="0">
                  <a:solidFill>
                    <a:srgbClr val="000000"/>
                  </a:solidFill>
                  <a:latin typeface="黑体" panose="02010609060101010101" charset="-122"/>
                  <a:ea typeface="黑体" panose="02010609060101010101" charset="-122"/>
                </a:rPr>
                <a:t>工厂布局</a:t>
              </a:r>
              <a:endParaRPr lang="zh-CN" altLang="en-US" dirty="0"/>
            </a:p>
          </p:txBody>
        </p:sp>
        <p:sp>
          <p:nvSpPr>
            <p:cNvPr id="214025" name="Rectangle 1033"/>
            <p:cNvSpPr>
              <a:spLocks noChangeArrowheads="1"/>
            </p:cNvSpPr>
            <p:nvPr/>
          </p:nvSpPr>
          <p:spPr bwMode="auto">
            <a:xfrm>
              <a:off x="2839" y="2205"/>
              <a:ext cx="594" cy="395"/>
            </a:xfrm>
            <a:prstGeom prst="rect">
              <a:avLst/>
            </a:prstGeom>
            <a:solidFill>
              <a:srgbClr val="FF9900"/>
            </a:solidFill>
            <a:ln w="19050">
              <a:solidFill>
                <a:schemeClr val="tx1"/>
              </a:solidFill>
              <a:miter lim="800000"/>
            </a:ln>
          </p:spPr>
          <p:txBody>
            <a:bodyPr/>
            <a:lstStyle/>
            <a:p>
              <a:endParaRPr lang="zh-CN" altLang="en-US"/>
            </a:p>
          </p:txBody>
        </p:sp>
        <p:sp>
          <p:nvSpPr>
            <p:cNvPr id="214026" name="Rectangle 1034"/>
            <p:cNvSpPr>
              <a:spLocks noChangeArrowheads="1"/>
            </p:cNvSpPr>
            <p:nvPr/>
          </p:nvSpPr>
          <p:spPr bwMode="auto">
            <a:xfrm>
              <a:off x="2839" y="2205"/>
              <a:ext cx="594" cy="395"/>
            </a:xfrm>
            <a:prstGeom prst="rect">
              <a:avLst/>
            </a:prstGeom>
            <a:noFill/>
            <a:ln w="3175">
              <a:solidFill>
                <a:srgbClr val="000000"/>
              </a:solidFill>
              <a:miter lim="800000"/>
            </a:ln>
          </p:spPr>
          <p:txBody>
            <a:bodyPr/>
            <a:lstStyle/>
            <a:p>
              <a:endParaRPr lang="zh-CN" altLang="en-US"/>
            </a:p>
          </p:txBody>
        </p:sp>
        <p:sp>
          <p:nvSpPr>
            <p:cNvPr id="214027" name="Rectangle 1035"/>
            <p:cNvSpPr>
              <a:spLocks noChangeArrowheads="1"/>
            </p:cNvSpPr>
            <p:nvPr/>
          </p:nvSpPr>
          <p:spPr bwMode="auto">
            <a:xfrm>
              <a:off x="3303" y="2487"/>
              <a:ext cx="97" cy="116"/>
            </a:xfrm>
            <a:prstGeom prst="rect">
              <a:avLst/>
            </a:prstGeom>
            <a:noFill/>
            <a:ln w="9525">
              <a:noFill/>
              <a:miter lim="800000"/>
            </a:ln>
          </p:spPr>
          <p:txBody>
            <a:bodyPr wrap="none" lIns="0" tIns="0" rIns="0" bIns="0">
              <a:spAutoFit/>
            </a:bodyPr>
            <a:lstStyle/>
            <a:p>
              <a:r>
                <a:rPr lang="en-US" altLang="zh-CN" sz="1200">
                  <a:solidFill>
                    <a:srgbClr val="000000"/>
                  </a:solidFill>
                  <a:latin typeface="黑体" panose="02010609060101010101" charset="-122"/>
                  <a:ea typeface="黑体" panose="02010609060101010101" charset="-122"/>
                </a:rPr>
                <a:t>A2</a:t>
              </a:r>
              <a:endParaRPr lang="en-US" altLang="zh-CN"/>
            </a:p>
          </p:txBody>
        </p:sp>
        <p:sp>
          <p:nvSpPr>
            <p:cNvPr id="214028" name="Rectangle 1036"/>
            <p:cNvSpPr>
              <a:spLocks noChangeArrowheads="1"/>
            </p:cNvSpPr>
            <p:nvPr/>
          </p:nvSpPr>
          <p:spPr bwMode="auto">
            <a:xfrm>
              <a:off x="2937" y="2289"/>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工艺规划</a:t>
              </a:r>
              <a:endParaRPr lang="zh-CN" altLang="en-US"/>
            </a:p>
          </p:txBody>
        </p:sp>
        <p:sp>
          <p:nvSpPr>
            <p:cNvPr id="214029" name="Freeform 1037"/>
            <p:cNvSpPr/>
            <p:nvPr/>
          </p:nvSpPr>
          <p:spPr bwMode="auto">
            <a:xfrm>
              <a:off x="1850" y="1678"/>
              <a:ext cx="946" cy="758"/>
            </a:xfrm>
            <a:custGeom>
              <a:avLst/>
              <a:gdLst/>
              <a:ahLst/>
              <a:cxnLst>
                <a:cxn ang="0">
                  <a:pos x="0" y="0"/>
                </a:cxn>
                <a:cxn ang="0">
                  <a:pos x="727" y="0"/>
                </a:cxn>
                <a:cxn ang="0">
                  <a:pos x="733" y="0"/>
                </a:cxn>
                <a:cxn ang="0">
                  <a:pos x="740" y="1"/>
                </a:cxn>
                <a:cxn ang="0">
                  <a:pos x="745" y="2"/>
                </a:cxn>
                <a:cxn ang="0">
                  <a:pos x="751" y="5"/>
                </a:cxn>
                <a:cxn ang="0">
                  <a:pos x="756" y="7"/>
                </a:cxn>
                <a:cxn ang="0">
                  <a:pos x="761" y="10"/>
                </a:cxn>
                <a:cxn ang="0">
                  <a:pos x="766" y="13"/>
                </a:cxn>
                <a:cxn ang="0">
                  <a:pos x="769" y="17"/>
                </a:cxn>
                <a:cxn ang="0">
                  <a:pos x="773" y="21"/>
                </a:cxn>
                <a:cxn ang="0">
                  <a:pos x="777" y="26"/>
                </a:cxn>
                <a:cxn ang="0">
                  <a:pos x="779" y="31"/>
                </a:cxn>
                <a:cxn ang="0">
                  <a:pos x="782" y="35"/>
                </a:cxn>
                <a:cxn ang="0">
                  <a:pos x="784" y="42"/>
                </a:cxn>
                <a:cxn ang="0">
                  <a:pos x="785" y="47"/>
                </a:cxn>
                <a:cxn ang="0">
                  <a:pos x="787" y="53"/>
                </a:cxn>
                <a:cxn ang="0">
                  <a:pos x="787" y="59"/>
                </a:cxn>
                <a:cxn ang="0">
                  <a:pos x="787" y="59"/>
                </a:cxn>
                <a:cxn ang="0">
                  <a:pos x="787" y="59"/>
                </a:cxn>
                <a:cxn ang="0">
                  <a:pos x="787" y="1455"/>
                </a:cxn>
                <a:cxn ang="0">
                  <a:pos x="787" y="1462"/>
                </a:cxn>
                <a:cxn ang="0">
                  <a:pos x="788" y="1467"/>
                </a:cxn>
                <a:cxn ang="0">
                  <a:pos x="789" y="1473"/>
                </a:cxn>
                <a:cxn ang="0">
                  <a:pos x="792" y="1478"/>
                </a:cxn>
                <a:cxn ang="0">
                  <a:pos x="794" y="1484"/>
                </a:cxn>
                <a:cxn ang="0">
                  <a:pos x="797" y="1488"/>
                </a:cxn>
                <a:cxn ang="0">
                  <a:pos x="800" y="1492"/>
                </a:cxn>
                <a:cxn ang="0">
                  <a:pos x="804" y="1497"/>
                </a:cxn>
                <a:cxn ang="0">
                  <a:pos x="809" y="1501"/>
                </a:cxn>
                <a:cxn ang="0">
                  <a:pos x="813" y="1504"/>
                </a:cxn>
                <a:cxn ang="0">
                  <a:pos x="818" y="1507"/>
                </a:cxn>
                <a:cxn ang="0">
                  <a:pos x="822" y="1510"/>
                </a:cxn>
                <a:cxn ang="0">
                  <a:pos x="829" y="1511"/>
                </a:cxn>
                <a:cxn ang="0">
                  <a:pos x="834" y="1513"/>
                </a:cxn>
                <a:cxn ang="0">
                  <a:pos x="840" y="1513"/>
                </a:cxn>
                <a:cxn ang="0">
                  <a:pos x="846" y="1515"/>
                </a:cxn>
                <a:cxn ang="0">
                  <a:pos x="846" y="1515"/>
                </a:cxn>
                <a:cxn ang="0">
                  <a:pos x="1893" y="1515"/>
                </a:cxn>
              </a:cxnLst>
              <a:rect l="0" t="0" r="r" b="b"/>
              <a:pathLst>
                <a:path w="1893" h="1515">
                  <a:moveTo>
                    <a:pt x="0" y="0"/>
                  </a:moveTo>
                  <a:lnTo>
                    <a:pt x="727" y="0"/>
                  </a:lnTo>
                  <a:lnTo>
                    <a:pt x="733" y="0"/>
                  </a:lnTo>
                  <a:lnTo>
                    <a:pt x="740" y="1"/>
                  </a:lnTo>
                  <a:lnTo>
                    <a:pt x="745" y="2"/>
                  </a:lnTo>
                  <a:lnTo>
                    <a:pt x="751" y="5"/>
                  </a:lnTo>
                  <a:lnTo>
                    <a:pt x="756" y="7"/>
                  </a:lnTo>
                  <a:lnTo>
                    <a:pt x="761" y="10"/>
                  </a:lnTo>
                  <a:lnTo>
                    <a:pt x="766" y="13"/>
                  </a:lnTo>
                  <a:lnTo>
                    <a:pt x="769" y="17"/>
                  </a:lnTo>
                  <a:lnTo>
                    <a:pt x="773" y="21"/>
                  </a:lnTo>
                  <a:lnTo>
                    <a:pt x="777" y="26"/>
                  </a:lnTo>
                  <a:lnTo>
                    <a:pt x="779" y="31"/>
                  </a:lnTo>
                  <a:lnTo>
                    <a:pt x="782" y="35"/>
                  </a:lnTo>
                  <a:lnTo>
                    <a:pt x="784" y="42"/>
                  </a:lnTo>
                  <a:lnTo>
                    <a:pt x="785" y="47"/>
                  </a:lnTo>
                  <a:lnTo>
                    <a:pt x="787" y="53"/>
                  </a:lnTo>
                  <a:lnTo>
                    <a:pt x="787" y="59"/>
                  </a:lnTo>
                  <a:lnTo>
                    <a:pt x="787" y="59"/>
                  </a:lnTo>
                  <a:lnTo>
                    <a:pt x="787" y="59"/>
                  </a:lnTo>
                  <a:lnTo>
                    <a:pt x="787" y="1455"/>
                  </a:lnTo>
                  <a:lnTo>
                    <a:pt x="787" y="1462"/>
                  </a:lnTo>
                  <a:lnTo>
                    <a:pt x="788" y="1467"/>
                  </a:lnTo>
                  <a:lnTo>
                    <a:pt x="789" y="1473"/>
                  </a:lnTo>
                  <a:lnTo>
                    <a:pt x="792" y="1478"/>
                  </a:lnTo>
                  <a:lnTo>
                    <a:pt x="794" y="1484"/>
                  </a:lnTo>
                  <a:lnTo>
                    <a:pt x="797" y="1488"/>
                  </a:lnTo>
                  <a:lnTo>
                    <a:pt x="800" y="1492"/>
                  </a:lnTo>
                  <a:lnTo>
                    <a:pt x="804" y="1497"/>
                  </a:lnTo>
                  <a:lnTo>
                    <a:pt x="809" y="1501"/>
                  </a:lnTo>
                  <a:lnTo>
                    <a:pt x="813" y="1504"/>
                  </a:lnTo>
                  <a:lnTo>
                    <a:pt x="818" y="1507"/>
                  </a:lnTo>
                  <a:lnTo>
                    <a:pt x="822" y="1510"/>
                  </a:lnTo>
                  <a:lnTo>
                    <a:pt x="829" y="1511"/>
                  </a:lnTo>
                  <a:lnTo>
                    <a:pt x="834" y="1513"/>
                  </a:lnTo>
                  <a:lnTo>
                    <a:pt x="840" y="1513"/>
                  </a:lnTo>
                  <a:lnTo>
                    <a:pt x="846" y="1515"/>
                  </a:lnTo>
                  <a:lnTo>
                    <a:pt x="846" y="1515"/>
                  </a:lnTo>
                  <a:lnTo>
                    <a:pt x="1893" y="1515"/>
                  </a:lnTo>
                </a:path>
              </a:pathLst>
            </a:custGeom>
            <a:noFill/>
            <a:ln w="3175">
              <a:solidFill>
                <a:srgbClr val="000000"/>
              </a:solidFill>
              <a:prstDash val="solid"/>
              <a:round/>
            </a:ln>
          </p:spPr>
          <p:txBody>
            <a:bodyPr/>
            <a:lstStyle/>
            <a:p>
              <a:endParaRPr lang="zh-CN" altLang="en-US"/>
            </a:p>
          </p:txBody>
        </p:sp>
        <p:sp>
          <p:nvSpPr>
            <p:cNvPr id="214030" name="Freeform 1038"/>
            <p:cNvSpPr/>
            <p:nvPr/>
          </p:nvSpPr>
          <p:spPr bwMode="auto">
            <a:xfrm>
              <a:off x="2791" y="2411"/>
              <a:ext cx="48" cy="49"/>
            </a:xfrm>
            <a:custGeom>
              <a:avLst/>
              <a:gdLst/>
              <a:ahLst/>
              <a:cxnLst>
                <a:cxn ang="0">
                  <a:pos x="0" y="0"/>
                </a:cxn>
                <a:cxn ang="0">
                  <a:pos x="97" y="50"/>
                </a:cxn>
                <a:cxn ang="0">
                  <a:pos x="0" y="98"/>
                </a:cxn>
                <a:cxn ang="0">
                  <a:pos x="0" y="0"/>
                </a:cxn>
              </a:cxnLst>
              <a:rect l="0" t="0" r="r" b="b"/>
              <a:pathLst>
                <a:path w="97" h="98">
                  <a:moveTo>
                    <a:pt x="0" y="0"/>
                  </a:moveTo>
                  <a:lnTo>
                    <a:pt x="97" y="50"/>
                  </a:lnTo>
                  <a:lnTo>
                    <a:pt x="0" y="98"/>
                  </a:lnTo>
                  <a:lnTo>
                    <a:pt x="0" y="0"/>
                  </a:lnTo>
                  <a:close/>
                </a:path>
              </a:pathLst>
            </a:custGeom>
            <a:solidFill>
              <a:srgbClr val="000000"/>
            </a:solidFill>
            <a:ln w="9525">
              <a:noFill/>
              <a:round/>
            </a:ln>
          </p:spPr>
          <p:txBody>
            <a:bodyPr/>
            <a:lstStyle/>
            <a:p>
              <a:endParaRPr lang="zh-CN" altLang="en-US"/>
            </a:p>
          </p:txBody>
        </p:sp>
        <p:sp>
          <p:nvSpPr>
            <p:cNvPr id="214031" name="Rectangle 1039"/>
            <p:cNvSpPr>
              <a:spLocks noChangeArrowheads="1"/>
            </p:cNvSpPr>
            <p:nvPr/>
          </p:nvSpPr>
          <p:spPr bwMode="auto">
            <a:xfrm>
              <a:off x="1572" y="1953"/>
              <a:ext cx="582"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设备几何模型</a:t>
              </a:r>
              <a:endParaRPr lang="zh-CN" altLang="en-US"/>
            </a:p>
          </p:txBody>
        </p:sp>
        <p:sp>
          <p:nvSpPr>
            <p:cNvPr id="214032" name="Rectangle 1040"/>
            <p:cNvSpPr>
              <a:spLocks noChangeArrowheads="1"/>
            </p:cNvSpPr>
            <p:nvPr/>
          </p:nvSpPr>
          <p:spPr bwMode="auto">
            <a:xfrm>
              <a:off x="1109" y="1163"/>
              <a:ext cx="388" cy="116"/>
            </a:xfrm>
            <a:prstGeom prst="rect">
              <a:avLst/>
            </a:prstGeom>
            <a:noFill/>
            <a:ln w="9525">
              <a:noFill/>
              <a:miter lim="800000"/>
            </a:ln>
          </p:spPr>
          <p:txBody>
            <a:bodyPr wrap="none" lIns="0" tIns="0" rIns="0" bIns="0">
              <a:spAutoFit/>
            </a:bodyPr>
            <a:lstStyle/>
            <a:p>
              <a:r>
                <a:rPr lang="zh-CN" altLang="en-US" sz="1200" dirty="0">
                  <a:solidFill>
                    <a:srgbClr val="000000"/>
                  </a:solidFill>
                  <a:latin typeface="黑体" panose="02010609060101010101" charset="-122"/>
                  <a:ea typeface="黑体" panose="02010609060101010101" charset="-122"/>
                </a:rPr>
                <a:t>生产大纲</a:t>
              </a:r>
              <a:endParaRPr lang="zh-CN" altLang="en-US" dirty="0"/>
            </a:p>
          </p:txBody>
        </p:sp>
        <p:sp>
          <p:nvSpPr>
            <p:cNvPr id="214033" name="Rectangle 1041"/>
            <p:cNvSpPr>
              <a:spLocks noChangeArrowheads="1"/>
            </p:cNvSpPr>
            <p:nvPr/>
          </p:nvSpPr>
          <p:spPr bwMode="auto">
            <a:xfrm>
              <a:off x="1901" y="1450"/>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生产线分</a:t>
              </a:r>
              <a:endParaRPr lang="zh-CN" altLang="en-US"/>
            </a:p>
          </p:txBody>
        </p:sp>
        <p:sp>
          <p:nvSpPr>
            <p:cNvPr id="214034" name="Rectangle 1042"/>
            <p:cNvSpPr>
              <a:spLocks noChangeArrowheads="1"/>
            </p:cNvSpPr>
            <p:nvPr/>
          </p:nvSpPr>
          <p:spPr bwMode="auto">
            <a:xfrm>
              <a:off x="1901" y="1567"/>
              <a:ext cx="291"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布信息</a:t>
              </a:r>
              <a:endParaRPr lang="zh-CN" altLang="en-US"/>
            </a:p>
          </p:txBody>
        </p:sp>
        <p:sp>
          <p:nvSpPr>
            <p:cNvPr id="214035" name="Line 1043"/>
            <p:cNvSpPr>
              <a:spLocks noChangeShapeType="1"/>
            </p:cNvSpPr>
            <p:nvPr/>
          </p:nvSpPr>
          <p:spPr bwMode="auto">
            <a:xfrm>
              <a:off x="3433" y="2403"/>
              <a:ext cx="560" cy="1"/>
            </a:xfrm>
            <a:prstGeom prst="line">
              <a:avLst/>
            </a:prstGeom>
            <a:noFill/>
            <a:ln w="3175">
              <a:solidFill>
                <a:srgbClr val="000000"/>
              </a:solidFill>
              <a:round/>
            </a:ln>
          </p:spPr>
          <p:txBody>
            <a:bodyPr/>
            <a:lstStyle/>
            <a:p>
              <a:endParaRPr lang="zh-CN" altLang="en-US"/>
            </a:p>
          </p:txBody>
        </p:sp>
        <p:sp>
          <p:nvSpPr>
            <p:cNvPr id="214036" name="Freeform 1044"/>
            <p:cNvSpPr/>
            <p:nvPr/>
          </p:nvSpPr>
          <p:spPr bwMode="auto">
            <a:xfrm>
              <a:off x="3988" y="2383"/>
              <a:ext cx="38" cy="39"/>
            </a:xfrm>
            <a:custGeom>
              <a:avLst/>
              <a:gdLst/>
              <a:ahLst/>
              <a:cxnLst>
                <a:cxn ang="0">
                  <a:pos x="0" y="0"/>
                </a:cxn>
                <a:cxn ang="0">
                  <a:pos x="76" y="38"/>
                </a:cxn>
                <a:cxn ang="0">
                  <a:pos x="0" y="78"/>
                </a:cxn>
                <a:cxn ang="0">
                  <a:pos x="0" y="0"/>
                </a:cxn>
              </a:cxnLst>
              <a:rect l="0" t="0" r="r" b="b"/>
              <a:pathLst>
                <a:path w="76" h="78">
                  <a:moveTo>
                    <a:pt x="0" y="0"/>
                  </a:moveTo>
                  <a:lnTo>
                    <a:pt x="76" y="38"/>
                  </a:lnTo>
                  <a:lnTo>
                    <a:pt x="0" y="78"/>
                  </a:lnTo>
                  <a:lnTo>
                    <a:pt x="0" y="0"/>
                  </a:lnTo>
                  <a:close/>
                </a:path>
              </a:pathLst>
            </a:custGeom>
            <a:solidFill>
              <a:srgbClr val="000000"/>
            </a:solidFill>
            <a:ln w="9525">
              <a:noFill/>
              <a:round/>
            </a:ln>
          </p:spPr>
          <p:txBody>
            <a:bodyPr/>
            <a:lstStyle/>
            <a:p>
              <a:endParaRPr lang="zh-CN" altLang="en-US"/>
            </a:p>
          </p:txBody>
        </p:sp>
        <p:sp>
          <p:nvSpPr>
            <p:cNvPr id="214037" name="Rectangle 1045"/>
            <p:cNvSpPr>
              <a:spLocks noChangeArrowheads="1"/>
            </p:cNvSpPr>
            <p:nvPr/>
          </p:nvSpPr>
          <p:spPr bwMode="auto">
            <a:xfrm>
              <a:off x="3595" y="2274"/>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工艺文档</a:t>
              </a:r>
              <a:endParaRPr lang="zh-CN" altLang="en-US"/>
            </a:p>
          </p:txBody>
        </p:sp>
        <p:sp>
          <p:nvSpPr>
            <p:cNvPr id="214038" name="Freeform 1046"/>
            <p:cNvSpPr/>
            <p:nvPr/>
          </p:nvSpPr>
          <p:spPr bwMode="auto">
            <a:xfrm>
              <a:off x="3747" y="1884"/>
              <a:ext cx="613" cy="370"/>
            </a:xfrm>
            <a:custGeom>
              <a:avLst/>
              <a:gdLst/>
              <a:ahLst/>
              <a:cxnLst>
                <a:cxn ang="0">
                  <a:pos x="66" y="696"/>
                </a:cxn>
                <a:cxn ang="0">
                  <a:pos x="188" y="613"/>
                </a:cxn>
                <a:cxn ang="0">
                  <a:pos x="300" y="538"/>
                </a:cxn>
                <a:cxn ang="0">
                  <a:pos x="399" y="470"/>
                </a:cxn>
                <a:cxn ang="0">
                  <a:pos x="488" y="411"/>
                </a:cxn>
                <a:cxn ang="0">
                  <a:pos x="564" y="360"/>
                </a:cxn>
                <a:cxn ang="0">
                  <a:pos x="631" y="317"/>
                </a:cxn>
                <a:cxn ang="0">
                  <a:pos x="686" y="281"/>
                </a:cxn>
                <a:cxn ang="0">
                  <a:pos x="729" y="254"/>
                </a:cxn>
                <a:cxn ang="0">
                  <a:pos x="761" y="234"/>
                </a:cxn>
                <a:cxn ang="0">
                  <a:pos x="782" y="223"/>
                </a:cxn>
                <a:cxn ang="0">
                  <a:pos x="792" y="221"/>
                </a:cxn>
                <a:cxn ang="0">
                  <a:pos x="791" y="226"/>
                </a:cxn>
                <a:cxn ang="0">
                  <a:pos x="777" y="238"/>
                </a:cxn>
                <a:cxn ang="0">
                  <a:pos x="754" y="259"/>
                </a:cxn>
                <a:cxn ang="0">
                  <a:pos x="719" y="289"/>
                </a:cxn>
                <a:cxn ang="0">
                  <a:pos x="672" y="326"/>
                </a:cxn>
                <a:cxn ang="0">
                  <a:pos x="584" y="395"/>
                </a:cxn>
                <a:cxn ang="0">
                  <a:pos x="532" y="436"/>
                </a:cxn>
                <a:cxn ang="0">
                  <a:pos x="491" y="469"/>
                </a:cxn>
                <a:cxn ang="0">
                  <a:pos x="462" y="494"/>
                </a:cxn>
                <a:cxn ang="0">
                  <a:pos x="443" y="511"/>
                </a:cxn>
                <a:cxn ang="0">
                  <a:pos x="436" y="520"/>
                </a:cxn>
                <a:cxn ang="0">
                  <a:pos x="441" y="521"/>
                </a:cxn>
                <a:cxn ang="0">
                  <a:pos x="455" y="513"/>
                </a:cxn>
                <a:cxn ang="0">
                  <a:pos x="483" y="499"/>
                </a:cxn>
                <a:cxn ang="0">
                  <a:pos x="520" y="475"/>
                </a:cxn>
                <a:cxn ang="0">
                  <a:pos x="569" y="444"/>
                </a:cxn>
                <a:cxn ang="0">
                  <a:pos x="630" y="405"/>
                </a:cxn>
                <a:cxn ang="0">
                  <a:pos x="702" y="357"/>
                </a:cxn>
                <a:cxn ang="0">
                  <a:pos x="784" y="302"/>
                </a:cxn>
                <a:cxn ang="0">
                  <a:pos x="878" y="238"/>
                </a:cxn>
                <a:cxn ang="0">
                  <a:pos x="984" y="168"/>
                </a:cxn>
                <a:cxn ang="0">
                  <a:pos x="1100" y="87"/>
                </a:cxn>
                <a:cxn ang="0">
                  <a:pos x="1227" y="0"/>
                </a:cxn>
              </a:cxnLst>
              <a:rect l="0" t="0" r="r" b="b"/>
              <a:pathLst>
                <a:path w="1227" h="741">
                  <a:moveTo>
                    <a:pt x="0" y="741"/>
                  </a:moveTo>
                  <a:lnTo>
                    <a:pt x="66" y="696"/>
                  </a:lnTo>
                  <a:lnTo>
                    <a:pt x="129" y="654"/>
                  </a:lnTo>
                  <a:lnTo>
                    <a:pt x="188" y="613"/>
                  </a:lnTo>
                  <a:lnTo>
                    <a:pt x="245" y="574"/>
                  </a:lnTo>
                  <a:lnTo>
                    <a:pt x="300" y="538"/>
                  </a:lnTo>
                  <a:lnTo>
                    <a:pt x="350" y="504"/>
                  </a:lnTo>
                  <a:lnTo>
                    <a:pt x="399" y="470"/>
                  </a:lnTo>
                  <a:lnTo>
                    <a:pt x="444" y="439"/>
                  </a:lnTo>
                  <a:lnTo>
                    <a:pt x="488" y="411"/>
                  </a:lnTo>
                  <a:lnTo>
                    <a:pt x="527" y="384"/>
                  </a:lnTo>
                  <a:lnTo>
                    <a:pt x="564" y="360"/>
                  </a:lnTo>
                  <a:lnTo>
                    <a:pt x="599" y="337"/>
                  </a:lnTo>
                  <a:lnTo>
                    <a:pt x="631" y="317"/>
                  </a:lnTo>
                  <a:lnTo>
                    <a:pt x="660" y="297"/>
                  </a:lnTo>
                  <a:lnTo>
                    <a:pt x="686" y="281"/>
                  </a:lnTo>
                  <a:lnTo>
                    <a:pt x="709" y="267"/>
                  </a:lnTo>
                  <a:lnTo>
                    <a:pt x="729" y="254"/>
                  </a:lnTo>
                  <a:lnTo>
                    <a:pt x="746" y="243"/>
                  </a:lnTo>
                  <a:lnTo>
                    <a:pt x="761" y="234"/>
                  </a:lnTo>
                  <a:lnTo>
                    <a:pt x="773" y="228"/>
                  </a:lnTo>
                  <a:lnTo>
                    <a:pt x="782" y="223"/>
                  </a:lnTo>
                  <a:lnTo>
                    <a:pt x="788" y="221"/>
                  </a:lnTo>
                  <a:lnTo>
                    <a:pt x="792" y="221"/>
                  </a:lnTo>
                  <a:lnTo>
                    <a:pt x="792" y="222"/>
                  </a:lnTo>
                  <a:lnTo>
                    <a:pt x="791" y="226"/>
                  </a:lnTo>
                  <a:lnTo>
                    <a:pt x="786" y="231"/>
                  </a:lnTo>
                  <a:lnTo>
                    <a:pt x="777" y="238"/>
                  </a:lnTo>
                  <a:lnTo>
                    <a:pt x="767" y="248"/>
                  </a:lnTo>
                  <a:lnTo>
                    <a:pt x="754" y="259"/>
                  </a:lnTo>
                  <a:lnTo>
                    <a:pt x="737" y="273"/>
                  </a:lnTo>
                  <a:lnTo>
                    <a:pt x="719" y="289"/>
                  </a:lnTo>
                  <a:lnTo>
                    <a:pt x="697" y="306"/>
                  </a:lnTo>
                  <a:lnTo>
                    <a:pt x="672" y="326"/>
                  </a:lnTo>
                  <a:lnTo>
                    <a:pt x="645" y="347"/>
                  </a:lnTo>
                  <a:lnTo>
                    <a:pt x="584" y="395"/>
                  </a:lnTo>
                  <a:lnTo>
                    <a:pt x="557" y="416"/>
                  </a:lnTo>
                  <a:lnTo>
                    <a:pt x="532" y="436"/>
                  </a:lnTo>
                  <a:lnTo>
                    <a:pt x="510" y="453"/>
                  </a:lnTo>
                  <a:lnTo>
                    <a:pt x="491" y="469"/>
                  </a:lnTo>
                  <a:lnTo>
                    <a:pt x="475" y="483"/>
                  </a:lnTo>
                  <a:lnTo>
                    <a:pt x="462" y="494"/>
                  </a:lnTo>
                  <a:lnTo>
                    <a:pt x="451" y="504"/>
                  </a:lnTo>
                  <a:lnTo>
                    <a:pt x="443" y="511"/>
                  </a:lnTo>
                  <a:lnTo>
                    <a:pt x="438" y="516"/>
                  </a:lnTo>
                  <a:lnTo>
                    <a:pt x="436" y="520"/>
                  </a:lnTo>
                  <a:lnTo>
                    <a:pt x="437" y="521"/>
                  </a:lnTo>
                  <a:lnTo>
                    <a:pt x="441" y="521"/>
                  </a:lnTo>
                  <a:lnTo>
                    <a:pt x="447" y="518"/>
                  </a:lnTo>
                  <a:lnTo>
                    <a:pt x="455" y="513"/>
                  </a:lnTo>
                  <a:lnTo>
                    <a:pt x="468" y="507"/>
                  </a:lnTo>
                  <a:lnTo>
                    <a:pt x="483" y="499"/>
                  </a:lnTo>
                  <a:lnTo>
                    <a:pt x="500" y="488"/>
                  </a:lnTo>
                  <a:lnTo>
                    <a:pt x="520" y="475"/>
                  </a:lnTo>
                  <a:lnTo>
                    <a:pt x="543" y="460"/>
                  </a:lnTo>
                  <a:lnTo>
                    <a:pt x="569" y="444"/>
                  </a:lnTo>
                  <a:lnTo>
                    <a:pt x="598" y="425"/>
                  </a:lnTo>
                  <a:lnTo>
                    <a:pt x="630" y="405"/>
                  </a:lnTo>
                  <a:lnTo>
                    <a:pt x="663" y="381"/>
                  </a:lnTo>
                  <a:lnTo>
                    <a:pt x="702" y="357"/>
                  </a:lnTo>
                  <a:lnTo>
                    <a:pt x="741" y="331"/>
                  </a:lnTo>
                  <a:lnTo>
                    <a:pt x="784" y="302"/>
                  </a:lnTo>
                  <a:lnTo>
                    <a:pt x="829" y="271"/>
                  </a:lnTo>
                  <a:lnTo>
                    <a:pt x="878" y="238"/>
                  </a:lnTo>
                  <a:lnTo>
                    <a:pt x="929" y="204"/>
                  </a:lnTo>
                  <a:lnTo>
                    <a:pt x="984" y="168"/>
                  </a:lnTo>
                  <a:lnTo>
                    <a:pt x="1040" y="128"/>
                  </a:lnTo>
                  <a:lnTo>
                    <a:pt x="1100" y="87"/>
                  </a:lnTo>
                  <a:lnTo>
                    <a:pt x="1163" y="46"/>
                  </a:lnTo>
                  <a:lnTo>
                    <a:pt x="1227" y="0"/>
                  </a:lnTo>
                </a:path>
              </a:pathLst>
            </a:custGeom>
            <a:noFill/>
            <a:ln w="3175">
              <a:solidFill>
                <a:srgbClr val="000000"/>
              </a:solidFill>
              <a:prstDash val="solid"/>
              <a:round/>
            </a:ln>
          </p:spPr>
          <p:txBody>
            <a:bodyPr/>
            <a:lstStyle/>
            <a:p>
              <a:endParaRPr lang="zh-CN" altLang="en-US"/>
            </a:p>
          </p:txBody>
        </p:sp>
        <p:sp>
          <p:nvSpPr>
            <p:cNvPr id="214039" name="Rectangle 1047"/>
            <p:cNvSpPr>
              <a:spLocks noChangeArrowheads="1"/>
            </p:cNvSpPr>
            <p:nvPr/>
          </p:nvSpPr>
          <p:spPr bwMode="auto">
            <a:xfrm>
              <a:off x="3407" y="1031"/>
              <a:ext cx="1907" cy="833"/>
            </a:xfrm>
            <a:prstGeom prst="rect">
              <a:avLst/>
            </a:prstGeom>
            <a:solidFill>
              <a:srgbClr val="00FF00"/>
            </a:solidFill>
            <a:ln w="9525">
              <a:noFill/>
              <a:miter lim="800000"/>
            </a:ln>
          </p:spPr>
          <p:txBody>
            <a:bodyPr/>
            <a:lstStyle/>
            <a:p>
              <a:endParaRPr lang="zh-CN" altLang="en-US"/>
            </a:p>
          </p:txBody>
        </p:sp>
        <p:sp>
          <p:nvSpPr>
            <p:cNvPr id="214041" name="Rectangle 1049"/>
            <p:cNvSpPr>
              <a:spLocks noChangeArrowheads="1"/>
            </p:cNvSpPr>
            <p:nvPr/>
          </p:nvSpPr>
          <p:spPr bwMode="auto">
            <a:xfrm>
              <a:off x="3407" y="1031"/>
              <a:ext cx="1907" cy="833"/>
            </a:xfrm>
            <a:prstGeom prst="rect">
              <a:avLst/>
            </a:prstGeom>
            <a:solidFill>
              <a:schemeClr val="accent2">
                <a:lumMod val="20000"/>
                <a:lumOff val="80000"/>
              </a:schemeClr>
            </a:solidFill>
            <a:ln w="9525">
              <a:noFill/>
              <a:miter lim="800000"/>
            </a:ln>
          </p:spPr>
          <p:txBody>
            <a:bodyPr/>
            <a:lstStyle/>
            <a:p>
              <a:endParaRPr lang="zh-CN" altLang="en-US"/>
            </a:p>
          </p:txBody>
        </p:sp>
        <p:sp>
          <p:nvSpPr>
            <p:cNvPr id="214042" name="Rectangle 1050"/>
            <p:cNvSpPr>
              <a:spLocks noChangeArrowheads="1"/>
            </p:cNvSpPr>
            <p:nvPr/>
          </p:nvSpPr>
          <p:spPr bwMode="auto">
            <a:xfrm>
              <a:off x="3413" y="1054"/>
              <a:ext cx="679" cy="116"/>
            </a:xfrm>
            <a:prstGeom prst="rect">
              <a:avLst/>
            </a:prstGeom>
            <a:noFill/>
            <a:ln w="9525">
              <a:noFill/>
              <a:miter lim="800000"/>
            </a:ln>
          </p:spPr>
          <p:txBody>
            <a:bodyPr wrap="none" lIns="0" tIns="0" rIns="0" bIns="0">
              <a:spAutoFit/>
            </a:bodyPr>
            <a:lstStyle/>
            <a:p>
              <a:r>
                <a:rPr lang="zh-CN" altLang="en-US" sz="1200" dirty="0">
                  <a:solidFill>
                    <a:srgbClr val="000000"/>
                  </a:solidFill>
                  <a:latin typeface="黑体" panose="02010609060101010101" charset="-122"/>
                  <a:ea typeface="黑体" panose="02010609060101010101" charset="-122"/>
                </a:rPr>
                <a:t>客户化分析报告</a:t>
              </a:r>
              <a:endParaRPr lang="zh-CN" altLang="en-US" dirty="0"/>
            </a:p>
          </p:txBody>
        </p:sp>
        <p:sp>
          <p:nvSpPr>
            <p:cNvPr id="214043" name="Rectangle 1051"/>
            <p:cNvSpPr>
              <a:spLocks noChangeArrowheads="1"/>
            </p:cNvSpPr>
            <p:nvPr/>
          </p:nvSpPr>
          <p:spPr bwMode="auto">
            <a:xfrm>
              <a:off x="3413" y="1171"/>
              <a:ext cx="1842"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（工时、成本、生产效率、设备利用率）；</a:t>
              </a:r>
              <a:endParaRPr lang="zh-CN" altLang="en-US"/>
            </a:p>
          </p:txBody>
        </p:sp>
        <p:sp>
          <p:nvSpPr>
            <p:cNvPr id="214044" name="Rectangle 1052"/>
            <p:cNvSpPr>
              <a:spLocks noChangeArrowheads="1"/>
            </p:cNvSpPr>
            <p:nvPr/>
          </p:nvSpPr>
          <p:spPr bwMode="auto">
            <a:xfrm>
              <a:off x="3413" y="1289"/>
              <a:ext cx="775"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客户化工艺文件；</a:t>
              </a:r>
              <a:endParaRPr lang="zh-CN" altLang="en-US"/>
            </a:p>
          </p:txBody>
        </p:sp>
        <p:sp>
          <p:nvSpPr>
            <p:cNvPr id="214045" name="Rectangle 1053"/>
            <p:cNvSpPr>
              <a:spLocks noChangeArrowheads="1"/>
            </p:cNvSpPr>
            <p:nvPr/>
          </p:nvSpPr>
          <p:spPr bwMode="auto">
            <a:xfrm>
              <a:off x="3413" y="1405"/>
              <a:ext cx="436" cy="116"/>
            </a:xfrm>
            <a:prstGeom prst="rect">
              <a:avLst/>
            </a:prstGeom>
            <a:noFill/>
            <a:ln w="9525">
              <a:noFill/>
              <a:miter lim="800000"/>
            </a:ln>
          </p:spPr>
          <p:txBody>
            <a:bodyPr wrap="none" lIns="0" tIns="0" rIns="0" bIns="0">
              <a:spAutoFit/>
            </a:bodyPr>
            <a:lstStyle/>
            <a:p>
              <a:r>
                <a:rPr lang="en-US" altLang="zh-CN" sz="1200">
                  <a:solidFill>
                    <a:srgbClr val="000000"/>
                  </a:solidFill>
                  <a:latin typeface="黑体" panose="02010609060101010101" charset="-122"/>
                  <a:ea typeface="黑体" panose="02010609060101010101" charset="-122"/>
                </a:rPr>
                <a:t>PERT </a:t>
              </a:r>
              <a:r>
                <a:rPr lang="zh-CN" altLang="en-US" sz="1200">
                  <a:solidFill>
                    <a:srgbClr val="000000"/>
                  </a:solidFill>
                  <a:latin typeface="黑体" panose="02010609060101010101" charset="-122"/>
                  <a:ea typeface="黑体" panose="02010609060101010101" charset="-122"/>
                </a:rPr>
                <a:t>图；</a:t>
              </a:r>
              <a:endParaRPr lang="zh-CN" altLang="en-US"/>
            </a:p>
          </p:txBody>
        </p:sp>
        <p:sp>
          <p:nvSpPr>
            <p:cNvPr id="214046" name="Rectangle 1054"/>
            <p:cNvSpPr>
              <a:spLocks noChangeArrowheads="1"/>
            </p:cNvSpPr>
            <p:nvPr/>
          </p:nvSpPr>
          <p:spPr bwMode="auto">
            <a:xfrm>
              <a:off x="3413" y="1523"/>
              <a:ext cx="485" cy="116"/>
            </a:xfrm>
            <a:prstGeom prst="rect">
              <a:avLst/>
            </a:prstGeom>
            <a:noFill/>
            <a:ln w="9525">
              <a:noFill/>
              <a:miter lim="800000"/>
            </a:ln>
          </p:spPr>
          <p:txBody>
            <a:bodyPr wrap="none" lIns="0" tIns="0" rIns="0" bIns="0">
              <a:spAutoFit/>
            </a:bodyPr>
            <a:lstStyle/>
            <a:p>
              <a:r>
                <a:rPr lang="en-US" altLang="zh-CN" sz="1200">
                  <a:solidFill>
                    <a:srgbClr val="000000"/>
                  </a:solidFill>
                  <a:latin typeface="黑体" panose="02010609060101010101" charset="-122"/>
                  <a:ea typeface="黑体" panose="02010609060101010101" charset="-122"/>
                </a:rPr>
                <a:t>GANTT </a:t>
              </a:r>
              <a:r>
                <a:rPr lang="zh-CN" altLang="en-US" sz="1200">
                  <a:solidFill>
                    <a:srgbClr val="000000"/>
                  </a:solidFill>
                  <a:latin typeface="黑体" panose="02010609060101010101" charset="-122"/>
                  <a:ea typeface="黑体" panose="02010609060101010101" charset="-122"/>
                </a:rPr>
                <a:t>图；</a:t>
              </a:r>
              <a:endParaRPr lang="zh-CN" altLang="en-US"/>
            </a:p>
          </p:txBody>
        </p:sp>
        <p:sp>
          <p:nvSpPr>
            <p:cNvPr id="214047" name="Rectangle 1055"/>
            <p:cNvSpPr>
              <a:spLocks noChangeArrowheads="1"/>
            </p:cNvSpPr>
            <p:nvPr/>
          </p:nvSpPr>
          <p:spPr bwMode="auto">
            <a:xfrm>
              <a:off x="3413" y="1640"/>
              <a:ext cx="485"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操作手册；</a:t>
              </a:r>
              <a:endParaRPr lang="zh-CN" altLang="en-US"/>
            </a:p>
          </p:txBody>
        </p:sp>
        <p:sp>
          <p:nvSpPr>
            <p:cNvPr id="214048" name="Rectangle 1056"/>
            <p:cNvSpPr>
              <a:spLocks noChangeArrowheads="1"/>
            </p:cNvSpPr>
            <p:nvPr/>
          </p:nvSpPr>
          <p:spPr bwMode="auto">
            <a:xfrm>
              <a:off x="3413" y="1757"/>
              <a:ext cx="485"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加工指令；</a:t>
              </a:r>
              <a:endParaRPr lang="zh-CN" altLang="en-US"/>
            </a:p>
          </p:txBody>
        </p:sp>
        <p:sp>
          <p:nvSpPr>
            <p:cNvPr id="214049" name="Rectangle 1057"/>
            <p:cNvSpPr>
              <a:spLocks noChangeArrowheads="1"/>
            </p:cNvSpPr>
            <p:nvPr/>
          </p:nvSpPr>
          <p:spPr bwMode="auto">
            <a:xfrm>
              <a:off x="2866" y="3632"/>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设备参数</a:t>
              </a:r>
              <a:endParaRPr lang="zh-CN" altLang="en-US"/>
            </a:p>
          </p:txBody>
        </p:sp>
        <p:sp>
          <p:nvSpPr>
            <p:cNvPr id="214050" name="Rectangle 1058"/>
            <p:cNvSpPr>
              <a:spLocks noChangeArrowheads="1"/>
            </p:cNvSpPr>
            <p:nvPr/>
          </p:nvSpPr>
          <p:spPr bwMode="auto">
            <a:xfrm>
              <a:off x="2791" y="3410"/>
              <a:ext cx="1066"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工艺参数，操作错误记录</a:t>
              </a:r>
              <a:endParaRPr lang="zh-CN" altLang="en-US"/>
            </a:p>
          </p:txBody>
        </p:sp>
        <p:sp>
          <p:nvSpPr>
            <p:cNvPr id="214051" name="Rectangle 1059"/>
            <p:cNvSpPr>
              <a:spLocks noChangeArrowheads="1"/>
            </p:cNvSpPr>
            <p:nvPr/>
          </p:nvSpPr>
          <p:spPr bwMode="auto">
            <a:xfrm>
              <a:off x="4063" y="3069"/>
              <a:ext cx="594" cy="395"/>
            </a:xfrm>
            <a:prstGeom prst="rect">
              <a:avLst/>
            </a:prstGeom>
            <a:solidFill>
              <a:srgbClr val="CC6600"/>
            </a:solidFill>
            <a:ln w="19050">
              <a:solidFill>
                <a:schemeClr val="tx1"/>
              </a:solidFill>
              <a:miter lim="800000"/>
            </a:ln>
          </p:spPr>
          <p:txBody>
            <a:bodyPr/>
            <a:lstStyle/>
            <a:p>
              <a:endParaRPr lang="zh-CN" altLang="en-US"/>
            </a:p>
          </p:txBody>
        </p:sp>
        <p:sp>
          <p:nvSpPr>
            <p:cNvPr id="214052" name="Rectangle 1060"/>
            <p:cNvSpPr>
              <a:spLocks noChangeArrowheads="1"/>
            </p:cNvSpPr>
            <p:nvPr/>
          </p:nvSpPr>
          <p:spPr bwMode="auto">
            <a:xfrm>
              <a:off x="4063" y="3069"/>
              <a:ext cx="594" cy="395"/>
            </a:xfrm>
            <a:prstGeom prst="rect">
              <a:avLst/>
            </a:prstGeom>
            <a:noFill/>
            <a:ln w="3175">
              <a:solidFill>
                <a:srgbClr val="000000"/>
              </a:solidFill>
              <a:miter lim="800000"/>
            </a:ln>
          </p:spPr>
          <p:txBody>
            <a:bodyPr/>
            <a:lstStyle/>
            <a:p>
              <a:endParaRPr lang="zh-CN" altLang="en-US"/>
            </a:p>
          </p:txBody>
        </p:sp>
        <p:sp>
          <p:nvSpPr>
            <p:cNvPr id="214053" name="Rectangle 1061"/>
            <p:cNvSpPr>
              <a:spLocks noChangeArrowheads="1"/>
            </p:cNvSpPr>
            <p:nvPr/>
          </p:nvSpPr>
          <p:spPr bwMode="auto">
            <a:xfrm>
              <a:off x="4528" y="3351"/>
              <a:ext cx="97" cy="116"/>
            </a:xfrm>
            <a:prstGeom prst="rect">
              <a:avLst/>
            </a:prstGeom>
            <a:noFill/>
            <a:ln w="9525">
              <a:noFill/>
              <a:miter lim="800000"/>
            </a:ln>
          </p:spPr>
          <p:txBody>
            <a:bodyPr wrap="none" lIns="0" tIns="0" rIns="0" bIns="0">
              <a:spAutoFit/>
            </a:bodyPr>
            <a:lstStyle/>
            <a:p>
              <a:r>
                <a:rPr lang="en-US" altLang="zh-CN" sz="1200">
                  <a:solidFill>
                    <a:srgbClr val="000000"/>
                  </a:solidFill>
                  <a:latin typeface="黑体" panose="02010609060101010101" charset="-122"/>
                  <a:ea typeface="黑体" panose="02010609060101010101" charset="-122"/>
                </a:rPr>
                <a:t>A3</a:t>
              </a:r>
              <a:endParaRPr lang="en-US" altLang="zh-CN"/>
            </a:p>
          </p:txBody>
        </p:sp>
        <p:sp>
          <p:nvSpPr>
            <p:cNvPr id="214054" name="Rectangle 1062"/>
            <p:cNvSpPr>
              <a:spLocks noChangeArrowheads="1"/>
            </p:cNvSpPr>
            <p:nvPr/>
          </p:nvSpPr>
          <p:spPr bwMode="auto">
            <a:xfrm>
              <a:off x="4161" y="3154"/>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仿真优化</a:t>
              </a:r>
              <a:endParaRPr lang="zh-CN" altLang="en-US"/>
            </a:p>
          </p:txBody>
        </p:sp>
        <p:sp>
          <p:nvSpPr>
            <p:cNvPr id="214055" name="Freeform 1063"/>
            <p:cNvSpPr/>
            <p:nvPr/>
          </p:nvSpPr>
          <p:spPr bwMode="auto">
            <a:xfrm>
              <a:off x="3433" y="2501"/>
              <a:ext cx="588" cy="766"/>
            </a:xfrm>
            <a:custGeom>
              <a:avLst/>
              <a:gdLst/>
              <a:ahLst/>
              <a:cxnLst>
                <a:cxn ang="0">
                  <a:pos x="0" y="0"/>
                </a:cxn>
                <a:cxn ang="0">
                  <a:pos x="213" y="0"/>
                </a:cxn>
                <a:cxn ang="0">
                  <a:pos x="219" y="1"/>
                </a:cxn>
                <a:cxn ang="0">
                  <a:pos x="225" y="1"/>
                </a:cxn>
                <a:cxn ang="0">
                  <a:pos x="231" y="2"/>
                </a:cxn>
                <a:cxn ang="0">
                  <a:pos x="236" y="5"/>
                </a:cxn>
                <a:cxn ang="0">
                  <a:pos x="241" y="7"/>
                </a:cxn>
                <a:cxn ang="0">
                  <a:pos x="246" y="9"/>
                </a:cxn>
                <a:cxn ang="0">
                  <a:pos x="251" y="13"/>
                </a:cxn>
                <a:cxn ang="0">
                  <a:pos x="255" y="17"/>
                </a:cxn>
                <a:cxn ang="0">
                  <a:pos x="259" y="22"/>
                </a:cxn>
                <a:cxn ang="0">
                  <a:pos x="262" y="26"/>
                </a:cxn>
                <a:cxn ang="0">
                  <a:pos x="265" y="30"/>
                </a:cxn>
                <a:cxn ang="0">
                  <a:pos x="267" y="37"/>
                </a:cxn>
                <a:cxn ang="0">
                  <a:pos x="270" y="42"/>
                </a:cxn>
                <a:cxn ang="0">
                  <a:pos x="271" y="48"/>
                </a:cxn>
                <a:cxn ang="0">
                  <a:pos x="272" y="53"/>
                </a:cxn>
                <a:cxn ang="0">
                  <a:pos x="272" y="59"/>
                </a:cxn>
                <a:cxn ang="0">
                  <a:pos x="272" y="59"/>
                </a:cxn>
                <a:cxn ang="0">
                  <a:pos x="272" y="59"/>
                </a:cxn>
                <a:cxn ang="0">
                  <a:pos x="272" y="1471"/>
                </a:cxn>
                <a:cxn ang="0">
                  <a:pos x="272" y="1471"/>
                </a:cxn>
                <a:cxn ang="0">
                  <a:pos x="273" y="1478"/>
                </a:cxn>
                <a:cxn ang="0">
                  <a:pos x="273" y="1484"/>
                </a:cxn>
                <a:cxn ang="0">
                  <a:pos x="275" y="1490"/>
                </a:cxn>
                <a:cxn ang="0">
                  <a:pos x="277" y="1495"/>
                </a:cxn>
                <a:cxn ang="0">
                  <a:pos x="280" y="1500"/>
                </a:cxn>
                <a:cxn ang="0">
                  <a:pos x="282" y="1505"/>
                </a:cxn>
                <a:cxn ang="0">
                  <a:pos x="286" y="1510"/>
                </a:cxn>
                <a:cxn ang="0">
                  <a:pos x="289" y="1513"/>
                </a:cxn>
                <a:cxn ang="0">
                  <a:pos x="294" y="1517"/>
                </a:cxn>
                <a:cxn ang="0">
                  <a:pos x="298" y="1521"/>
                </a:cxn>
                <a:cxn ang="0">
                  <a:pos x="303" y="1523"/>
                </a:cxn>
                <a:cxn ang="0">
                  <a:pos x="309" y="1526"/>
                </a:cxn>
                <a:cxn ang="0">
                  <a:pos x="314" y="1528"/>
                </a:cxn>
                <a:cxn ang="0">
                  <a:pos x="320" y="1529"/>
                </a:cxn>
                <a:cxn ang="0">
                  <a:pos x="325" y="1531"/>
                </a:cxn>
                <a:cxn ang="0">
                  <a:pos x="332" y="1531"/>
                </a:cxn>
                <a:cxn ang="0">
                  <a:pos x="332" y="1531"/>
                </a:cxn>
                <a:cxn ang="0">
                  <a:pos x="1177" y="1531"/>
                </a:cxn>
              </a:cxnLst>
              <a:rect l="0" t="0" r="r" b="b"/>
              <a:pathLst>
                <a:path w="1177" h="1531">
                  <a:moveTo>
                    <a:pt x="0" y="0"/>
                  </a:moveTo>
                  <a:lnTo>
                    <a:pt x="213" y="0"/>
                  </a:lnTo>
                  <a:lnTo>
                    <a:pt x="219" y="1"/>
                  </a:lnTo>
                  <a:lnTo>
                    <a:pt x="225" y="1"/>
                  </a:lnTo>
                  <a:lnTo>
                    <a:pt x="231" y="2"/>
                  </a:lnTo>
                  <a:lnTo>
                    <a:pt x="236" y="5"/>
                  </a:lnTo>
                  <a:lnTo>
                    <a:pt x="241" y="7"/>
                  </a:lnTo>
                  <a:lnTo>
                    <a:pt x="246" y="9"/>
                  </a:lnTo>
                  <a:lnTo>
                    <a:pt x="251" y="13"/>
                  </a:lnTo>
                  <a:lnTo>
                    <a:pt x="255" y="17"/>
                  </a:lnTo>
                  <a:lnTo>
                    <a:pt x="259" y="22"/>
                  </a:lnTo>
                  <a:lnTo>
                    <a:pt x="262" y="26"/>
                  </a:lnTo>
                  <a:lnTo>
                    <a:pt x="265" y="30"/>
                  </a:lnTo>
                  <a:lnTo>
                    <a:pt x="267" y="37"/>
                  </a:lnTo>
                  <a:lnTo>
                    <a:pt x="270" y="42"/>
                  </a:lnTo>
                  <a:lnTo>
                    <a:pt x="271" y="48"/>
                  </a:lnTo>
                  <a:lnTo>
                    <a:pt x="272" y="53"/>
                  </a:lnTo>
                  <a:lnTo>
                    <a:pt x="272" y="59"/>
                  </a:lnTo>
                  <a:lnTo>
                    <a:pt x="272" y="59"/>
                  </a:lnTo>
                  <a:lnTo>
                    <a:pt x="272" y="59"/>
                  </a:lnTo>
                  <a:lnTo>
                    <a:pt x="272" y="1471"/>
                  </a:lnTo>
                  <a:lnTo>
                    <a:pt x="272" y="1471"/>
                  </a:lnTo>
                  <a:lnTo>
                    <a:pt x="273" y="1478"/>
                  </a:lnTo>
                  <a:lnTo>
                    <a:pt x="273" y="1484"/>
                  </a:lnTo>
                  <a:lnTo>
                    <a:pt x="275" y="1490"/>
                  </a:lnTo>
                  <a:lnTo>
                    <a:pt x="277" y="1495"/>
                  </a:lnTo>
                  <a:lnTo>
                    <a:pt x="280" y="1500"/>
                  </a:lnTo>
                  <a:lnTo>
                    <a:pt x="282" y="1505"/>
                  </a:lnTo>
                  <a:lnTo>
                    <a:pt x="286" y="1510"/>
                  </a:lnTo>
                  <a:lnTo>
                    <a:pt x="289" y="1513"/>
                  </a:lnTo>
                  <a:lnTo>
                    <a:pt x="294" y="1517"/>
                  </a:lnTo>
                  <a:lnTo>
                    <a:pt x="298" y="1521"/>
                  </a:lnTo>
                  <a:lnTo>
                    <a:pt x="303" y="1523"/>
                  </a:lnTo>
                  <a:lnTo>
                    <a:pt x="309" y="1526"/>
                  </a:lnTo>
                  <a:lnTo>
                    <a:pt x="314" y="1528"/>
                  </a:lnTo>
                  <a:lnTo>
                    <a:pt x="320" y="1529"/>
                  </a:lnTo>
                  <a:lnTo>
                    <a:pt x="325" y="1531"/>
                  </a:lnTo>
                  <a:lnTo>
                    <a:pt x="332" y="1531"/>
                  </a:lnTo>
                  <a:lnTo>
                    <a:pt x="332" y="1531"/>
                  </a:lnTo>
                  <a:lnTo>
                    <a:pt x="1177" y="1531"/>
                  </a:lnTo>
                </a:path>
              </a:pathLst>
            </a:custGeom>
            <a:noFill/>
            <a:ln w="3175">
              <a:solidFill>
                <a:srgbClr val="000000"/>
              </a:solidFill>
              <a:prstDash val="solid"/>
              <a:round/>
            </a:ln>
          </p:spPr>
          <p:txBody>
            <a:bodyPr/>
            <a:lstStyle/>
            <a:p>
              <a:endParaRPr lang="zh-CN" altLang="en-US"/>
            </a:p>
          </p:txBody>
        </p:sp>
        <p:sp>
          <p:nvSpPr>
            <p:cNvPr id="214056" name="Freeform 1064"/>
            <p:cNvSpPr/>
            <p:nvPr/>
          </p:nvSpPr>
          <p:spPr bwMode="auto">
            <a:xfrm>
              <a:off x="4015" y="3243"/>
              <a:ext cx="48" cy="49"/>
            </a:xfrm>
            <a:custGeom>
              <a:avLst/>
              <a:gdLst/>
              <a:ahLst/>
              <a:cxnLst>
                <a:cxn ang="0">
                  <a:pos x="0" y="0"/>
                </a:cxn>
                <a:cxn ang="0">
                  <a:pos x="97" y="48"/>
                </a:cxn>
                <a:cxn ang="0">
                  <a:pos x="0" y="97"/>
                </a:cxn>
                <a:cxn ang="0">
                  <a:pos x="0" y="0"/>
                </a:cxn>
              </a:cxnLst>
              <a:rect l="0" t="0" r="r" b="b"/>
              <a:pathLst>
                <a:path w="97" h="97">
                  <a:moveTo>
                    <a:pt x="0" y="0"/>
                  </a:moveTo>
                  <a:lnTo>
                    <a:pt x="97" y="48"/>
                  </a:lnTo>
                  <a:lnTo>
                    <a:pt x="0" y="97"/>
                  </a:lnTo>
                  <a:lnTo>
                    <a:pt x="0" y="0"/>
                  </a:lnTo>
                  <a:close/>
                </a:path>
              </a:pathLst>
            </a:custGeom>
            <a:solidFill>
              <a:srgbClr val="000000"/>
            </a:solidFill>
            <a:ln w="9525">
              <a:noFill/>
              <a:round/>
            </a:ln>
          </p:spPr>
          <p:txBody>
            <a:bodyPr/>
            <a:lstStyle/>
            <a:p>
              <a:endParaRPr lang="zh-CN" altLang="en-US"/>
            </a:p>
          </p:txBody>
        </p:sp>
        <p:sp>
          <p:nvSpPr>
            <p:cNvPr id="214057" name="Line 1065"/>
            <p:cNvSpPr>
              <a:spLocks noChangeShapeType="1"/>
            </p:cNvSpPr>
            <p:nvPr/>
          </p:nvSpPr>
          <p:spPr bwMode="auto">
            <a:xfrm>
              <a:off x="4657" y="3201"/>
              <a:ext cx="560" cy="1"/>
            </a:xfrm>
            <a:prstGeom prst="line">
              <a:avLst/>
            </a:prstGeom>
            <a:noFill/>
            <a:ln w="3175">
              <a:solidFill>
                <a:srgbClr val="000000"/>
              </a:solidFill>
              <a:round/>
            </a:ln>
          </p:spPr>
          <p:txBody>
            <a:bodyPr/>
            <a:lstStyle/>
            <a:p>
              <a:endParaRPr lang="zh-CN" altLang="en-US"/>
            </a:p>
          </p:txBody>
        </p:sp>
        <p:sp>
          <p:nvSpPr>
            <p:cNvPr id="214058" name="Freeform 1066"/>
            <p:cNvSpPr/>
            <p:nvPr/>
          </p:nvSpPr>
          <p:spPr bwMode="auto">
            <a:xfrm>
              <a:off x="5212" y="3182"/>
              <a:ext cx="39" cy="39"/>
            </a:xfrm>
            <a:custGeom>
              <a:avLst/>
              <a:gdLst/>
              <a:ahLst/>
              <a:cxnLst>
                <a:cxn ang="0">
                  <a:pos x="0" y="0"/>
                </a:cxn>
                <a:cxn ang="0">
                  <a:pos x="77" y="38"/>
                </a:cxn>
                <a:cxn ang="0">
                  <a:pos x="0" y="76"/>
                </a:cxn>
                <a:cxn ang="0">
                  <a:pos x="0" y="0"/>
                </a:cxn>
              </a:cxnLst>
              <a:rect l="0" t="0" r="r" b="b"/>
              <a:pathLst>
                <a:path w="77" h="76">
                  <a:moveTo>
                    <a:pt x="0" y="0"/>
                  </a:moveTo>
                  <a:lnTo>
                    <a:pt x="77" y="38"/>
                  </a:lnTo>
                  <a:lnTo>
                    <a:pt x="0" y="76"/>
                  </a:lnTo>
                  <a:lnTo>
                    <a:pt x="0" y="0"/>
                  </a:lnTo>
                  <a:close/>
                </a:path>
              </a:pathLst>
            </a:custGeom>
            <a:solidFill>
              <a:srgbClr val="000000"/>
            </a:solidFill>
            <a:ln w="9525">
              <a:noFill/>
              <a:round/>
            </a:ln>
          </p:spPr>
          <p:txBody>
            <a:bodyPr/>
            <a:lstStyle/>
            <a:p>
              <a:endParaRPr lang="zh-CN" altLang="en-US"/>
            </a:p>
          </p:txBody>
        </p:sp>
        <p:sp>
          <p:nvSpPr>
            <p:cNvPr id="214059" name="Rectangle 1067"/>
            <p:cNvSpPr>
              <a:spLocks noChangeArrowheads="1"/>
            </p:cNvSpPr>
            <p:nvPr/>
          </p:nvSpPr>
          <p:spPr bwMode="auto">
            <a:xfrm>
              <a:off x="4820" y="3040"/>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仿真结果</a:t>
              </a:r>
              <a:endParaRPr lang="zh-CN" altLang="en-US"/>
            </a:p>
          </p:txBody>
        </p:sp>
        <p:sp>
          <p:nvSpPr>
            <p:cNvPr id="214060" name="Freeform 1068"/>
            <p:cNvSpPr/>
            <p:nvPr/>
          </p:nvSpPr>
          <p:spPr bwMode="auto">
            <a:xfrm>
              <a:off x="4954" y="2922"/>
              <a:ext cx="99" cy="98"/>
            </a:xfrm>
            <a:custGeom>
              <a:avLst/>
              <a:gdLst/>
              <a:ahLst/>
              <a:cxnLst>
                <a:cxn ang="0">
                  <a:pos x="0" y="195"/>
                </a:cxn>
                <a:cxn ang="0">
                  <a:pos x="17" y="166"/>
                </a:cxn>
                <a:cxn ang="0">
                  <a:pos x="31" y="142"/>
                </a:cxn>
                <a:cxn ang="0">
                  <a:pos x="44" y="118"/>
                </a:cxn>
                <a:cxn ang="0">
                  <a:pos x="56" y="98"/>
                </a:cxn>
                <a:cxn ang="0">
                  <a:pos x="67" y="81"/>
                </a:cxn>
                <a:cxn ang="0">
                  <a:pos x="76" y="68"/>
                </a:cxn>
                <a:cxn ang="0">
                  <a:pos x="85" y="55"/>
                </a:cxn>
                <a:cxn ang="0">
                  <a:pos x="92" y="47"/>
                </a:cxn>
                <a:cxn ang="0">
                  <a:pos x="98" y="42"/>
                </a:cxn>
                <a:cxn ang="0">
                  <a:pos x="102" y="38"/>
                </a:cxn>
                <a:cxn ang="0">
                  <a:pos x="106" y="38"/>
                </a:cxn>
                <a:cxn ang="0">
                  <a:pos x="108" y="42"/>
                </a:cxn>
                <a:cxn ang="0">
                  <a:pos x="108" y="47"/>
                </a:cxn>
                <a:cxn ang="0">
                  <a:pos x="108" y="55"/>
                </a:cxn>
                <a:cxn ang="0">
                  <a:pos x="107" y="66"/>
                </a:cxn>
                <a:cxn ang="0">
                  <a:pos x="104" y="81"/>
                </a:cxn>
                <a:cxn ang="0">
                  <a:pos x="96" y="115"/>
                </a:cxn>
                <a:cxn ang="0">
                  <a:pos x="93" y="129"/>
                </a:cxn>
                <a:cxn ang="0">
                  <a:pos x="92" y="140"/>
                </a:cxn>
                <a:cxn ang="0">
                  <a:pos x="91" y="149"/>
                </a:cxn>
                <a:cxn ang="0">
                  <a:pos x="92" y="154"/>
                </a:cxn>
                <a:cxn ang="0">
                  <a:pos x="94" y="158"/>
                </a:cxn>
                <a:cxn ang="0">
                  <a:pos x="97" y="158"/>
                </a:cxn>
                <a:cxn ang="0">
                  <a:pos x="102" y="154"/>
                </a:cxn>
                <a:cxn ang="0">
                  <a:pos x="108" y="149"/>
                </a:cxn>
                <a:cxn ang="0">
                  <a:pos x="115" y="140"/>
                </a:cxn>
                <a:cxn ang="0">
                  <a:pos x="123" y="128"/>
                </a:cxn>
                <a:cxn ang="0">
                  <a:pos x="133" y="115"/>
                </a:cxn>
                <a:cxn ang="0">
                  <a:pos x="144" y="97"/>
                </a:cxn>
                <a:cxn ang="0">
                  <a:pos x="155" y="77"/>
                </a:cxn>
                <a:cxn ang="0">
                  <a:pos x="169" y="54"/>
                </a:cxn>
                <a:cxn ang="0">
                  <a:pos x="183" y="29"/>
                </a:cxn>
                <a:cxn ang="0">
                  <a:pos x="198" y="0"/>
                </a:cxn>
              </a:cxnLst>
              <a:rect l="0" t="0" r="r" b="b"/>
              <a:pathLst>
                <a:path w="198" h="195">
                  <a:moveTo>
                    <a:pt x="0" y="195"/>
                  </a:moveTo>
                  <a:lnTo>
                    <a:pt x="17" y="166"/>
                  </a:lnTo>
                  <a:lnTo>
                    <a:pt x="31" y="142"/>
                  </a:lnTo>
                  <a:lnTo>
                    <a:pt x="44" y="118"/>
                  </a:lnTo>
                  <a:lnTo>
                    <a:pt x="56" y="98"/>
                  </a:lnTo>
                  <a:lnTo>
                    <a:pt x="67" y="81"/>
                  </a:lnTo>
                  <a:lnTo>
                    <a:pt x="76" y="68"/>
                  </a:lnTo>
                  <a:lnTo>
                    <a:pt x="85" y="55"/>
                  </a:lnTo>
                  <a:lnTo>
                    <a:pt x="92" y="47"/>
                  </a:lnTo>
                  <a:lnTo>
                    <a:pt x="98" y="42"/>
                  </a:lnTo>
                  <a:lnTo>
                    <a:pt x="102" y="38"/>
                  </a:lnTo>
                  <a:lnTo>
                    <a:pt x="106" y="38"/>
                  </a:lnTo>
                  <a:lnTo>
                    <a:pt x="108" y="42"/>
                  </a:lnTo>
                  <a:lnTo>
                    <a:pt x="108" y="47"/>
                  </a:lnTo>
                  <a:lnTo>
                    <a:pt x="108" y="55"/>
                  </a:lnTo>
                  <a:lnTo>
                    <a:pt x="107" y="66"/>
                  </a:lnTo>
                  <a:lnTo>
                    <a:pt x="104" y="81"/>
                  </a:lnTo>
                  <a:lnTo>
                    <a:pt x="96" y="115"/>
                  </a:lnTo>
                  <a:lnTo>
                    <a:pt x="93" y="129"/>
                  </a:lnTo>
                  <a:lnTo>
                    <a:pt x="92" y="140"/>
                  </a:lnTo>
                  <a:lnTo>
                    <a:pt x="91" y="149"/>
                  </a:lnTo>
                  <a:lnTo>
                    <a:pt x="92" y="154"/>
                  </a:lnTo>
                  <a:lnTo>
                    <a:pt x="94" y="158"/>
                  </a:lnTo>
                  <a:lnTo>
                    <a:pt x="97" y="158"/>
                  </a:lnTo>
                  <a:lnTo>
                    <a:pt x="102" y="154"/>
                  </a:lnTo>
                  <a:lnTo>
                    <a:pt x="108" y="149"/>
                  </a:lnTo>
                  <a:lnTo>
                    <a:pt x="115" y="140"/>
                  </a:lnTo>
                  <a:lnTo>
                    <a:pt x="123" y="128"/>
                  </a:lnTo>
                  <a:lnTo>
                    <a:pt x="133" y="115"/>
                  </a:lnTo>
                  <a:lnTo>
                    <a:pt x="144" y="97"/>
                  </a:lnTo>
                  <a:lnTo>
                    <a:pt x="155" y="77"/>
                  </a:lnTo>
                  <a:lnTo>
                    <a:pt x="169" y="54"/>
                  </a:lnTo>
                  <a:lnTo>
                    <a:pt x="183" y="29"/>
                  </a:lnTo>
                  <a:lnTo>
                    <a:pt x="198" y="0"/>
                  </a:lnTo>
                </a:path>
              </a:pathLst>
            </a:custGeom>
            <a:noFill/>
            <a:ln w="3175">
              <a:solidFill>
                <a:srgbClr val="000000"/>
              </a:solidFill>
              <a:prstDash val="solid"/>
              <a:round/>
            </a:ln>
          </p:spPr>
          <p:txBody>
            <a:bodyPr/>
            <a:lstStyle/>
            <a:p>
              <a:endParaRPr lang="zh-CN" altLang="en-US"/>
            </a:p>
          </p:txBody>
        </p:sp>
        <p:sp>
          <p:nvSpPr>
            <p:cNvPr id="214061" name="Rectangle 1069"/>
            <p:cNvSpPr>
              <a:spLocks noChangeArrowheads="1"/>
            </p:cNvSpPr>
            <p:nvPr/>
          </p:nvSpPr>
          <p:spPr bwMode="auto">
            <a:xfrm>
              <a:off x="4498" y="2654"/>
              <a:ext cx="1110" cy="249"/>
            </a:xfrm>
            <a:prstGeom prst="rect">
              <a:avLst/>
            </a:prstGeom>
            <a:solidFill>
              <a:srgbClr val="00FF00"/>
            </a:solidFill>
            <a:ln w="9525">
              <a:noFill/>
              <a:miter lim="800000"/>
            </a:ln>
          </p:spPr>
          <p:txBody>
            <a:bodyPr/>
            <a:lstStyle/>
            <a:p>
              <a:endParaRPr lang="zh-CN" altLang="en-US"/>
            </a:p>
          </p:txBody>
        </p:sp>
        <p:sp>
          <p:nvSpPr>
            <p:cNvPr id="214063" name="Rectangle 1071"/>
            <p:cNvSpPr>
              <a:spLocks noChangeArrowheads="1"/>
            </p:cNvSpPr>
            <p:nvPr/>
          </p:nvSpPr>
          <p:spPr bwMode="auto">
            <a:xfrm>
              <a:off x="4498" y="2654"/>
              <a:ext cx="1110" cy="249"/>
            </a:xfrm>
            <a:prstGeom prst="rect">
              <a:avLst/>
            </a:prstGeom>
            <a:solidFill>
              <a:schemeClr val="accent2">
                <a:lumMod val="20000"/>
                <a:lumOff val="80000"/>
              </a:schemeClr>
            </a:solidFill>
            <a:ln w="9525">
              <a:noFill/>
              <a:miter lim="800000"/>
            </a:ln>
          </p:spPr>
          <p:txBody>
            <a:bodyPr/>
            <a:lstStyle/>
            <a:p>
              <a:endParaRPr lang="zh-CN" altLang="en-US"/>
            </a:p>
          </p:txBody>
        </p:sp>
        <p:sp>
          <p:nvSpPr>
            <p:cNvPr id="214064" name="Rectangle 1072"/>
            <p:cNvSpPr>
              <a:spLocks noChangeArrowheads="1"/>
            </p:cNvSpPr>
            <p:nvPr/>
          </p:nvSpPr>
          <p:spPr bwMode="auto">
            <a:xfrm>
              <a:off x="4505" y="2678"/>
              <a:ext cx="1066"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物流、加工、操作动画；</a:t>
              </a:r>
              <a:endParaRPr lang="zh-CN" altLang="en-US"/>
            </a:p>
          </p:txBody>
        </p:sp>
        <p:sp>
          <p:nvSpPr>
            <p:cNvPr id="214065" name="Rectangle 1073"/>
            <p:cNvSpPr>
              <a:spLocks noChangeArrowheads="1"/>
            </p:cNvSpPr>
            <p:nvPr/>
          </p:nvSpPr>
          <p:spPr bwMode="auto">
            <a:xfrm>
              <a:off x="4505" y="2795"/>
              <a:ext cx="969"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轨迹记录；错误日志；</a:t>
              </a:r>
              <a:endParaRPr lang="zh-CN" altLang="en-US"/>
            </a:p>
          </p:txBody>
        </p:sp>
        <p:sp>
          <p:nvSpPr>
            <p:cNvPr id="214066" name="Rectangle 1074"/>
            <p:cNvSpPr>
              <a:spLocks noChangeArrowheads="1"/>
            </p:cNvSpPr>
            <p:nvPr/>
          </p:nvSpPr>
          <p:spPr bwMode="auto">
            <a:xfrm>
              <a:off x="417" y="699"/>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产品数据</a:t>
              </a:r>
              <a:endParaRPr lang="zh-CN" altLang="en-US"/>
            </a:p>
          </p:txBody>
        </p:sp>
        <p:sp>
          <p:nvSpPr>
            <p:cNvPr id="214067" name="Freeform 1075"/>
            <p:cNvSpPr/>
            <p:nvPr/>
          </p:nvSpPr>
          <p:spPr bwMode="auto">
            <a:xfrm>
              <a:off x="403" y="827"/>
              <a:ext cx="2403" cy="1510"/>
            </a:xfrm>
            <a:custGeom>
              <a:avLst/>
              <a:gdLst/>
              <a:ahLst/>
              <a:cxnLst>
                <a:cxn ang="0">
                  <a:pos x="0" y="0"/>
                </a:cxn>
                <a:cxn ang="0">
                  <a:pos x="3783" y="0"/>
                </a:cxn>
                <a:cxn ang="0">
                  <a:pos x="3789" y="0"/>
                </a:cxn>
                <a:cxn ang="0">
                  <a:pos x="3796" y="1"/>
                </a:cxn>
                <a:cxn ang="0">
                  <a:pos x="3802" y="1"/>
                </a:cxn>
                <a:cxn ang="0">
                  <a:pos x="3808" y="2"/>
                </a:cxn>
                <a:cxn ang="0">
                  <a:pos x="3820" y="6"/>
                </a:cxn>
                <a:cxn ang="0">
                  <a:pos x="3832" y="10"/>
                </a:cxn>
                <a:cxn ang="0">
                  <a:pos x="3843" y="16"/>
                </a:cxn>
                <a:cxn ang="0">
                  <a:pos x="3853" y="22"/>
                </a:cxn>
                <a:cxn ang="0">
                  <a:pos x="3862" y="28"/>
                </a:cxn>
                <a:cxn ang="0">
                  <a:pos x="3871" y="37"/>
                </a:cxn>
                <a:cxn ang="0">
                  <a:pos x="3880" y="46"/>
                </a:cxn>
                <a:cxn ang="0">
                  <a:pos x="3887" y="55"/>
                </a:cxn>
                <a:cxn ang="0">
                  <a:pos x="3893" y="65"/>
                </a:cxn>
                <a:cxn ang="0">
                  <a:pos x="3898" y="76"/>
                </a:cxn>
                <a:cxn ang="0">
                  <a:pos x="3903" y="89"/>
                </a:cxn>
                <a:cxn ang="0">
                  <a:pos x="3906" y="100"/>
                </a:cxn>
                <a:cxn ang="0">
                  <a:pos x="3907" y="106"/>
                </a:cxn>
                <a:cxn ang="0">
                  <a:pos x="3908" y="112"/>
                </a:cxn>
                <a:cxn ang="0">
                  <a:pos x="3908" y="120"/>
                </a:cxn>
                <a:cxn ang="0">
                  <a:pos x="3908" y="126"/>
                </a:cxn>
                <a:cxn ang="0">
                  <a:pos x="3908" y="126"/>
                </a:cxn>
                <a:cxn ang="0">
                  <a:pos x="3908" y="2894"/>
                </a:cxn>
                <a:cxn ang="0">
                  <a:pos x="3908" y="2900"/>
                </a:cxn>
                <a:cxn ang="0">
                  <a:pos x="3909" y="2907"/>
                </a:cxn>
                <a:cxn ang="0">
                  <a:pos x="3909" y="2913"/>
                </a:cxn>
                <a:cxn ang="0">
                  <a:pos x="3911" y="2920"/>
                </a:cxn>
                <a:cxn ang="0">
                  <a:pos x="3914" y="2931"/>
                </a:cxn>
                <a:cxn ang="0">
                  <a:pos x="3918" y="2944"/>
                </a:cxn>
                <a:cxn ang="0">
                  <a:pos x="3923" y="2953"/>
                </a:cxn>
                <a:cxn ang="0">
                  <a:pos x="3930" y="2965"/>
                </a:cxn>
                <a:cxn ang="0">
                  <a:pos x="3937" y="2974"/>
                </a:cxn>
                <a:cxn ang="0">
                  <a:pos x="3945" y="2983"/>
                </a:cxn>
                <a:cxn ang="0">
                  <a:pos x="3954" y="2990"/>
                </a:cxn>
                <a:cxn ang="0">
                  <a:pos x="3964" y="2998"/>
                </a:cxn>
                <a:cxn ang="0">
                  <a:pos x="3974" y="3004"/>
                </a:cxn>
                <a:cxn ang="0">
                  <a:pos x="3985" y="3010"/>
                </a:cxn>
                <a:cxn ang="0">
                  <a:pos x="3997" y="3014"/>
                </a:cxn>
                <a:cxn ang="0">
                  <a:pos x="4008" y="3018"/>
                </a:cxn>
                <a:cxn ang="0">
                  <a:pos x="4015" y="3018"/>
                </a:cxn>
                <a:cxn ang="0">
                  <a:pos x="4021" y="3019"/>
                </a:cxn>
                <a:cxn ang="0">
                  <a:pos x="4028" y="3020"/>
                </a:cxn>
                <a:cxn ang="0">
                  <a:pos x="4034" y="3020"/>
                </a:cxn>
                <a:cxn ang="0">
                  <a:pos x="4034" y="3020"/>
                </a:cxn>
                <a:cxn ang="0">
                  <a:pos x="4806" y="3020"/>
                </a:cxn>
              </a:cxnLst>
              <a:rect l="0" t="0" r="r" b="b"/>
              <a:pathLst>
                <a:path w="4806" h="3020">
                  <a:moveTo>
                    <a:pt x="0" y="0"/>
                  </a:moveTo>
                  <a:lnTo>
                    <a:pt x="3783" y="0"/>
                  </a:lnTo>
                  <a:lnTo>
                    <a:pt x="3789" y="0"/>
                  </a:lnTo>
                  <a:lnTo>
                    <a:pt x="3796" y="1"/>
                  </a:lnTo>
                  <a:lnTo>
                    <a:pt x="3802" y="1"/>
                  </a:lnTo>
                  <a:lnTo>
                    <a:pt x="3808" y="2"/>
                  </a:lnTo>
                  <a:lnTo>
                    <a:pt x="3820" y="6"/>
                  </a:lnTo>
                  <a:lnTo>
                    <a:pt x="3832" y="10"/>
                  </a:lnTo>
                  <a:lnTo>
                    <a:pt x="3843" y="16"/>
                  </a:lnTo>
                  <a:lnTo>
                    <a:pt x="3853" y="22"/>
                  </a:lnTo>
                  <a:lnTo>
                    <a:pt x="3862" y="28"/>
                  </a:lnTo>
                  <a:lnTo>
                    <a:pt x="3871" y="37"/>
                  </a:lnTo>
                  <a:lnTo>
                    <a:pt x="3880" y="46"/>
                  </a:lnTo>
                  <a:lnTo>
                    <a:pt x="3887" y="55"/>
                  </a:lnTo>
                  <a:lnTo>
                    <a:pt x="3893" y="65"/>
                  </a:lnTo>
                  <a:lnTo>
                    <a:pt x="3898" y="76"/>
                  </a:lnTo>
                  <a:lnTo>
                    <a:pt x="3903" y="89"/>
                  </a:lnTo>
                  <a:lnTo>
                    <a:pt x="3906" y="100"/>
                  </a:lnTo>
                  <a:lnTo>
                    <a:pt x="3907" y="106"/>
                  </a:lnTo>
                  <a:lnTo>
                    <a:pt x="3908" y="112"/>
                  </a:lnTo>
                  <a:lnTo>
                    <a:pt x="3908" y="120"/>
                  </a:lnTo>
                  <a:lnTo>
                    <a:pt x="3908" y="126"/>
                  </a:lnTo>
                  <a:lnTo>
                    <a:pt x="3908" y="126"/>
                  </a:lnTo>
                  <a:lnTo>
                    <a:pt x="3908" y="2894"/>
                  </a:lnTo>
                  <a:lnTo>
                    <a:pt x="3908" y="2900"/>
                  </a:lnTo>
                  <a:lnTo>
                    <a:pt x="3909" y="2907"/>
                  </a:lnTo>
                  <a:lnTo>
                    <a:pt x="3909" y="2913"/>
                  </a:lnTo>
                  <a:lnTo>
                    <a:pt x="3911" y="2920"/>
                  </a:lnTo>
                  <a:lnTo>
                    <a:pt x="3914" y="2931"/>
                  </a:lnTo>
                  <a:lnTo>
                    <a:pt x="3918" y="2944"/>
                  </a:lnTo>
                  <a:lnTo>
                    <a:pt x="3923" y="2953"/>
                  </a:lnTo>
                  <a:lnTo>
                    <a:pt x="3930" y="2965"/>
                  </a:lnTo>
                  <a:lnTo>
                    <a:pt x="3937" y="2974"/>
                  </a:lnTo>
                  <a:lnTo>
                    <a:pt x="3945" y="2983"/>
                  </a:lnTo>
                  <a:lnTo>
                    <a:pt x="3954" y="2990"/>
                  </a:lnTo>
                  <a:lnTo>
                    <a:pt x="3964" y="2998"/>
                  </a:lnTo>
                  <a:lnTo>
                    <a:pt x="3974" y="3004"/>
                  </a:lnTo>
                  <a:lnTo>
                    <a:pt x="3985" y="3010"/>
                  </a:lnTo>
                  <a:lnTo>
                    <a:pt x="3997" y="3014"/>
                  </a:lnTo>
                  <a:lnTo>
                    <a:pt x="4008" y="3018"/>
                  </a:lnTo>
                  <a:lnTo>
                    <a:pt x="4015" y="3018"/>
                  </a:lnTo>
                  <a:lnTo>
                    <a:pt x="4021" y="3019"/>
                  </a:lnTo>
                  <a:lnTo>
                    <a:pt x="4028" y="3020"/>
                  </a:lnTo>
                  <a:lnTo>
                    <a:pt x="4034" y="3020"/>
                  </a:lnTo>
                  <a:lnTo>
                    <a:pt x="4034" y="3020"/>
                  </a:lnTo>
                  <a:lnTo>
                    <a:pt x="4806" y="3020"/>
                  </a:lnTo>
                </a:path>
              </a:pathLst>
            </a:custGeom>
            <a:noFill/>
            <a:ln w="3175">
              <a:solidFill>
                <a:srgbClr val="000000"/>
              </a:solidFill>
              <a:prstDash val="solid"/>
              <a:round/>
            </a:ln>
          </p:spPr>
          <p:txBody>
            <a:bodyPr/>
            <a:lstStyle/>
            <a:p>
              <a:endParaRPr lang="zh-CN" altLang="en-US"/>
            </a:p>
          </p:txBody>
        </p:sp>
        <p:sp>
          <p:nvSpPr>
            <p:cNvPr id="214068" name="Freeform 1076"/>
            <p:cNvSpPr/>
            <p:nvPr/>
          </p:nvSpPr>
          <p:spPr bwMode="auto">
            <a:xfrm>
              <a:off x="2801" y="2318"/>
              <a:ext cx="38" cy="38"/>
            </a:xfrm>
            <a:custGeom>
              <a:avLst/>
              <a:gdLst/>
              <a:ahLst/>
              <a:cxnLst>
                <a:cxn ang="0">
                  <a:pos x="0" y="0"/>
                </a:cxn>
                <a:cxn ang="0">
                  <a:pos x="77" y="38"/>
                </a:cxn>
                <a:cxn ang="0">
                  <a:pos x="0" y="76"/>
                </a:cxn>
                <a:cxn ang="0">
                  <a:pos x="0" y="0"/>
                </a:cxn>
              </a:cxnLst>
              <a:rect l="0" t="0" r="r" b="b"/>
              <a:pathLst>
                <a:path w="77" h="76">
                  <a:moveTo>
                    <a:pt x="0" y="0"/>
                  </a:moveTo>
                  <a:lnTo>
                    <a:pt x="77" y="38"/>
                  </a:lnTo>
                  <a:lnTo>
                    <a:pt x="0" y="76"/>
                  </a:lnTo>
                  <a:lnTo>
                    <a:pt x="0" y="0"/>
                  </a:lnTo>
                  <a:close/>
                </a:path>
              </a:pathLst>
            </a:custGeom>
            <a:solidFill>
              <a:srgbClr val="000000"/>
            </a:solidFill>
            <a:ln w="9525">
              <a:noFill/>
              <a:round/>
            </a:ln>
          </p:spPr>
          <p:txBody>
            <a:bodyPr/>
            <a:lstStyle/>
            <a:p>
              <a:endParaRPr lang="zh-CN" altLang="en-US"/>
            </a:p>
          </p:txBody>
        </p:sp>
        <p:sp>
          <p:nvSpPr>
            <p:cNvPr id="214069" name="Freeform 1077"/>
            <p:cNvSpPr/>
            <p:nvPr/>
          </p:nvSpPr>
          <p:spPr bwMode="auto">
            <a:xfrm>
              <a:off x="838" y="827"/>
              <a:ext cx="385" cy="753"/>
            </a:xfrm>
            <a:custGeom>
              <a:avLst/>
              <a:gdLst/>
              <a:ahLst/>
              <a:cxnLst>
                <a:cxn ang="0">
                  <a:pos x="0" y="0"/>
                </a:cxn>
                <a:cxn ang="0">
                  <a:pos x="0" y="1379"/>
                </a:cxn>
                <a:cxn ang="0">
                  <a:pos x="0" y="1387"/>
                </a:cxn>
                <a:cxn ang="0">
                  <a:pos x="1" y="1393"/>
                </a:cxn>
                <a:cxn ang="0">
                  <a:pos x="1" y="1399"/>
                </a:cxn>
                <a:cxn ang="0">
                  <a:pos x="2" y="1405"/>
                </a:cxn>
                <a:cxn ang="0">
                  <a:pos x="6" y="1417"/>
                </a:cxn>
                <a:cxn ang="0">
                  <a:pos x="10" y="1429"/>
                </a:cxn>
                <a:cxn ang="0">
                  <a:pos x="15" y="1440"/>
                </a:cxn>
                <a:cxn ang="0">
                  <a:pos x="22" y="1450"/>
                </a:cxn>
                <a:cxn ang="0">
                  <a:pos x="28" y="1459"/>
                </a:cxn>
                <a:cxn ang="0">
                  <a:pos x="37" y="1468"/>
                </a:cxn>
                <a:cxn ang="0">
                  <a:pos x="46" y="1477"/>
                </a:cxn>
                <a:cxn ang="0">
                  <a:pos x="55" y="1484"/>
                </a:cxn>
                <a:cxn ang="0">
                  <a:pos x="65" y="1490"/>
                </a:cxn>
                <a:cxn ang="0">
                  <a:pos x="76" y="1495"/>
                </a:cxn>
                <a:cxn ang="0">
                  <a:pos x="89" y="1499"/>
                </a:cxn>
                <a:cxn ang="0">
                  <a:pos x="100" y="1503"/>
                </a:cxn>
                <a:cxn ang="0">
                  <a:pos x="106" y="1504"/>
                </a:cxn>
                <a:cxn ang="0">
                  <a:pos x="112" y="1504"/>
                </a:cxn>
                <a:cxn ang="0">
                  <a:pos x="120" y="1505"/>
                </a:cxn>
                <a:cxn ang="0">
                  <a:pos x="126" y="1505"/>
                </a:cxn>
                <a:cxn ang="0">
                  <a:pos x="126" y="1505"/>
                </a:cxn>
                <a:cxn ang="0">
                  <a:pos x="769" y="1505"/>
                </a:cxn>
              </a:cxnLst>
              <a:rect l="0" t="0" r="r" b="b"/>
              <a:pathLst>
                <a:path w="769" h="1505">
                  <a:moveTo>
                    <a:pt x="0" y="0"/>
                  </a:moveTo>
                  <a:lnTo>
                    <a:pt x="0" y="1379"/>
                  </a:lnTo>
                  <a:lnTo>
                    <a:pt x="0" y="1387"/>
                  </a:lnTo>
                  <a:lnTo>
                    <a:pt x="1" y="1393"/>
                  </a:lnTo>
                  <a:lnTo>
                    <a:pt x="1" y="1399"/>
                  </a:lnTo>
                  <a:lnTo>
                    <a:pt x="2" y="1405"/>
                  </a:lnTo>
                  <a:lnTo>
                    <a:pt x="6" y="1417"/>
                  </a:lnTo>
                  <a:lnTo>
                    <a:pt x="10" y="1429"/>
                  </a:lnTo>
                  <a:lnTo>
                    <a:pt x="15" y="1440"/>
                  </a:lnTo>
                  <a:lnTo>
                    <a:pt x="22" y="1450"/>
                  </a:lnTo>
                  <a:lnTo>
                    <a:pt x="28" y="1459"/>
                  </a:lnTo>
                  <a:lnTo>
                    <a:pt x="37" y="1468"/>
                  </a:lnTo>
                  <a:lnTo>
                    <a:pt x="46" y="1477"/>
                  </a:lnTo>
                  <a:lnTo>
                    <a:pt x="55" y="1484"/>
                  </a:lnTo>
                  <a:lnTo>
                    <a:pt x="65" y="1490"/>
                  </a:lnTo>
                  <a:lnTo>
                    <a:pt x="76" y="1495"/>
                  </a:lnTo>
                  <a:lnTo>
                    <a:pt x="89" y="1499"/>
                  </a:lnTo>
                  <a:lnTo>
                    <a:pt x="100" y="1503"/>
                  </a:lnTo>
                  <a:lnTo>
                    <a:pt x="106" y="1504"/>
                  </a:lnTo>
                  <a:lnTo>
                    <a:pt x="112" y="1504"/>
                  </a:lnTo>
                  <a:lnTo>
                    <a:pt x="120" y="1505"/>
                  </a:lnTo>
                  <a:lnTo>
                    <a:pt x="126" y="1505"/>
                  </a:lnTo>
                  <a:lnTo>
                    <a:pt x="126" y="1505"/>
                  </a:lnTo>
                  <a:lnTo>
                    <a:pt x="769" y="1505"/>
                  </a:lnTo>
                </a:path>
              </a:pathLst>
            </a:custGeom>
            <a:noFill/>
            <a:ln w="3175">
              <a:solidFill>
                <a:srgbClr val="000000"/>
              </a:solidFill>
              <a:prstDash val="solid"/>
              <a:round/>
            </a:ln>
          </p:spPr>
          <p:txBody>
            <a:bodyPr/>
            <a:lstStyle/>
            <a:p>
              <a:endParaRPr lang="zh-CN" altLang="en-US"/>
            </a:p>
          </p:txBody>
        </p:sp>
        <p:sp>
          <p:nvSpPr>
            <p:cNvPr id="214070" name="Freeform 1078"/>
            <p:cNvSpPr/>
            <p:nvPr/>
          </p:nvSpPr>
          <p:spPr bwMode="auto">
            <a:xfrm>
              <a:off x="1218" y="1560"/>
              <a:ext cx="38" cy="39"/>
            </a:xfrm>
            <a:custGeom>
              <a:avLst/>
              <a:gdLst/>
              <a:ahLst/>
              <a:cxnLst>
                <a:cxn ang="0">
                  <a:pos x="0" y="0"/>
                </a:cxn>
                <a:cxn ang="0">
                  <a:pos x="77" y="38"/>
                </a:cxn>
                <a:cxn ang="0">
                  <a:pos x="0" y="76"/>
                </a:cxn>
                <a:cxn ang="0">
                  <a:pos x="0" y="0"/>
                </a:cxn>
              </a:cxnLst>
              <a:rect l="0" t="0" r="r" b="b"/>
              <a:pathLst>
                <a:path w="77" h="76">
                  <a:moveTo>
                    <a:pt x="0" y="0"/>
                  </a:moveTo>
                  <a:lnTo>
                    <a:pt x="77" y="38"/>
                  </a:lnTo>
                  <a:lnTo>
                    <a:pt x="0" y="76"/>
                  </a:lnTo>
                  <a:lnTo>
                    <a:pt x="0" y="0"/>
                  </a:lnTo>
                  <a:close/>
                </a:path>
              </a:pathLst>
            </a:custGeom>
            <a:solidFill>
              <a:srgbClr val="000000"/>
            </a:solidFill>
            <a:ln w="9525">
              <a:noFill/>
              <a:round/>
            </a:ln>
          </p:spPr>
          <p:txBody>
            <a:bodyPr/>
            <a:lstStyle/>
            <a:p>
              <a:endParaRPr lang="zh-CN" altLang="en-US"/>
            </a:p>
          </p:txBody>
        </p:sp>
        <p:sp>
          <p:nvSpPr>
            <p:cNvPr id="214071" name="Rectangle 1079"/>
            <p:cNvSpPr>
              <a:spLocks noChangeArrowheads="1"/>
            </p:cNvSpPr>
            <p:nvPr/>
          </p:nvSpPr>
          <p:spPr bwMode="auto">
            <a:xfrm>
              <a:off x="842" y="1434"/>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技术要求</a:t>
              </a:r>
              <a:endParaRPr lang="zh-CN" altLang="en-US"/>
            </a:p>
          </p:txBody>
        </p:sp>
        <p:sp>
          <p:nvSpPr>
            <p:cNvPr id="214072" name="Rectangle 1080"/>
            <p:cNvSpPr>
              <a:spLocks noChangeArrowheads="1"/>
            </p:cNvSpPr>
            <p:nvPr/>
          </p:nvSpPr>
          <p:spPr bwMode="auto">
            <a:xfrm>
              <a:off x="2396" y="2102"/>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几何、结</a:t>
              </a:r>
              <a:endParaRPr lang="zh-CN" altLang="en-US"/>
            </a:p>
          </p:txBody>
        </p:sp>
        <p:sp>
          <p:nvSpPr>
            <p:cNvPr id="214073" name="Rectangle 1081"/>
            <p:cNvSpPr>
              <a:spLocks noChangeArrowheads="1"/>
            </p:cNvSpPr>
            <p:nvPr/>
          </p:nvSpPr>
          <p:spPr bwMode="auto">
            <a:xfrm>
              <a:off x="2396" y="2218"/>
              <a:ext cx="291"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构数据</a:t>
              </a:r>
              <a:endParaRPr lang="zh-CN" altLang="en-US"/>
            </a:p>
          </p:txBody>
        </p:sp>
        <p:sp>
          <p:nvSpPr>
            <p:cNvPr id="214074" name="Rectangle 1082"/>
            <p:cNvSpPr>
              <a:spLocks noChangeArrowheads="1"/>
            </p:cNvSpPr>
            <p:nvPr/>
          </p:nvSpPr>
          <p:spPr bwMode="auto">
            <a:xfrm>
              <a:off x="3187" y="1953"/>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工艺要求</a:t>
              </a:r>
              <a:endParaRPr lang="zh-CN" altLang="en-US"/>
            </a:p>
          </p:txBody>
        </p:sp>
        <p:sp>
          <p:nvSpPr>
            <p:cNvPr id="214075" name="Rectangle 1083"/>
            <p:cNvSpPr>
              <a:spLocks noChangeArrowheads="1"/>
            </p:cNvSpPr>
            <p:nvPr/>
          </p:nvSpPr>
          <p:spPr bwMode="auto">
            <a:xfrm>
              <a:off x="3632" y="3030"/>
              <a:ext cx="291"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生产线</a:t>
              </a:r>
              <a:endParaRPr lang="zh-CN" altLang="en-US"/>
            </a:p>
          </p:txBody>
        </p:sp>
        <p:sp>
          <p:nvSpPr>
            <p:cNvPr id="214076" name="Rectangle 1084"/>
            <p:cNvSpPr>
              <a:spLocks noChangeArrowheads="1"/>
            </p:cNvSpPr>
            <p:nvPr/>
          </p:nvSpPr>
          <p:spPr bwMode="auto">
            <a:xfrm>
              <a:off x="3632" y="3147"/>
              <a:ext cx="194"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模型</a:t>
              </a:r>
              <a:endParaRPr lang="zh-CN" altLang="en-US"/>
            </a:p>
          </p:txBody>
        </p:sp>
        <p:sp>
          <p:nvSpPr>
            <p:cNvPr id="214077" name="Freeform 1085"/>
            <p:cNvSpPr/>
            <p:nvPr/>
          </p:nvSpPr>
          <p:spPr bwMode="auto">
            <a:xfrm>
              <a:off x="403" y="1002"/>
              <a:ext cx="1150" cy="379"/>
            </a:xfrm>
            <a:custGeom>
              <a:avLst/>
              <a:gdLst/>
              <a:ahLst/>
              <a:cxnLst>
                <a:cxn ang="0">
                  <a:pos x="726" y="66"/>
                </a:cxn>
                <a:cxn ang="0">
                  <a:pos x="740" y="66"/>
                </a:cxn>
                <a:cxn ang="0">
                  <a:pos x="753" y="63"/>
                </a:cxn>
                <a:cxn ang="0">
                  <a:pos x="766" y="60"/>
                </a:cxn>
                <a:cxn ang="0">
                  <a:pos x="778" y="55"/>
                </a:cxn>
                <a:cxn ang="0">
                  <a:pos x="790" y="49"/>
                </a:cxn>
                <a:cxn ang="0">
                  <a:pos x="811" y="32"/>
                </a:cxn>
                <a:cxn ang="0">
                  <a:pos x="826" y="18"/>
                </a:cxn>
                <a:cxn ang="0">
                  <a:pos x="836" y="10"/>
                </a:cxn>
                <a:cxn ang="0">
                  <a:pos x="847" y="4"/>
                </a:cxn>
                <a:cxn ang="0">
                  <a:pos x="860" y="2"/>
                </a:cxn>
                <a:cxn ang="0">
                  <a:pos x="873" y="0"/>
                </a:cxn>
                <a:cxn ang="0">
                  <a:pos x="886" y="2"/>
                </a:cxn>
                <a:cxn ang="0">
                  <a:pos x="898" y="5"/>
                </a:cxn>
                <a:cxn ang="0">
                  <a:pos x="909" y="13"/>
                </a:cxn>
                <a:cxn ang="0">
                  <a:pos x="918" y="20"/>
                </a:cxn>
                <a:cxn ang="0">
                  <a:pos x="930" y="32"/>
                </a:cxn>
                <a:cxn ang="0">
                  <a:pos x="951" y="49"/>
                </a:cxn>
                <a:cxn ang="0">
                  <a:pos x="964" y="55"/>
                </a:cxn>
                <a:cxn ang="0">
                  <a:pos x="976" y="60"/>
                </a:cxn>
                <a:cxn ang="0">
                  <a:pos x="988" y="63"/>
                </a:cxn>
                <a:cxn ang="0">
                  <a:pos x="1002" y="66"/>
                </a:cxn>
                <a:cxn ang="0">
                  <a:pos x="1015" y="66"/>
                </a:cxn>
                <a:cxn ang="0">
                  <a:pos x="2176" y="66"/>
                </a:cxn>
                <a:cxn ang="0">
                  <a:pos x="2188" y="67"/>
                </a:cxn>
                <a:cxn ang="0">
                  <a:pos x="2200" y="68"/>
                </a:cxn>
                <a:cxn ang="0">
                  <a:pos x="2224" y="76"/>
                </a:cxn>
                <a:cxn ang="0">
                  <a:pos x="2245" y="88"/>
                </a:cxn>
                <a:cxn ang="0">
                  <a:pos x="2263" y="103"/>
                </a:cxn>
                <a:cxn ang="0">
                  <a:pos x="2279" y="121"/>
                </a:cxn>
                <a:cxn ang="0">
                  <a:pos x="2291" y="142"/>
                </a:cxn>
                <a:cxn ang="0">
                  <a:pos x="2298" y="166"/>
                </a:cxn>
                <a:cxn ang="0">
                  <a:pos x="2300" y="178"/>
                </a:cxn>
                <a:cxn ang="0">
                  <a:pos x="2300" y="192"/>
                </a:cxn>
                <a:cxn ang="0">
                  <a:pos x="2300" y="760"/>
                </a:cxn>
              </a:cxnLst>
              <a:rect l="0" t="0" r="r" b="b"/>
              <a:pathLst>
                <a:path w="2300" h="760">
                  <a:moveTo>
                    <a:pt x="0" y="66"/>
                  </a:moveTo>
                  <a:lnTo>
                    <a:pt x="726" y="66"/>
                  </a:lnTo>
                  <a:lnTo>
                    <a:pt x="733" y="66"/>
                  </a:lnTo>
                  <a:lnTo>
                    <a:pt x="740" y="66"/>
                  </a:lnTo>
                  <a:lnTo>
                    <a:pt x="747" y="65"/>
                  </a:lnTo>
                  <a:lnTo>
                    <a:pt x="753" y="63"/>
                  </a:lnTo>
                  <a:lnTo>
                    <a:pt x="759" y="62"/>
                  </a:lnTo>
                  <a:lnTo>
                    <a:pt x="766" y="60"/>
                  </a:lnTo>
                  <a:lnTo>
                    <a:pt x="772" y="57"/>
                  </a:lnTo>
                  <a:lnTo>
                    <a:pt x="778" y="55"/>
                  </a:lnTo>
                  <a:lnTo>
                    <a:pt x="784" y="52"/>
                  </a:lnTo>
                  <a:lnTo>
                    <a:pt x="790" y="49"/>
                  </a:lnTo>
                  <a:lnTo>
                    <a:pt x="802" y="41"/>
                  </a:lnTo>
                  <a:lnTo>
                    <a:pt x="811" y="32"/>
                  </a:lnTo>
                  <a:lnTo>
                    <a:pt x="821" y="23"/>
                  </a:lnTo>
                  <a:lnTo>
                    <a:pt x="826" y="18"/>
                  </a:lnTo>
                  <a:lnTo>
                    <a:pt x="831" y="14"/>
                  </a:lnTo>
                  <a:lnTo>
                    <a:pt x="836" y="10"/>
                  </a:lnTo>
                  <a:lnTo>
                    <a:pt x="842" y="7"/>
                  </a:lnTo>
                  <a:lnTo>
                    <a:pt x="847" y="4"/>
                  </a:lnTo>
                  <a:lnTo>
                    <a:pt x="853" y="3"/>
                  </a:lnTo>
                  <a:lnTo>
                    <a:pt x="860" y="2"/>
                  </a:lnTo>
                  <a:lnTo>
                    <a:pt x="866" y="0"/>
                  </a:lnTo>
                  <a:lnTo>
                    <a:pt x="873" y="0"/>
                  </a:lnTo>
                  <a:lnTo>
                    <a:pt x="879" y="0"/>
                  </a:lnTo>
                  <a:lnTo>
                    <a:pt x="886" y="2"/>
                  </a:lnTo>
                  <a:lnTo>
                    <a:pt x="892" y="4"/>
                  </a:lnTo>
                  <a:lnTo>
                    <a:pt x="898" y="5"/>
                  </a:lnTo>
                  <a:lnTo>
                    <a:pt x="903" y="9"/>
                  </a:lnTo>
                  <a:lnTo>
                    <a:pt x="909" y="13"/>
                  </a:lnTo>
                  <a:lnTo>
                    <a:pt x="914" y="16"/>
                  </a:lnTo>
                  <a:lnTo>
                    <a:pt x="918" y="20"/>
                  </a:lnTo>
                  <a:lnTo>
                    <a:pt x="920" y="23"/>
                  </a:lnTo>
                  <a:lnTo>
                    <a:pt x="930" y="32"/>
                  </a:lnTo>
                  <a:lnTo>
                    <a:pt x="940" y="41"/>
                  </a:lnTo>
                  <a:lnTo>
                    <a:pt x="951" y="49"/>
                  </a:lnTo>
                  <a:lnTo>
                    <a:pt x="957" y="52"/>
                  </a:lnTo>
                  <a:lnTo>
                    <a:pt x="964" y="55"/>
                  </a:lnTo>
                  <a:lnTo>
                    <a:pt x="970" y="57"/>
                  </a:lnTo>
                  <a:lnTo>
                    <a:pt x="976" y="60"/>
                  </a:lnTo>
                  <a:lnTo>
                    <a:pt x="982" y="62"/>
                  </a:lnTo>
                  <a:lnTo>
                    <a:pt x="988" y="63"/>
                  </a:lnTo>
                  <a:lnTo>
                    <a:pt x="996" y="65"/>
                  </a:lnTo>
                  <a:lnTo>
                    <a:pt x="1002" y="66"/>
                  </a:lnTo>
                  <a:lnTo>
                    <a:pt x="1009" y="66"/>
                  </a:lnTo>
                  <a:lnTo>
                    <a:pt x="1015" y="66"/>
                  </a:lnTo>
                  <a:lnTo>
                    <a:pt x="1015" y="66"/>
                  </a:lnTo>
                  <a:lnTo>
                    <a:pt x="2176" y="66"/>
                  </a:lnTo>
                  <a:lnTo>
                    <a:pt x="2182" y="66"/>
                  </a:lnTo>
                  <a:lnTo>
                    <a:pt x="2188" y="67"/>
                  </a:lnTo>
                  <a:lnTo>
                    <a:pt x="2194" y="67"/>
                  </a:lnTo>
                  <a:lnTo>
                    <a:pt x="2200" y="68"/>
                  </a:lnTo>
                  <a:lnTo>
                    <a:pt x="2213" y="72"/>
                  </a:lnTo>
                  <a:lnTo>
                    <a:pt x="2224" y="76"/>
                  </a:lnTo>
                  <a:lnTo>
                    <a:pt x="2235" y="82"/>
                  </a:lnTo>
                  <a:lnTo>
                    <a:pt x="2245" y="88"/>
                  </a:lnTo>
                  <a:lnTo>
                    <a:pt x="2255" y="94"/>
                  </a:lnTo>
                  <a:lnTo>
                    <a:pt x="2263" y="103"/>
                  </a:lnTo>
                  <a:lnTo>
                    <a:pt x="2272" y="111"/>
                  </a:lnTo>
                  <a:lnTo>
                    <a:pt x="2279" y="121"/>
                  </a:lnTo>
                  <a:lnTo>
                    <a:pt x="2286" y="131"/>
                  </a:lnTo>
                  <a:lnTo>
                    <a:pt x="2291" y="142"/>
                  </a:lnTo>
                  <a:lnTo>
                    <a:pt x="2295" y="155"/>
                  </a:lnTo>
                  <a:lnTo>
                    <a:pt x="2298" y="166"/>
                  </a:lnTo>
                  <a:lnTo>
                    <a:pt x="2299" y="172"/>
                  </a:lnTo>
                  <a:lnTo>
                    <a:pt x="2300" y="178"/>
                  </a:lnTo>
                  <a:lnTo>
                    <a:pt x="2300" y="186"/>
                  </a:lnTo>
                  <a:lnTo>
                    <a:pt x="2300" y="192"/>
                  </a:lnTo>
                  <a:lnTo>
                    <a:pt x="2300" y="192"/>
                  </a:lnTo>
                  <a:lnTo>
                    <a:pt x="2300" y="760"/>
                  </a:lnTo>
                </a:path>
              </a:pathLst>
            </a:custGeom>
            <a:noFill/>
            <a:ln w="3175">
              <a:solidFill>
                <a:srgbClr val="000000"/>
              </a:solidFill>
              <a:prstDash val="solid"/>
              <a:round/>
            </a:ln>
          </p:spPr>
          <p:txBody>
            <a:bodyPr/>
            <a:lstStyle/>
            <a:p>
              <a:endParaRPr lang="zh-CN" altLang="en-US"/>
            </a:p>
          </p:txBody>
        </p:sp>
        <p:sp>
          <p:nvSpPr>
            <p:cNvPr id="214078" name="Freeform 1086"/>
            <p:cNvSpPr/>
            <p:nvPr/>
          </p:nvSpPr>
          <p:spPr bwMode="auto">
            <a:xfrm>
              <a:off x="1534" y="1376"/>
              <a:ext cx="38" cy="39"/>
            </a:xfrm>
            <a:custGeom>
              <a:avLst/>
              <a:gdLst/>
              <a:ahLst/>
              <a:cxnLst>
                <a:cxn ang="0">
                  <a:pos x="77" y="0"/>
                </a:cxn>
                <a:cxn ang="0">
                  <a:pos x="38" y="76"/>
                </a:cxn>
                <a:cxn ang="0">
                  <a:pos x="0" y="0"/>
                </a:cxn>
                <a:cxn ang="0">
                  <a:pos x="77" y="0"/>
                </a:cxn>
              </a:cxnLst>
              <a:rect l="0" t="0" r="r" b="b"/>
              <a:pathLst>
                <a:path w="77" h="76">
                  <a:moveTo>
                    <a:pt x="77" y="0"/>
                  </a:moveTo>
                  <a:lnTo>
                    <a:pt x="38" y="76"/>
                  </a:lnTo>
                  <a:lnTo>
                    <a:pt x="0" y="0"/>
                  </a:lnTo>
                  <a:lnTo>
                    <a:pt x="77" y="0"/>
                  </a:lnTo>
                  <a:close/>
                </a:path>
              </a:pathLst>
            </a:custGeom>
            <a:solidFill>
              <a:srgbClr val="000000"/>
            </a:solidFill>
            <a:ln w="9525">
              <a:noFill/>
              <a:round/>
            </a:ln>
          </p:spPr>
          <p:txBody>
            <a:bodyPr/>
            <a:lstStyle/>
            <a:p>
              <a:endParaRPr lang="zh-CN" altLang="en-US"/>
            </a:p>
          </p:txBody>
        </p:sp>
        <p:sp>
          <p:nvSpPr>
            <p:cNvPr id="214079" name="Freeform 1087"/>
            <p:cNvSpPr/>
            <p:nvPr/>
          </p:nvSpPr>
          <p:spPr bwMode="auto">
            <a:xfrm>
              <a:off x="1491" y="1002"/>
              <a:ext cx="1645" cy="1170"/>
            </a:xfrm>
            <a:custGeom>
              <a:avLst/>
              <a:gdLst/>
              <a:ahLst/>
              <a:cxnLst>
                <a:cxn ang="0">
                  <a:pos x="1586" y="66"/>
                </a:cxn>
                <a:cxn ang="0">
                  <a:pos x="1600" y="66"/>
                </a:cxn>
                <a:cxn ang="0">
                  <a:pos x="1614" y="63"/>
                </a:cxn>
                <a:cxn ang="0">
                  <a:pos x="1626" y="60"/>
                </a:cxn>
                <a:cxn ang="0">
                  <a:pos x="1638" y="55"/>
                </a:cxn>
                <a:cxn ang="0">
                  <a:pos x="1651" y="49"/>
                </a:cxn>
                <a:cxn ang="0">
                  <a:pos x="1672" y="32"/>
                </a:cxn>
                <a:cxn ang="0">
                  <a:pos x="1687" y="19"/>
                </a:cxn>
                <a:cxn ang="0">
                  <a:pos x="1697" y="10"/>
                </a:cxn>
                <a:cxn ang="0">
                  <a:pos x="1709" y="5"/>
                </a:cxn>
                <a:cxn ang="0">
                  <a:pos x="1720" y="2"/>
                </a:cxn>
                <a:cxn ang="0">
                  <a:pos x="1734" y="0"/>
                </a:cxn>
                <a:cxn ang="0">
                  <a:pos x="1746" y="2"/>
                </a:cxn>
                <a:cxn ang="0">
                  <a:pos x="1758" y="5"/>
                </a:cxn>
                <a:cxn ang="0">
                  <a:pos x="1770" y="13"/>
                </a:cxn>
                <a:cxn ang="0">
                  <a:pos x="1778" y="20"/>
                </a:cxn>
                <a:cxn ang="0">
                  <a:pos x="1791" y="32"/>
                </a:cxn>
                <a:cxn ang="0">
                  <a:pos x="1812" y="49"/>
                </a:cxn>
                <a:cxn ang="0">
                  <a:pos x="1824" y="55"/>
                </a:cxn>
                <a:cxn ang="0">
                  <a:pos x="1836" y="60"/>
                </a:cxn>
                <a:cxn ang="0">
                  <a:pos x="1850" y="63"/>
                </a:cxn>
                <a:cxn ang="0">
                  <a:pos x="1862" y="66"/>
                </a:cxn>
                <a:cxn ang="0">
                  <a:pos x="1876" y="66"/>
                </a:cxn>
                <a:cxn ang="0">
                  <a:pos x="3165" y="66"/>
                </a:cxn>
                <a:cxn ang="0">
                  <a:pos x="3177" y="67"/>
                </a:cxn>
                <a:cxn ang="0">
                  <a:pos x="3189" y="68"/>
                </a:cxn>
                <a:cxn ang="0">
                  <a:pos x="3213" y="76"/>
                </a:cxn>
                <a:cxn ang="0">
                  <a:pos x="3234" y="88"/>
                </a:cxn>
                <a:cxn ang="0">
                  <a:pos x="3254" y="103"/>
                </a:cxn>
                <a:cxn ang="0">
                  <a:pos x="3268" y="121"/>
                </a:cxn>
                <a:cxn ang="0">
                  <a:pos x="3280" y="142"/>
                </a:cxn>
                <a:cxn ang="0">
                  <a:pos x="3287" y="166"/>
                </a:cxn>
                <a:cxn ang="0">
                  <a:pos x="3289" y="179"/>
                </a:cxn>
                <a:cxn ang="0">
                  <a:pos x="3289" y="192"/>
                </a:cxn>
                <a:cxn ang="0">
                  <a:pos x="3289" y="192"/>
                </a:cxn>
              </a:cxnLst>
              <a:rect l="0" t="0" r="r" b="b"/>
              <a:pathLst>
                <a:path w="3289" h="2340">
                  <a:moveTo>
                    <a:pt x="0" y="66"/>
                  </a:moveTo>
                  <a:lnTo>
                    <a:pt x="1586" y="66"/>
                  </a:lnTo>
                  <a:lnTo>
                    <a:pt x="1594" y="66"/>
                  </a:lnTo>
                  <a:lnTo>
                    <a:pt x="1600" y="66"/>
                  </a:lnTo>
                  <a:lnTo>
                    <a:pt x="1608" y="65"/>
                  </a:lnTo>
                  <a:lnTo>
                    <a:pt x="1614" y="63"/>
                  </a:lnTo>
                  <a:lnTo>
                    <a:pt x="1620" y="62"/>
                  </a:lnTo>
                  <a:lnTo>
                    <a:pt x="1626" y="60"/>
                  </a:lnTo>
                  <a:lnTo>
                    <a:pt x="1633" y="57"/>
                  </a:lnTo>
                  <a:lnTo>
                    <a:pt x="1638" y="55"/>
                  </a:lnTo>
                  <a:lnTo>
                    <a:pt x="1645" y="52"/>
                  </a:lnTo>
                  <a:lnTo>
                    <a:pt x="1651" y="49"/>
                  </a:lnTo>
                  <a:lnTo>
                    <a:pt x="1662" y="41"/>
                  </a:lnTo>
                  <a:lnTo>
                    <a:pt x="1672" y="32"/>
                  </a:lnTo>
                  <a:lnTo>
                    <a:pt x="1682" y="24"/>
                  </a:lnTo>
                  <a:lnTo>
                    <a:pt x="1687" y="19"/>
                  </a:lnTo>
                  <a:lnTo>
                    <a:pt x="1692" y="14"/>
                  </a:lnTo>
                  <a:lnTo>
                    <a:pt x="1697" y="10"/>
                  </a:lnTo>
                  <a:lnTo>
                    <a:pt x="1703" y="8"/>
                  </a:lnTo>
                  <a:lnTo>
                    <a:pt x="1709" y="5"/>
                  </a:lnTo>
                  <a:lnTo>
                    <a:pt x="1714" y="3"/>
                  </a:lnTo>
                  <a:lnTo>
                    <a:pt x="1720" y="2"/>
                  </a:lnTo>
                  <a:lnTo>
                    <a:pt x="1727" y="0"/>
                  </a:lnTo>
                  <a:lnTo>
                    <a:pt x="1734" y="0"/>
                  </a:lnTo>
                  <a:lnTo>
                    <a:pt x="1740" y="0"/>
                  </a:lnTo>
                  <a:lnTo>
                    <a:pt x="1746" y="2"/>
                  </a:lnTo>
                  <a:lnTo>
                    <a:pt x="1752" y="4"/>
                  </a:lnTo>
                  <a:lnTo>
                    <a:pt x="1758" y="5"/>
                  </a:lnTo>
                  <a:lnTo>
                    <a:pt x="1763" y="9"/>
                  </a:lnTo>
                  <a:lnTo>
                    <a:pt x="1770" y="13"/>
                  </a:lnTo>
                  <a:lnTo>
                    <a:pt x="1774" y="16"/>
                  </a:lnTo>
                  <a:lnTo>
                    <a:pt x="1778" y="20"/>
                  </a:lnTo>
                  <a:lnTo>
                    <a:pt x="1782" y="24"/>
                  </a:lnTo>
                  <a:lnTo>
                    <a:pt x="1791" y="32"/>
                  </a:lnTo>
                  <a:lnTo>
                    <a:pt x="1800" y="41"/>
                  </a:lnTo>
                  <a:lnTo>
                    <a:pt x="1812" y="49"/>
                  </a:lnTo>
                  <a:lnTo>
                    <a:pt x="1818" y="52"/>
                  </a:lnTo>
                  <a:lnTo>
                    <a:pt x="1824" y="55"/>
                  </a:lnTo>
                  <a:lnTo>
                    <a:pt x="1830" y="57"/>
                  </a:lnTo>
                  <a:lnTo>
                    <a:pt x="1836" y="60"/>
                  </a:lnTo>
                  <a:lnTo>
                    <a:pt x="1842" y="62"/>
                  </a:lnTo>
                  <a:lnTo>
                    <a:pt x="1850" y="63"/>
                  </a:lnTo>
                  <a:lnTo>
                    <a:pt x="1856" y="65"/>
                  </a:lnTo>
                  <a:lnTo>
                    <a:pt x="1862" y="66"/>
                  </a:lnTo>
                  <a:lnTo>
                    <a:pt x="1870" y="66"/>
                  </a:lnTo>
                  <a:lnTo>
                    <a:pt x="1876" y="66"/>
                  </a:lnTo>
                  <a:lnTo>
                    <a:pt x="1876" y="66"/>
                  </a:lnTo>
                  <a:lnTo>
                    <a:pt x="3165" y="66"/>
                  </a:lnTo>
                  <a:lnTo>
                    <a:pt x="3171" y="66"/>
                  </a:lnTo>
                  <a:lnTo>
                    <a:pt x="3177" y="67"/>
                  </a:lnTo>
                  <a:lnTo>
                    <a:pt x="3183" y="67"/>
                  </a:lnTo>
                  <a:lnTo>
                    <a:pt x="3189" y="68"/>
                  </a:lnTo>
                  <a:lnTo>
                    <a:pt x="3202" y="72"/>
                  </a:lnTo>
                  <a:lnTo>
                    <a:pt x="3213" y="76"/>
                  </a:lnTo>
                  <a:lnTo>
                    <a:pt x="3224" y="82"/>
                  </a:lnTo>
                  <a:lnTo>
                    <a:pt x="3234" y="88"/>
                  </a:lnTo>
                  <a:lnTo>
                    <a:pt x="3244" y="94"/>
                  </a:lnTo>
                  <a:lnTo>
                    <a:pt x="3254" y="103"/>
                  </a:lnTo>
                  <a:lnTo>
                    <a:pt x="3261" y="111"/>
                  </a:lnTo>
                  <a:lnTo>
                    <a:pt x="3268" y="121"/>
                  </a:lnTo>
                  <a:lnTo>
                    <a:pt x="3275" y="131"/>
                  </a:lnTo>
                  <a:lnTo>
                    <a:pt x="3280" y="142"/>
                  </a:lnTo>
                  <a:lnTo>
                    <a:pt x="3285" y="155"/>
                  </a:lnTo>
                  <a:lnTo>
                    <a:pt x="3287" y="166"/>
                  </a:lnTo>
                  <a:lnTo>
                    <a:pt x="3288" y="173"/>
                  </a:lnTo>
                  <a:lnTo>
                    <a:pt x="3289" y="179"/>
                  </a:lnTo>
                  <a:lnTo>
                    <a:pt x="3289" y="186"/>
                  </a:lnTo>
                  <a:lnTo>
                    <a:pt x="3289" y="192"/>
                  </a:lnTo>
                  <a:lnTo>
                    <a:pt x="3289" y="192"/>
                  </a:lnTo>
                  <a:lnTo>
                    <a:pt x="3289" y="192"/>
                  </a:lnTo>
                  <a:lnTo>
                    <a:pt x="3289" y="2340"/>
                  </a:lnTo>
                </a:path>
              </a:pathLst>
            </a:custGeom>
            <a:noFill/>
            <a:ln w="3175">
              <a:solidFill>
                <a:srgbClr val="000000"/>
              </a:solidFill>
              <a:prstDash val="solid"/>
              <a:round/>
            </a:ln>
          </p:spPr>
          <p:txBody>
            <a:bodyPr/>
            <a:lstStyle/>
            <a:p>
              <a:endParaRPr lang="zh-CN" altLang="en-US"/>
            </a:p>
          </p:txBody>
        </p:sp>
        <p:sp>
          <p:nvSpPr>
            <p:cNvPr id="214080" name="Freeform 1088"/>
            <p:cNvSpPr/>
            <p:nvPr/>
          </p:nvSpPr>
          <p:spPr bwMode="auto">
            <a:xfrm>
              <a:off x="3117" y="2167"/>
              <a:ext cx="39" cy="38"/>
            </a:xfrm>
            <a:custGeom>
              <a:avLst/>
              <a:gdLst/>
              <a:ahLst/>
              <a:cxnLst>
                <a:cxn ang="0">
                  <a:pos x="78" y="0"/>
                </a:cxn>
                <a:cxn ang="0">
                  <a:pos x="38" y="77"/>
                </a:cxn>
                <a:cxn ang="0">
                  <a:pos x="0" y="0"/>
                </a:cxn>
                <a:cxn ang="0">
                  <a:pos x="78" y="0"/>
                </a:cxn>
              </a:cxnLst>
              <a:rect l="0" t="0" r="r" b="b"/>
              <a:pathLst>
                <a:path w="78" h="77">
                  <a:moveTo>
                    <a:pt x="78" y="0"/>
                  </a:moveTo>
                  <a:lnTo>
                    <a:pt x="38" y="77"/>
                  </a:lnTo>
                  <a:lnTo>
                    <a:pt x="0" y="0"/>
                  </a:lnTo>
                  <a:lnTo>
                    <a:pt x="78" y="0"/>
                  </a:lnTo>
                  <a:close/>
                </a:path>
              </a:pathLst>
            </a:custGeom>
            <a:solidFill>
              <a:srgbClr val="000000"/>
            </a:solidFill>
            <a:ln w="9525">
              <a:noFill/>
              <a:round/>
            </a:ln>
          </p:spPr>
          <p:txBody>
            <a:bodyPr/>
            <a:lstStyle/>
            <a:p>
              <a:endParaRPr lang="zh-CN" altLang="en-US"/>
            </a:p>
          </p:txBody>
        </p:sp>
        <p:sp>
          <p:nvSpPr>
            <p:cNvPr id="214081" name="Rectangle 1089"/>
            <p:cNvSpPr>
              <a:spLocks noChangeArrowheads="1"/>
            </p:cNvSpPr>
            <p:nvPr/>
          </p:nvSpPr>
          <p:spPr bwMode="auto">
            <a:xfrm>
              <a:off x="392" y="926"/>
              <a:ext cx="388"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操作数据</a:t>
              </a:r>
              <a:endParaRPr lang="zh-CN" altLang="en-US"/>
            </a:p>
          </p:txBody>
        </p:sp>
        <p:sp>
          <p:nvSpPr>
            <p:cNvPr id="214082" name="Freeform 1090"/>
            <p:cNvSpPr/>
            <p:nvPr/>
          </p:nvSpPr>
          <p:spPr bwMode="auto">
            <a:xfrm>
              <a:off x="2025" y="1291"/>
              <a:ext cx="60" cy="139"/>
            </a:xfrm>
            <a:custGeom>
              <a:avLst/>
              <a:gdLst/>
              <a:ahLst/>
              <a:cxnLst>
                <a:cxn ang="0">
                  <a:pos x="0" y="277"/>
                </a:cxn>
                <a:cxn ang="0">
                  <a:pos x="6" y="244"/>
                </a:cxn>
                <a:cxn ang="0">
                  <a:pos x="13" y="213"/>
                </a:cxn>
                <a:cxn ang="0">
                  <a:pos x="18" y="184"/>
                </a:cxn>
                <a:cxn ang="0">
                  <a:pos x="23" y="160"/>
                </a:cxn>
                <a:cxn ang="0">
                  <a:pos x="27" y="138"/>
                </a:cxn>
                <a:cxn ang="0">
                  <a:pos x="32" y="119"/>
                </a:cxn>
                <a:cxn ang="0">
                  <a:pos x="36" y="103"/>
                </a:cxn>
                <a:cxn ang="0">
                  <a:pos x="40" y="89"/>
                </a:cxn>
                <a:cxn ang="0">
                  <a:pos x="44" y="79"/>
                </a:cxn>
                <a:cxn ang="0">
                  <a:pos x="46" y="72"/>
                </a:cxn>
                <a:cxn ang="0">
                  <a:pos x="50" y="67"/>
                </a:cxn>
                <a:cxn ang="0">
                  <a:pos x="52" y="66"/>
                </a:cxn>
                <a:cxn ang="0">
                  <a:pos x="53" y="67"/>
                </a:cxn>
                <a:cxn ang="0">
                  <a:pos x="56" y="72"/>
                </a:cxn>
                <a:cxn ang="0">
                  <a:pos x="57" y="79"/>
                </a:cxn>
                <a:cxn ang="0">
                  <a:pos x="58" y="91"/>
                </a:cxn>
                <a:cxn ang="0">
                  <a:pos x="60" y="103"/>
                </a:cxn>
                <a:cxn ang="0">
                  <a:pos x="60" y="120"/>
                </a:cxn>
                <a:cxn ang="0">
                  <a:pos x="60" y="159"/>
                </a:cxn>
                <a:cxn ang="0">
                  <a:pos x="61" y="175"/>
                </a:cxn>
                <a:cxn ang="0">
                  <a:pos x="61" y="188"/>
                </a:cxn>
                <a:cxn ang="0">
                  <a:pos x="62" y="199"/>
                </a:cxn>
                <a:cxn ang="0">
                  <a:pos x="65" y="207"/>
                </a:cxn>
                <a:cxn ang="0">
                  <a:pos x="66" y="210"/>
                </a:cxn>
                <a:cxn ang="0">
                  <a:pos x="68" y="213"/>
                </a:cxn>
                <a:cxn ang="0">
                  <a:pos x="71" y="212"/>
                </a:cxn>
                <a:cxn ang="0">
                  <a:pos x="73" y="207"/>
                </a:cxn>
                <a:cxn ang="0">
                  <a:pos x="77" y="199"/>
                </a:cxn>
                <a:cxn ang="0">
                  <a:pos x="79" y="189"/>
                </a:cxn>
                <a:cxn ang="0">
                  <a:pos x="83" y="176"/>
                </a:cxn>
                <a:cxn ang="0">
                  <a:pos x="88" y="160"/>
                </a:cxn>
                <a:cxn ang="0">
                  <a:pos x="92" y="141"/>
                </a:cxn>
                <a:cxn ang="0">
                  <a:pos x="97" y="119"/>
                </a:cxn>
                <a:cxn ang="0">
                  <a:pos x="102" y="93"/>
                </a:cxn>
                <a:cxn ang="0">
                  <a:pos x="108" y="66"/>
                </a:cxn>
                <a:cxn ang="0">
                  <a:pos x="113" y="35"/>
                </a:cxn>
                <a:cxn ang="0">
                  <a:pos x="119" y="0"/>
                </a:cxn>
              </a:cxnLst>
              <a:rect l="0" t="0" r="r" b="b"/>
              <a:pathLst>
                <a:path w="119" h="277">
                  <a:moveTo>
                    <a:pt x="0" y="277"/>
                  </a:moveTo>
                  <a:lnTo>
                    <a:pt x="6" y="244"/>
                  </a:lnTo>
                  <a:lnTo>
                    <a:pt x="13" y="213"/>
                  </a:lnTo>
                  <a:lnTo>
                    <a:pt x="18" y="184"/>
                  </a:lnTo>
                  <a:lnTo>
                    <a:pt x="23" y="160"/>
                  </a:lnTo>
                  <a:lnTo>
                    <a:pt x="27" y="138"/>
                  </a:lnTo>
                  <a:lnTo>
                    <a:pt x="32" y="119"/>
                  </a:lnTo>
                  <a:lnTo>
                    <a:pt x="36" y="103"/>
                  </a:lnTo>
                  <a:lnTo>
                    <a:pt x="40" y="89"/>
                  </a:lnTo>
                  <a:lnTo>
                    <a:pt x="44" y="79"/>
                  </a:lnTo>
                  <a:lnTo>
                    <a:pt x="46" y="72"/>
                  </a:lnTo>
                  <a:lnTo>
                    <a:pt x="50" y="67"/>
                  </a:lnTo>
                  <a:lnTo>
                    <a:pt x="52" y="66"/>
                  </a:lnTo>
                  <a:lnTo>
                    <a:pt x="53" y="67"/>
                  </a:lnTo>
                  <a:lnTo>
                    <a:pt x="56" y="72"/>
                  </a:lnTo>
                  <a:lnTo>
                    <a:pt x="57" y="79"/>
                  </a:lnTo>
                  <a:lnTo>
                    <a:pt x="58" y="91"/>
                  </a:lnTo>
                  <a:lnTo>
                    <a:pt x="60" y="103"/>
                  </a:lnTo>
                  <a:lnTo>
                    <a:pt x="60" y="120"/>
                  </a:lnTo>
                  <a:lnTo>
                    <a:pt x="60" y="159"/>
                  </a:lnTo>
                  <a:lnTo>
                    <a:pt x="61" y="175"/>
                  </a:lnTo>
                  <a:lnTo>
                    <a:pt x="61" y="188"/>
                  </a:lnTo>
                  <a:lnTo>
                    <a:pt x="62" y="199"/>
                  </a:lnTo>
                  <a:lnTo>
                    <a:pt x="65" y="207"/>
                  </a:lnTo>
                  <a:lnTo>
                    <a:pt x="66" y="210"/>
                  </a:lnTo>
                  <a:lnTo>
                    <a:pt x="68" y="213"/>
                  </a:lnTo>
                  <a:lnTo>
                    <a:pt x="71" y="212"/>
                  </a:lnTo>
                  <a:lnTo>
                    <a:pt x="73" y="207"/>
                  </a:lnTo>
                  <a:lnTo>
                    <a:pt x="77" y="199"/>
                  </a:lnTo>
                  <a:lnTo>
                    <a:pt x="79" y="189"/>
                  </a:lnTo>
                  <a:lnTo>
                    <a:pt x="83" y="176"/>
                  </a:lnTo>
                  <a:lnTo>
                    <a:pt x="88" y="160"/>
                  </a:lnTo>
                  <a:lnTo>
                    <a:pt x="92" y="141"/>
                  </a:lnTo>
                  <a:lnTo>
                    <a:pt x="97" y="119"/>
                  </a:lnTo>
                  <a:lnTo>
                    <a:pt x="102" y="93"/>
                  </a:lnTo>
                  <a:lnTo>
                    <a:pt x="108" y="66"/>
                  </a:lnTo>
                  <a:lnTo>
                    <a:pt x="113" y="35"/>
                  </a:lnTo>
                  <a:lnTo>
                    <a:pt x="119" y="0"/>
                  </a:lnTo>
                </a:path>
              </a:pathLst>
            </a:custGeom>
            <a:noFill/>
            <a:ln w="3175">
              <a:solidFill>
                <a:srgbClr val="000000"/>
              </a:solidFill>
              <a:prstDash val="solid"/>
              <a:round/>
            </a:ln>
          </p:spPr>
          <p:txBody>
            <a:bodyPr/>
            <a:lstStyle/>
            <a:p>
              <a:endParaRPr lang="zh-CN" altLang="en-US"/>
            </a:p>
          </p:txBody>
        </p:sp>
        <p:sp>
          <p:nvSpPr>
            <p:cNvPr id="214083" name="Rectangle 1091"/>
            <p:cNvSpPr>
              <a:spLocks noChangeArrowheads="1"/>
            </p:cNvSpPr>
            <p:nvPr/>
          </p:nvSpPr>
          <p:spPr bwMode="auto">
            <a:xfrm>
              <a:off x="1829" y="1094"/>
              <a:ext cx="512" cy="181"/>
            </a:xfrm>
            <a:prstGeom prst="rect">
              <a:avLst/>
            </a:prstGeom>
            <a:solidFill>
              <a:srgbClr val="00FF00"/>
            </a:solidFill>
            <a:ln w="9525">
              <a:noFill/>
              <a:miter lim="800000"/>
            </a:ln>
          </p:spPr>
          <p:txBody>
            <a:bodyPr/>
            <a:lstStyle/>
            <a:p>
              <a:endParaRPr lang="zh-CN" altLang="en-US"/>
            </a:p>
          </p:txBody>
        </p:sp>
        <p:sp>
          <p:nvSpPr>
            <p:cNvPr id="214085" name="Rectangle 1093"/>
            <p:cNvSpPr>
              <a:spLocks noChangeArrowheads="1"/>
            </p:cNvSpPr>
            <p:nvPr/>
          </p:nvSpPr>
          <p:spPr bwMode="auto">
            <a:xfrm>
              <a:off x="1829" y="1094"/>
              <a:ext cx="512" cy="181"/>
            </a:xfrm>
            <a:prstGeom prst="rect">
              <a:avLst/>
            </a:prstGeom>
            <a:solidFill>
              <a:schemeClr val="accent2">
                <a:lumMod val="20000"/>
                <a:lumOff val="80000"/>
              </a:schemeClr>
            </a:solidFill>
            <a:ln w="9525">
              <a:noFill/>
              <a:miter lim="800000"/>
            </a:ln>
          </p:spPr>
          <p:txBody>
            <a:bodyPr/>
            <a:lstStyle/>
            <a:p>
              <a:endParaRPr lang="zh-CN" altLang="en-US"/>
            </a:p>
          </p:txBody>
        </p:sp>
        <p:sp>
          <p:nvSpPr>
            <p:cNvPr id="214086" name="Rectangle 1094"/>
            <p:cNvSpPr>
              <a:spLocks noChangeArrowheads="1"/>
            </p:cNvSpPr>
            <p:nvPr/>
          </p:nvSpPr>
          <p:spPr bwMode="auto">
            <a:xfrm>
              <a:off x="1835" y="1113"/>
              <a:ext cx="436" cy="87"/>
            </a:xfrm>
            <a:prstGeom prst="rect">
              <a:avLst/>
            </a:prstGeom>
            <a:noFill/>
            <a:ln w="9525">
              <a:noFill/>
              <a:miter lim="800000"/>
            </a:ln>
          </p:spPr>
          <p:txBody>
            <a:bodyPr wrap="none" lIns="0" tIns="0" rIns="0" bIns="0">
              <a:spAutoFit/>
            </a:bodyPr>
            <a:lstStyle/>
            <a:p>
              <a:r>
                <a:rPr lang="zh-CN" altLang="en-US" sz="900">
                  <a:solidFill>
                    <a:srgbClr val="000000"/>
                  </a:solidFill>
                  <a:latin typeface="黑体" panose="02010609060101010101" charset="-122"/>
                  <a:ea typeface="黑体" panose="02010609060101010101" charset="-122"/>
                </a:rPr>
                <a:t>厂房、设备、</a:t>
              </a:r>
              <a:endParaRPr lang="zh-CN" altLang="en-US"/>
            </a:p>
          </p:txBody>
        </p:sp>
        <p:sp>
          <p:nvSpPr>
            <p:cNvPr id="214087" name="Rectangle 1095"/>
            <p:cNvSpPr>
              <a:spLocks noChangeArrowheads="1"/>
            </p:cNvSpPr>
            <p:nvPr/>
          </p:nvSpPr>
          <p:spPr bwMode="auto">
            <a:xfrm>
              <a:off x="1835" y="1197"/>
              <a:ext cx="509" cy="87"/>
            </a:xfrm>
            <a:prstGeom prst="rect">
              <a:avLst/>
            </a:prstGeom>
            <a:noFill/>
            <a:ln w="9525">
              <a:noFill/>
              <a:miter lim="800000"/>
            </a:ln>
          </p:spPr>
          <p:txBody>
            <a:bodyPr wrap="none" lIns="0" tIns="0" rIns="0" bIns="0">
              <a:spAutoFit/>
            </a:bodyPr>
            <a:lstStyle/>
            <a:p>
              <a:r>
                <a:rPr lang="zh-CN" altLang="en-US" sz="900">
                  <a:solidFill>
                    <a:srgbClr val="000000"/>
                  </a:solidFill>
                  <a:latin typeface="黑体" panose="02010609060101010101" charset="-122"/>
                  <a:ea typeface="黑体" panose="02010609060101010101" charset="-122"/>
                </a:rPr>
                <a:t>工装夹具布局图</a:t>
              </a:r>
              <a:endParaRPr lang="zh-CN" altLang="en-US"/>
            </a:p>
          </p:txBody>
        </p:sp>
        <p:sp>
          <p:nvSpPr>
            <p:cNvPr id="214088" name="Freeform 1096"/>
            <p:cNvSpPr/>
            <p:nvPr/>
          </p:nvSpPr>
          <p:spPr bwMode="auto">
            <a:xfrm>
              <a:off x="422" y="1844"/>
              <a:ext cx="1094" cy="998"/>
            </a:xfrm>
            <a:custGeom>
              <a:avLst/>
              <a:gdLst/>
              <a:ahLst/>
              <a:cxnLst>
                <a:cxn ang="0">
                  <a:pos x="1225" y="1996"/>
                </a:cxn>
                <a:cxn ang="0">
                  <a:pos x="1239" y="1996"/>
                </a:cxn>
                <a:cxn ang="0">
                  <a:pos x="1252" y="1994"/>
                </a:cxn>
                <a:cxn ang="0">
                  <a:pos x="1265" y="1990"/>
                </a:cxn>
                <a:cxn ang="0">
                  <a:pos x="1277" y="1985"/>
                </a:cxn>
                <a:cxn ang="0">
                  <a:pos x="1290" y="1979"/>
                </a:cxn>
                <a:cxn ang="0">
                  <a:pos x="1311" y="1963"/>
                </a:cxn>
                <a:cxn ang="0">
                  <a:pos x="1325" y="1948"/>
                </a:cxn>
                <a:cxn ang="0">
                  <a:pos x="1335" y="1941"/>
                </a:cxn>
                <a:cxn ang="0">
                  <a:pos x="1346" y="1934"/>
                </a:cxn>
                <a:cxn ang="0">
                  <a:pos x="1359" y="1932"/>
                </a:cxn>
                <a:cxn ang="0">
                  <a:pos x="1372" y="1931"/>
                </a:cxn>
                <a:cxn ang="0">
                  <a:pos x="1385" y="1932"/>
                </a:cxn>
                <a:cxn ang="0">
                  <a:pos x="1397" y="1936"/>
                </a:cxn>
                <a:cxn ang="0">
                  <a:pos x="1408" y="1943"/>
                </a:cxn>
                <a:cxn ang="0">
                  <a:pos x="1417" y="1950"/>
                </a:cxn>
                <a:cxn ang="0">
                  <a:pos x="1429" y="1963"/>
                </a:cxn>
                <a:cxn ang="0">
                  <a:pos x="1450" y="1979"/>
                </a:cxn>
                <a:cxn ang="0">
                  <a:pos x="1463" y="1985"/>
                </a:cxn>
                <a:cxn ang="0">
                  <a:pos x="1475" y="1990"/>
                </a:cxn>
                <a:cxn ang="0">
                  <a:pos x="1487" y="1994"/>
                </a:cxn>
                <a:cxn ang="0">
                  <a:pos x="1501" y="1996"/>
                </a:cxn>
                <a:cxn ang="0">
                  <a:pos x="1515" y="1996"/>
                </a:cxn>
                <a:cxn ang="0">
                  <a:pos x="2061" y="1996"/>
                </a:cxn>
                <a:cxn ang="0">
                  <a:pos x="2074" y="1996"/>
                </a:cxn>
                <a:cxn ang="0">
                  <a:pos x="2086" y="1994"/>
                </a:cxn>
                <a:cxn ang="0">
                  <a:pos x="2110" y="1986"/>
                </a:cxn>
                <a:cxn ang="0">
                  <a:pos x="2131" y="1975"/>
                </a:cxn>
                <a:cxn ang="0">
                  <a:pos x="2149" y="1960"/>
                </a:cxn>
                <a:cxn ang="0">
                  <a:pos x="2165" y="1941"/>
                </a:cxn>
                <a:cxn ang="0">
                  <a:pos x="2176" y="1920"/>
                </a:cxn>
                <a:cxn ang="0">
                  <a:pos x="2184" y="1896"/>
                </a:cxn>
                <a:cxn ang="0">
                  <a:pos x="2186" y="1884"/>
                </a:cxn>
                <a:cxn ang="0">
                  <a:pos x="2186" y="1871"/>
                </a:cxn>
                <a:cxn ang="0">
                  <a:pos x="2186" y="1871"/>
                </a:cxn>
              </a:cxnLst>
              <a:rect l="0" t="0" r="r" b="b"/>
              <a:pathLst>
                <a:path w="2186" h="1996">
                  <a:moveTo>
                    <a:pt x="0" y="1996"/>
                  </a:moveTo>
                  <a:lnTo>
                    <a:pt x="1225" y="1996"/>
                  </a:lnTo>
                  <a:lnTo>
                    <a:pt x="1233" y="1996"/>
                  </a:lnTo>
                  <a:lnTo>
                    <a:pt x="1239" y="1996"/>
                  </a:lnTo>
                  <a:lnTo>
                    <a:pt x="1246" y="1995"/>
                  </a:lnTo>
                  <a:lnTo>
                    <a:pt x="1252" y="1994"/>
                  </a:lnTo>
                  <a:lnTo>
                    <a:pt x="1259" y="1992"/>
                  </a:lnTo>
                  <a:lnTo>
                    <a:pt x="1265" y="1990"/>
                  </a:lnTo>
                  <a:lnTo>
                    <a:pt x="1271" y="1988"/>
                  </a:lnTo>
                  <a:lnTo>
                    <a:pt x="1277" y="1985"/>
                  </a:lnTo>
                  <a:lnTo>
                    <a:pt x="1283" y="1983"/>
                  </a:lnTo>
                  <a:lnTo>
                    <a:pt x="1290" y="1979"/>
                  </a:lnTo>
                  <a:lnTo>
                    <a:pt x="1301" y="1971"/>
                  </a:lnTo>
                  <a:lnTo>
                    <a:pt x="1311" y="1963"/>
                  </a:lnTo>
                  <a:lnTo>
                    <a:pt x="1321" y="1953"/>
                  </a:lnTo>
                  <a:lnTo>
                    <a:pt x="1325" y="1948"/>
                  </a:lnTo>
                  <a:lnTo>
                    <a:pt x="1330" y="1944"/>
                  </a:lnTo>
                  <a:lnTo>
                    <a:pt x="1335" y="1941"/>
                  </a:lnTo>
                  <a:lnTo>
                    <a:pt x="1342" y="1937"/>
                  </a:lnTo>
                  <a:lnTo>
                    <a:pt x="1346" y="1934"/>
                  </a:lnTo>
                  <a:lnTo>
                    <a:pt x="1353" y="1933"/>
                  </a:lnTo>
                  <a:lnTo>
                    <a:pt x="1359" y="1932"/>
                  </a:lnTo>
                  <a:lnTo>
                    <a:pt x="1365" y="1931"/>
                  </a:lnTo>
                  <a:lnTo>
                    <a:pt x="1372" y="1931"/>
                  </a:lnTo>
                  <a:lnTo>
                    <a:pt x="1379" y="1931"/>
                  </a:lnTo>
                  <a:lnTo>
                    <a:pt x="1385" y="1932"/>
                  </a:lnTo>
                  <a:lnTo>
                    <a:pt x="1391" y="1934"/>
                  </a:lnTo>
                  <a:lnTo>
                    <a:pt x="1397" y="1936"/>
                  </a:lnTo>
                  <a:lnTo>
                    <a:pt x="1402" y="1939"/>
                  </a:lnTo>
                  <a:lnTo>
                    <a:pt x="1408" y="1943"/>
                  </a:lnTo>
                  <a:lnTo>
                    <a:pt x="1413" y="1947"/>
                  </a:lnTo>
                  <a:lnTo>
                    <a:pt x="1417" y="1950"/>
                  </a:lnTo>
                  <a:lnTo>
                    <a:pt x="1421" y="1953"/>
                  </a:lnTo>
                  <a:lnTo>
                    <a:pt x="1429" y="1963"/>
                  </a:lnTo>
                  <a:lnTo>
                    <a:pt x="1439" y="1971"/>
                  </a:lnTo>
                  <a:lnTo>
                    <a:pt x="1450" y="1979"/>
                  </a:lnTo>
                  <a:lnTo>
                    <a:pt x="1457" y="1983"/>
                  </a:lnTo>
                  <a:lnTo>
                    <a:pt x="1463" y="1985"/>
                  </a:lnTo>
                  <a:lnTo>
                    <a:pt x="1469" y="1988"/>
                  </a:lnTo>
                  <a:lnTo>
                    <a:pt x="1475" y="1990"/>
                  </a:lnTo>
                  <a:lnTo>
                    <a:pt x="1481" y="1992"/>
                  </a:lnTo>
                  <a:lnTo>
                    <a:pt x="1487" y="1994"/>
                  </a:lnTo>
                  <a:lnTo>
                    <a:pt x="1495" y="1995"/>
                  </a:lnTo>
                  <a:lnTo>
                    <a:pt x="1501" y="1996"/>
                  </a:lnTo>
                  <a:lnTo>
                    <a:pt x="1508" y="1996"/>
                  </a:lnTo>
                  <a:lnTo>
                    <a:pt x="1515" y="1996"/>
                  </a:lnTo>
                  <a:lnTo>
                    <a:pt x="1515" y="1996"/>
                  </a:lnTo>
                  <a:lnTo>
                    <a:pt x="2061" y="1996"/>
                  </a:lnTo>
                  <a:lnTo>
                    <a:pt x="2067" y="1996"/>
                  </a:lnTo>
                  <a:lnTo>
                    <a:pt x="2074" y="1996"/>
                  </a:lnTo>
                  <a:lnTo>
                    <a:pt x="2080" y="1995"/>
                  </a:lnTo>
                  <a:lnTo>
                    <a:pt x="2086" y="1994"/>
                  </a:lnTo>
                  <a:lnTo>
                    <a:pt x="2098" y="1991"/>
                  </a:lnTo>
                  <a:lnTo>
                    <a:pt x="2110" y="1986"/>
                  </a:lnTo>
                  <a:lnTo>
                    <a:pt x="2121" y="1981"/>
                  </a:lnTo>
                  <a:lnTo>
                    <a:pt x="2131" y="1975"/>
                  </a:lnTo>
                  <a:lnTo>
                    <a:pt x="2140" y="1968"/>
                  </a:lnTo>
                  <a:lnTo>
                    <a:pt x="2149" y="1960"/>
                  </a:lnTo>
                  <a:lnTo>
                    <a:pt x="2158" y="1950"/>
                  </a:lnTo>
                  <a:lnTo>
                    <a:pt x="2165" y="1941"/>
                  </a:lnTo>
                  <a:lnTo>
                    <a:pt x="2171" y="1931"/>
                  </a:lnTo>
                  <a:lnTo>
                    <a:pt x="2176" y="1920"/>
                  </a:lnTo>
                  <a:lnTo>
                    <a:pt x="2181" y="1908"/>
                  </a:lnTo>
                  <a:lnTo>
                    <a:pt x="2184" y="1896"/>
                  </a:lnTo>
                  <a:lnTo>
                    <a:pt x="2185" y="1890"/>
                  </a:lnTo>
                  <a:lnTo>
                    <a:pt x="2186" y="1884"/>
                  </a:lnTo>
                  <a:lnTo>
                    <a:pt x="2186" y="1878"/>
                  </a:lnTo>
                  <a:lnTo>
                    <a:pt x="2186" y="1871"/>
                  </a:lnTo>
                  <a:lnTo>
                    <a:pt x="2186" y="1871"/>
                  </a:lnTo>
                  <a:lnTo>
                    <a:pt x="2186" y="1871"/>
                  </a:lnTo>
                  <a:lnTo>
                    <a:pt x="2186" y="0"/>
                  </a:lnTo>
                </a:path>
              </a:pathLst>
            </a:custGeom>
            <a:noFill/>
            <a:ln w="3175">
              <a:solidFill>
                <a:srgbClr val="000000"/>
              </a:solidFill>
              <a:prstDash val="solid"/>
              <a:round/>
            </a:ln>
          </p:spPr>
          <p:txBody>
            <a:bodyPr/>
            <a:lstStyle/>
            <a:p>
              <a:endParaRPr lang="zh-CN" altLang="en-US"/>
            </a:p>
          </p:txBody>
        </p:sp>
        <p:sp>
          <p:nvSpPr>
            <p:cNvPr id="214089" name="Freeform 1097"/>
            <p:cNvSpPr/>
            <p:nvPr/>
          </p:nvSpPr>
          <p:spPr bwMode="auto">
            <a:xfrm>
              <a:off x="1496" y="1810"/>
              <a:ext cx="39" cy="39"/>
            </a:xfrm>
            <a:custGeom>
              <a:avLst/>
              <a:gdLst/>
              <a:ahLst/>
              <a:cxnLst>
                <a:cxn ang="0">
                  <a:pos x="0" y="77"/>
                </a:cxn>
                <a:cxn ang="0">
                  <a:pos x="38" y="0"/>
                </a:cxn>
                <a:cxn ang="0">
                  <a:pos x="77" y="77"/>
                </a:cxn>
                <a:cxn ang="0">
                  <a:pos x="0" y="77"/>
                </a:cxn>
              </a:cxnLst>
              <a:rect l="0" t="0" r="r" b="b"/>
              <a:pathLst>
                <a:path w="77" h="77">
                  <a:moveTo>
                    <a:pt x="0" y="77"/>
                  </a:moveTo>
                  <a:lnTo>
                    <a:pt x="38" y="0"/>
                  </a:lnTo>
                  <a:lnTo>
                    <a:pt x="77" y="77"/>
                  </a:lnTo>
                  <a:lnTo>
                    <a:pt x="0" y="77"/>
                  </a:lnTo>
                  <a:close/>
                </a:path>
              </a:pathLst>
            </a:custGeom>
            <a:solidFill>
              <a:srgbClr val="000000"/>
            </a:solidFill>
            <a:ln w="9525">
              <a:noFill/>
              <a:round/>
            </a:ln>
          </p:spPr>
          <p:txBody>
            <a:bodyPr/>
            <a:lstStyle/>
            <a:p>
              <a:endParaRPr lang="zh-CN" altLang="en-US"/>
            </a:p>
          </p:txBody>
        </p:sp>
        <p:sp>
          <p:nvSpPr>
            <p:cNvPr id="214090" name="Freeform 1098"/>
            <p:cNvSpPr/>
            <p:nvPr/>
          </p:nvSpPr>
          <p:spPr bwMode="auto">
            <a:xfrm>
              <a:off x="1107" y="1678"/>
              <a:ext cx="3827" cy="2083"/>
            </a:xfrm>
            <a:custGeom>
              <a:avLst/>
              <a:gdLst/>
              <a:ahLst/>
              <a:cxnLst>
                <a:cxn ang="0">
                  <a:pos x="7528" y="3177"/>
                </a:cxn>
                <a:cxn ang="0">
                  <a:pos x="7540" y="3178"/>
                </a:cxn>
                <a:cxn ang="0">
                  <a:pos x="7553" y="3179"/>
                </a:cxn>
                <a:cxn ang="0">
                  <a:pos x="7576" y="3187"/>
                </a:cxn>
                <a:cxn ang="0">
                  <a:pos x="7597" y="3199"/>
                </a:cxn>
                <a:cxn ang="0">
                  <a:pos x="7617" y="3214"/>
                </a:cxn>
                <a:cxn ang="0">
                  <a:pos x="7632" y="3232"/>
                </a:cxn>
                <a:cxn ang="0">
                  <a:pos x="7643" y="3253"/>
                </a:cxn>
                <a:cxn ang="0">
                  <a:pos x="7650" y="3277"/>
                </a:cxn>
                <a:cxn ang="0">
                  <a:pos x="7653" y="3290"/>
                </a:cxn>
                <a:cxn ang="0">
                  <a:pos x="7653" y="3303"/>
                </a:cxn>
                <a:cxn ang="0">
                  <a:pos x="7653" y="3303"/>
                </a:cxn>
                <a:cxn ang="0">
                  <a:pos x="7653" y="4040"/>
                </a:cxn>
                <a:cxn ang="0">
                  <a:pos x="7653" y="4052"/>
                </a:cxn>
                <a:cxn ang="0">
                  <a:pos x="7650" y="4064"/>
                </a:cxn>
                <a:cxn ang="0">
                  <a:pos x="7643" y="4088"/>
                </a:cxn>
                <a:cxn ang="0">
                  <a:pos x="7632" y="4109"/>
                </a:cxn>
                <a:cxn ang="0">
                  <a:pos x="7617" y="4129"/>
                </a:cxn>
                <a:cxn ang="0">
                  <a:pos x="7597" y="4143"/>
                </a:cxn>
                <a:cxn ang="0">
                  <a:pos x="7576" y="4155"/>
                </a:cxn>
                <a:cxn ang="0">
                  <a:pos x="7553" y="4162"/>
                </a:cxn>
                <a:cxn ang="0">
                  <a:pos x="7540" y="4164"/>
                </a:cxn>
                <a:cxn ang="0">
                  <a:pos x="7528" y="4164"/>
                </a:cxn>
                <a:cxn ang="0">
                  <a:pos x="126" y="4164"/>
                </a:cxn>
                <a:cxn ang="0">
                  <a:pos x="113" y="4164"/>
                </a:cxn>
                <a:cxn ang="0">
                  <a:pos x="100" y="4162"/>
                </a:cxn>
                <a:cxn ang="0">
                  <a:pos x="77" y="4155"/>
                </a:cxn>
                <a:cxn ang="0">
                  <a:pos x="56" y="4143"/>
                </a:cxn>
                <a:cxn ang="0">
                  <a:pos x="37" y="4129"/>
                </a:cxn>
                <a:cxn ang="0">
                  <a:pos x="22" y="4109"/>
                </a:cxn>
                <a:cxn ang="0">
                  <a:pos x="10" y="4088"/>
                </a:cxn>
                <a:cxn ang="0">
                  <a:pos x="2" y="4064"/>
                </a:cxn>
                <a:cxn ang="0">
                  <a:pos x="1" y="4052"/>
                </a:cxn>
                <a:cxn ang="0">
                  <a:pos x="0" y="4040"/>
                </a:cxn>
                <a:cxn ang="0">
                  <a:pos x="0" y="126"/>
                </a:cxn>
                <a:cxn ang="0">
                  <a:pos x="1" y="112"/>
                </a:cxn>
                <a:cxn ang="0">
                  <a:pos x="2" y="100"/>
                </a:cxn>
                <a:cxn ang="0">
                  <a:pos x="10" y="76"/>
                </a:cxn>
                <a:cxn ang="0">
                  <a:pos x="22" y="55"/>
                </a:cxn>
                <a:cxn ang="0">
                  <a:pos x="37" y="37"/>
                </a:cxn>
                <a:cxn ang="0">
                  <a:pos x="56" y="21"/>
                </a:cxn>
                <a:cxn ang="0">
                  <a:pos x="77" y="10"/>
                </a:cxn>
                <a:cxn ang="0">
                  <a:pos x="100" y="2"/>
                </a:cxn>
                <a:cxn ang="0">
                  <a:pos x="113" y="1"/>
                </a:cxn>
                <a:cxn ang="0">
                  <a:pos x="126" y="0"/>
                </a:cxn>
                <a:cxn ang="0">
                  <a:pos x="230" y="0"/>
                </a:cxn>
              </a:cxnLst>
              <a:rect l="0" t="0" r="r" b="b"/>
              <a:pathLst>
                <a:path w="7653" h="4164">
                  <a:moveTo>
                    <a:pt x="7099" y="3177"/>
                  </a:moveTo>
                  <a:lnTo>
                    <a:pt x="7528" y="3177"/>
                  </a:lnTo>
                  <a:lnTo>
                    <a:pt x="7534" y="3177"/>
                  </a:lnTo>
                  <a:lnTo>
                    <a:pt x="7540" y="3178"/>
                  </a:lnTo>
                  <a:lnTo>
                    <a:pt x="7547" y="3178"/>
                  </a:lnTo>
                  <a:lnTo>
                    <a:pt x="7553" y="3179"/>
                  </a:lnTo>
                  <a:lnTo>
                    <a:pt x="7565" y="3183"/>
                  </a:lnTo>
                  <a:lnTo>
                    <a:pt x="7576" y="3187"/>
                  </a:lnTo>
                  <a:lnTo>
                    <a:pt x="7587" y="3193"/>
                  </a:lnTo>
                  <a:lnTo>
                    <a:pt x="7597" y="3199"/>
                  </a:lnTo>
                  <a:lnTo>
                    <a:pt x="7607" y="3205"/>
                  </a:lnTo>
                  <a:lnTo>
                    <a:pt x="7617" y="3214"/>
                  </a:lnTo>
                  <a:lnTo>
                    <a:pt x="7624" y="3222"/>
                  </a:lnTo>
                  <a:lnTo>
                    <a:pt x="7632" y="3232"/>
                  </a:lnTo>
                  <a:lnTo>
                    <a:pt x="7638" y="3242"/>
                  </a:lnTo>
                  <a:lnTo>
                    <a:pt x="7643" y="3253"/>
                  </a:lnTo>
                  <a:lnTo>
                    <a:pt x="7648" y="3266"/>
                  </a:lnTo>
                  <a:lnTo>
                    <a:pt x="7650" y="3277"/>
                  </a:lnTo>
                  <a:lnTo>
                    <a:pt x="7652" y="3284"/>
                  </a:lnTo>
                  <a:lnTo>
                    <a:pt x="7653" y="3290"/>
                  </a:lnTo>
                  <a:lnTo>
                    <a:pt x="7653" y="3296"/>
                  </a:lnTo>
                  <a:lnTo>
                    <a:pt x="7653" y="3303"/>
                  </a:lnTo>
                  <a:lnTo>
                    <a:pt x="7653" y="3303"/>
                  </a:lnTo>
                  <a:lnTo>
                    <a:pt x="7653" y="3303"/>
                  </a:lnTo>
                  <a:lnTo>
                    <a:pt x="7653" y="4040"/>
                  </a:lnTo>
                  <a:lnTo>
                    <a:pt x="7653" y="4040"/>
                  </a:lnTo>
                  <a:lnTo>
                    <a:pt x="7653" y="4046"/>
                  </a:lnTo>
                  <a:lnTo>
                    <a:pt x="7653" y="4052"/>
                  </a:lnTo>
                  <a:lnTo>
                    <a:pt x="7652" y="4058"/>
                  </a:lnTo>
                  <a:lnTo>
                    <a:pt x="7650" y="4064"/>
                  </a:lnTo>
                  <a:lnTo>
                    <a:pt x="7648" y="4077"/>
                  </a:lnTo>
                  <a:lnTo>
                    <a:pt x="7643" y="4088"/>
                  </a:lnTo>
                  <a:lnTo>
                    <a:pt x="7638" y="4099"/>
                  </a:lnTo>
                  <a:lnTo>
                    <a:pt x="7632" y="4109"/>
                  </a:lnTo>
                  <a:lnTo>
                    <a:pt x="7624" y="4119"/>
                  </a:lnTo>
                  <a:lnTo>
                    <a:pt x="7617" y="4129"/>
                  </a:lnTo>
                  <a:lnTo>
                    <a:pt x="7607" y="4136"/>
                  </a:lnTo>
                  <a:lnTo>
                    <a:pt x="7597" y="4143"/>
                  </a:lnTo>
                  <a:lnTo>
                    <a:pt x="7587" y="4150"/>
                  </a:lnTo>
                  <a:lnTo>
                    <a:pt x="7576" y="4155"/>
                  </a:lnTo>
                  <a:lnTo>
                    <a:pt x="7565" y="4160"/>
                  </a:lnTo>
                  <a:lnTo>
                    <a:pt x="7553" y="4162"/>
                  </a:lnTo>
                  <a:lnTo>
                    <a:pt x="7547" y="4163"/>
                  </a:lnTo>
                  <a:lnTo>
                    <a:pt x="7540" y="4164"/>
                  </a:lnTo>
                  <a:lnTo>
                    <a:pt x="7534" y="4164"/>
                  </a:lnTo>
                  <a:lnTo>
                    <a:pt x="7528" y="4164"/>
                  </a:lnTo>
                  <a:lnTo>
                    <a:pt x="7528" y="4164"/>
                  </a:lnTo>
                  <a:lnTo>
                    <a:pt x="126" y="4164"/>
                  </a:lnTo>
                  <a:lnTo>
                    <a:pt x="120" y="4164"/>
                  </a:lnTo>
                  <a:lnTo>
                    <a:pt x="113" y="4164"/>
                  </a:lnTo>
                  <a:lnTo>
                    <a:pt x="106" y="4163"/>
                  </a:lnTo>
                  <a:lnTo>
                    <a:pt x="100" y="4162"/>
                  </a:lnTo>
                  <a:lnTo>
                    <a:pt x="89" y="4160"/>
                  </a:lnTo>
                  <a:lnTo>
                    <a:pt x="77" y="4155"/>
                  </a:lnTo>
                  <a:lnTo>
                    <a:pt x="66" y="4150"/>
                  </a:lnTo>
                  <a:lnTo>
                    <a:pt x="56" y="4143"/>
                  </a:lnTo>
                  <a:lnTo>
                    <a:pt x="46" y="4136"/>
                  </a:lnTo>
                  <a:lnTo>
                    <a:pt x="37" y="4129"/>
                  </a:lnTo>
                  <a:lnTo>
                    <a:pt x="28" y="4119"/>
                  </a:lnTo>
                  <a:lnTo>
                    <a:pt x="22" y="4109"/>
                  </a:lnTo>
                  <a:lnTo>
                    <a:pt x="16" y="4099"/>
                  </a:lnTo>
                  <a:lnTo>
                    <a:pt x="10" y="4088"/>
                  </a:lnTo>
                  <a:lnTo>
                    <a:pt x="6" y="4077"/>
                  </a:lnTo>
                  <a:lnTo>
                    <a:pt x="2" y="4064"/>
                  </a:lnTo>
                  <a:lnTo>
                    <a:pt x="1" y="4058"/>
                  </a:lnTo>
                  <a:lnTo>
                    <a:pt x="1" y="4052"/>
                  </a:lnTo>
                  <a:lnTo>
                    <a:pt x="0" y="4046"/>
                  </a:lnTo>
                  <a:lnTo>
                    <a:pt x="0" y="4040"/>
                  </a:lnTo>
                  <a:lnTo>
                    <a:pt x="0" y="4040"/>
                  </a:lnTo>
                  <a:lnTo>
                    <a:pt x="0" y="126"/>
                  </a:lnTo>
                  <a:lnTo>
                    <a:pt x="0" y="118"/>
                  </a:lnTo>
                  <a:lnTo>
                    <a:pt x="1" y="112"/>
                  </a:lnTo>
                  <a:lnTo>
                    <a:pt x="1" y="106"/>
                  </a:lnTo>
                  <a:lnTo>
                    <a:pt x="2" y="100"/>
                  </a:lnTo>
                  <a:lnTo>
                    <a:pt x="6" y="87"/>
                  </a:lnTo>
                  <a:lnTo>
                    <a:pt x="10" y="76"/>
                  </a:lnTo>
                  <a:lnTo>
                    <a:pt x="16" y="65"/>
                  </a:lnTo>
                  <a:lnTo>
                    <a:pt x="22" y="55"/>
                  </a:lnTo>
                  <a:lnTo>
                    <a:pt x="28" y="45"/>
                  </a:lnTo>
                  <a:lnTo>
                    <a:pt x="37" y="37"/>
                  </a:lnTo>
                  <a:lnTo>
                    <a:pt x="46" y="28"/>
                  </a:lnTo>
                  <a:lnTo>
                    <a:pt x="56" y="21"/>
                  </a:lnTo>
                  <a:lnTo>
                    <a:pt x="66" y="14"/>
                  </a:lnTo>
                  <a:lnTo>
                    <a:pt x="77" y="10"/>
                  </a:lnTo>
                  <a:lnTo>
                    <a:pt x="89" y="6"/>
                  </a:lnTo>
                  <a:lnTo>
                    <a:pt x="100" y="2"/>
                  </a:lnTo>
                  <a:lnTo>
                    <a:pt x="106" y="1"/>
                  </a:lnTo>
                  <a:lnTo>
                    <a:pt x="113" y="1"/>
                  </a:lnTo>
                  <a:lnTo>
                    <a:pt x="120" y="0"/>
                  </a:lnTo>
                  <a:lnTo>
                    <a:pt x="126" y="0"/>
                  </a:lnTo>
                  <a:lnTo>
                    <a:pt x="126" y="0"/>
                  </a:lnTo>
                  <a:lnTo>
                    <a:pt x="230" y="0"/>
                  </a:lnTo>
                </a:path>
              </a:pathLst>
            </a:custGeom>
            <a:noFill/>
            <a:ln w="3175">
              <a:solidFill>
                <a:srgbClr val="000000"/>
              </a:solidFill>
              <a:prstDash val="solid"/>
              <a:round/>
            </a:ln>
          </p:spPr>
          <p:txBody>
            <a:bodyPr/>
            <a:lstStyle/>
            <a:p>
              <a:endParaRPr lang="zh-CN" altLang="en-US"/>
            </a:p>
          </p:txBody>
        </p:sp>
        <p:sp>
          <p:nvSpPr>
            <p:cNvPr id="214091" name="Freeform 1099"/>
            <p:cNvSpPr/>
            <p:nvPr/>
          </p:nvSpPr>
          <p:spPr bwMode="auto">
            <a:xfrm>
              <a:off x="1218" y="1659"/>
              <a:ext cx="38" cy="38"/>
            </a:xfrm>
            <a:custGeom>
              <a:avLst/>
              <a:gdLst/>
              <a:ahLst/>
              <a:cxnLst>
                <a:cxn ang="0">
                  <a:pos x="0" y="0"/>
                </a:cxn>
                <a:cxn ang="0">
                  <a:pos x="77" y="39"/>
                </a:cxn>
                <a:cxn ang="0">
                  <a:pos x="0" y="77"/>
                </a:cxn>
                <a:cxn ang="0">
                  <a:pos x="0" y="0"/>
                </a:cxn>
              </a:cxnLst>
              <a:rect l="0" t="0" r="r" b="b"/>
              <a:pathLst>
                <a:path w="77" h="77">
                  <a:moveTo>
                    <a:pt x="0" y="0"/>
                  </a:moveTo>
                  <a:lnTo>
                    <a:pt x="77" y="39"/>
                  </a:lnTo>
                  <a:lnTo>
                    <a:pt x="0" y="77"/>
                  </a:lnTo>
                  <a:lnTo>
                    <a:pt x="0" y="0"/>
                  </a:lnTo>
                  <a:close/>
                </a:path>
              </a:pathLst>
            </a:custGeom>
            <a:solidFill>
              <a:srgbClr val="000000"/>
            </a:solidFill>
            <a:ln w="9525">
              <a:noFill/>
              <a:round/>
            </a:ln>
          </p:spPr>
          <p:txBody>
            <a:bodyPr/>
            <a:lstStyle/>
            <a:p>
              <a:endParaRPr lang="zh-CN" altLang="en-US"/>
            </a:p>
          </p:txBody>
        </p:sp>
        <p:sp>
          <p:nvSpPr>
            <p:cNvPr id="214092" name="Freeform 1100"/>
            <p:cNvSpPr/>
            <p:nvPr/>
          </p:nvSpPr>
          <p:spPr bwMode="auto">
            <a:xfrm>
              <a:off x="2691" y="2535"/>
              <a:ext cx="2114" cy="1028"/>
            </a:xfrm>
            <a:custGeom>
              <a:avLst/>
              <a:gdLst/>
              <a:ahLst/>
              <a:cxnLst>
                <a:cxn ang="0">
                  <a:pos x="4105" y="1662"/>
                </a:cxn>
                <a:cxn ang="0">
                  <a:pos x="4111" y="1662"/>
                </a:cxn>
                <a:cxn ang="0">
                  <a:pos x="4123" y="1663"/>
                </a:cxn>
                <a:cxn ang="0">
                  <a:pos x="4142" y="1668"/>
                </a:cxn>
                <a:cxn ang="0">
                  <a:pos x="4164" y="1678"/>
                </a:cxn>
                <a:cxn ang="0">
                  <a:pos x="4184" y="1691"/>
                </a:cxn>
                <a:cxn ang="0">
                  <a:pos x="4201" y="1708"/>
                </a:cxn>
                <a:cxn ang="0">
                  <a:pos x="4215" y="1728"/>
                </a:cxn>
                <a:cxn ang="0">
                  <a:pos x="4225" y="1751"/>
                </a:cxn>
                <a:cxn ang="0">
                  <a:pos x="4228" y="1770"/>
                </a:cxn>
                <a:cxn ang="0">
                  <a:pos x="4230" y="1782"/>
                </a:cxn>
                <a:cxn ang="0">
                  <a:pos x="4230" y="1788"/>
                </a:cxn>
                <a:cxn ang="0">
                  <a:pos x="4230" y="1933"/>
                </a:cxn>
                <a:cxn ang="0">
                  <a:pos x="4230" y="1939"/>
                </a:cxn>
                <a:cxn ang="0">
                  <a:pos x="4228" y="1951"/>
                </a:cxn>
                <a:cxn ang="0">
                  <a:pos x="4225" y="1970"/>
                </a:cxn>
                <a:cxn ang="0">
                  <a:pos x="4215" y="1992"/>
                </a:cxn>
                <a:cxn ang="0">
                  <a:pos x="4201" y="2012"/>
                </a:cxn>
                <a:cxn ang="0">
                  <a:pos x="4184" y="2029"/>
                </a:cxn>
                <a:cxn ang="0">
                  <a:pos x="4164" y="2043"/>
                </a:cxn>
                <a:cxn ang="0">
                  <a:pos x="4142" y="2052"/>
                </a:cxn>
                <a:cxn ang="0">
                  <a:pos x="4123" y="2056"/>
                </a:cxn>
                <a:cxn ang="0">
                  <a:pos x="4111" y="2057"/>
                </a:cxn>
                <a:cxn ang="0">
                  <a:pos x="4105" y="2057"/>
                </a:cxn>
                <a:cxn ang="0">
                  <a:pos x="120" y="2057"/>
                </a:cxn>
                <a:cxn ang="0">
                  <a:pos x="106" y="2056"/>
                </a:cxn>
                <a:cxn ang="0">
                  <a:pos x="89" y="2052"/>
                </a:cxn>
                <a:cxn ang="0">
                  <a:pos x="66" y="2043"/>
                </a:cxn>
                <a:cxn ang="0">
                  <a:pos x="46" y="2029"/>
                </a:cxn>
                <a:cxn ang="0">
                  <a:pos x="28" y="2012"/>
                </a:cxn>
                <a:cxn ang="0">
                  <a:pos x="16" y="1992"/>
                </a:cxn>
                <a:cxn ang="0">
                  <a:pos x="6" y="1970"/>
                </a:cxn>
                <a:cxn ang="0">
                  <a:pos x="1" y="1951"/>
                </a:cxn>
                <a:cxn ang="0">
                  <a:pos x="0" y="1939"/>
                </a:cxn>
                <a:cxn ang="0">
                  <a:pos x="0" y="125"/>
                </a:cxn>
                <a:cxn ang="0">
                  <a:pos x="1" y="113"/>
                </a:cxn>
                <a:cxn ang="0">
                  <a:pos x="2" y="100"/>
                </a:cxn>
                <a:cxn ang="0">
                  <a:pos x="10" y="77"/>
                </a:cxn>
                <a:cxn ang="0">
                  <a:pos x="22" y="56"/>
                </a:cxn>
                <a:cxn ang="0">
                  <a:pos x="37" y="37"/>
                </a:cxn>
                <a:cxn ang="0">
                  <a:pos x="56" y="21"/>
                </a:cxn>
                <a:cxn ang="0">
                  <a:pos x="77" y="10"/>
                </a:cxn>
                <a:cxn ang="0">
                  <a:pos x="100" y="3"/>
                </a:cxn>
                <a:cxn ang="0">
                  <a:pos x="113" y="0"/>
                </a:cxn>
                <a:cxn ang="0">
                  <a:pos x="126" y="0"/>
                </a:cxn>
                <a:cxn ang="0">
                  <a:pos x="230" y="0"/>
                </a:cxn>
              </a:cxnLst>
              <a:rect l="0" t="0" r="r" b="b"/>
              <a:pathLst>
                <a:path w="4230" h="2057">
                  <a:moveTo>
                    <a:pt x="3933" y="1662"/>
                  </a:moveTo>
                  <a:lnTo>
                    <a:pt x="4105" y="1662"/>
                  </a:lnTo>
                  <a:lnTo>
                    <a:pt x="4105" y="1662"/>
                  </a:lnTo>
                  <a:lnTo>
                    <a:pt x="4111" y="1662"/>
                  </a:lnTo>
                  <a:lnTo>
                    <a:pt x="4117" y="1663"/>
                  </a:lnTo>
                  <a:lnTo>
                    <a:pt x="4123" y="1663"/>
                  </a:lnTo>
                  <a:lnTo>
                    <a:pt x="4129" y="1665"/>
                  </a:lnTo>
                  <a:lnTo>
                    <a:pt x="4142" y="1668"/>
                  </a:lnTo>
                  <a:lnTo>
                    <a:pt x="4153" y="1672"/>
                  </a:lnTo>
                  <a:lnTo>
                    <a:pt x="4164" y="1678"/>
                  </a:lnTo>
                  <a:lnTo>
                    <a:pt x="4174" y="1684"/>
                  </a:lnTo>
                  <a:lnTo>
                    <a:pt x="4184" y="1691"/>
                  </a:lnTo>
                  <a:lnTo>
                    <a:pt x="4194" y="1699"/>
                  </a:lnTo>
                  <a:lnTo>
                    <a:pt x="4201" y="1708"/>
                  </a:lnTo>
                  <a:lnTo>
                    <a:pt x="4209" y="1718"/>
                  </a:lnTo>
                  <a:lnTo>
                    <a:pt x="4215" y="1728"/>
                  </a:lnTo>
                  <a:lnTo>
                    <a:pt x="4220" y="1739"/>
                  </a:lnTo>
                  <a:lnTo>
                    <a:pt x="4225" y="1751"/>
                  </a:lnTo>
                  <a:lnTo>
                    <a:pt x="4227" y="1762"/>
                  </a:lnTo>
                  <a:lnTo>
                    <a:pt x="4228" y="1770"/>
                  </a:lnTo>
                  <a:lnTo>
                    <a:pt x="4230" y="1776"/>
                  </a:lnTo>
                  <a:lnTo>
                    <a:pt x="4230" y="1782"/>
                  </a:lnTo>
                  <a:lnTo>
                    <a:pt x="4230" y="1788"/>
                  </a:lnTo>
                  <a:lnTo>
                    <a:pt x="4230" y="1788"/>
                  </a:lnTo>
                  <a:lnTo>
                    <a:pt x="4230" y="1788"/>
                  </a:lnTo>
                  <a:lnTo>
                    <a:pt x="4230" y="1933"/>
                  </a:lnTo>
                  <a:lnTo>
                    <a:pt x="4230" y="1933"/>
                  </a:lnTo>
                  <a:lnTo>
                    <a:pt x="4230" y="1939"/>
                  </a:lnTo>
                  <a:lnTo>
                    <a:pt x="4230" y="1945"/>
                  </a:lnTo>
                  <a:lnTo>
                    <a:pt x="4228" y="1951"/>
                  </a:lnTo>
                  <a:lnTo>
                    <a:pt x="4227" y="1957"/>
                  </a:lnTo>
                  <a:lnTo>
                    <a:pt x="4225" y="1970"/>
                  </a:lnTo>
                  <a:lnTo>
                    <a:pt x="4220" y="1981"/>
                  </a:lnTo>
                  <a:lnTo>
                    <a:pt x="4215" y="1992"/>
                  </a:lnTo>
                  <a:lnTo>
                    <a:pt x="4209" y="2002"/>
                  </a:lnTo>
                  <a:lnTo>
                    <a:pt x="4201" y="2012"/>
                  </a:lnTo>
                  <a:lnTo>
                    <a:pt x="4194" y="2022"/>
                  </a:lnTo>
                  <a:lnTo>
                    <a:pt x="4184" y="2029"/>
                  </a:lnTo>
                  <a:lnTo>
                    <a:pt x="4174" y="2036"/>
                  </a:lnTo>
                  <a:lnTo>
                    <a:pt x="4164" y="2043"/>
                  </a:lnTo>
                  <a:lnTo>
                    <a:pt x="4153" y="2047"/>
                  </a:lnTo>
                  <a:lnTo>
                    <a:pt x="4142" y="2052"/>
                  </a:lnTo>
                  <a:lnTo>
                    <a:pt x="4129" y="2055"/>
                  </a:lnTo>
                  <a:lnTo>
                    <a:pt x="4123" y="2056"/>
                  </a:lnTo>
                  <a:lnTo>
                    <a:pt x="4117" y="2057"/>
                  </a:lnTo>
                  <a:lnTo>
                    <a:pt x="4111" y="2057"/>
                  </a:lnTo>
                  <a:lnTo>
                    <a:pt x="4105" y="2057"/>
                  </a:lnTo>
                  <a:lnTo>
                    <a:pt x="4105" y="2057"/>
                  </a:lnTo>
                  <a:lnTo>
                    <a:pt x="126" y="2057"/>
                  </a:lnTo>
                  <a:lnTo>
                    <a:pt x="120" y="2057"/>
                  </a:lnTo>
                  <a:lnTo>
                    <a:pt x="113" y="2057"/>
                  </a:lnTo>
                  <a:lnTo>
                    <a:pt x="106" y="2056"/>
                  </a:lnTo>
                  <a:lnTo>
                    <a:pt x="100" y="2055"/>
                  </a:lnTo>
                  <a:lnTo>
                    <a:pt x="89" y="2052"/>
                  </a:lnTo>
                  <a:lnTo>
                    <a:pt x="77" y="2047"/>
                  </a:lnTo>
                  <a:lnTo>
                    <a:pt x="66" y="2043"/>
                  </a:lnTo>
                  <a:lnTo>
                    <a:pt x="56" y="2036"/>
                  </a:lnTo>
                  <a:lnTo>
                    <a:pt x="46" y="2029"/>
                  </a:lnTo>
                  <a:lnTo>
                    <a:pt x="37" y="2022"/>
                  </a:lnTo>
                  <a:lnTo>
                    <a:pt x="28" y="2012"/>
                  </a:lnTo>
                  <a:lnTo>
                    <a:pt x="22" y="2002"/>
                  </a:lnTo>
                  <a:lnTo>
                    <a:pt x="16" y="1992"/>
                  </a:lnTo>
                  <a:lnTo>
                    <a:pt x="10" y="1981"/>
                  </a:lnTo>
                  <a:lnTo>
                    <a:pt x="6" y="1970"/>
                  </a:lnTo>
                  <a:lnTo>
                    <a:pt x="2" y="1957"/>
                  </a:lnTo>
                  <a:lnTo>
                    <a:pt x="1" y="1951"/>
                  </a:lnTo>
                  <a:lnTo>
                    <a:pt x="1" y="1945"/>
                  </a:lnTo>
                  <a:lnTo>
                    <a:pt x="0" y="1939"/>
                  </a:lnTo>
                  <a:lnTo>
                    <a:pt x="0" y="1933"/>
                  </a:lnTo>
                  <a:lnTo>
                    <a:pt x="0" y="125"/>
                  </a:lnTo>
                  <a:lnTo>
                    <a:pt x="0" y="119"/>
                  </a:lnTo>
                  <a:lnTo>
                    <a:pt x="1" y="113"/>
                  </a:lnTo>
                  <a:lnTo>
                    <a:pt x="1" y="106"/>
                  </a:lnTo>
                  <a:lnTo>
                    <a:pt x="2" y="100"/>
                  </a:lnTo>
                  <a:lnTo>
                    <a:pt x="6" y="88"/>
                  </a:lnTo>
                  <a:lnTo>
                    <a:pt x="10" y="77"/>
                  </a:lnTo>
                  <a:lnTo>
                    <a:pt x="16" y="66"/>
                  </a:lnTo>
                  <a:lnTo>
                    <a:pt x="22" y="56"/>
                  </a:lnTo>
                  <a:lnTo>
                    <a:pt x="28" y="46"/>
                  </a:lnTo>
                  <a:lnTo>
                    <a:pt x="37" y="37"/>
                  </a:lnTo>
                  <a:lnTo>
                    <a:pt x="46" y="29"/>
                  </a:lnTo>
                  <a:lnTo>
                    <a:pt x="56" y="21"/>
                  </a:lnTo>
                  <a:lnTo>
                    <a:pt x="66" y="15"/>
                  </a:lnTo>
                  <a:lnTo>
                    <a:pt x="77" y="10"/>
                  </a:lnTo>
                  <a:lnTo>
                    <a:pt x="89" y="5"/>
                  </a:lnTo>
                  <a:lnTo>
                    <a:pt x="100" y="3"/>
                  </a:lnTo>
                  <a:lnTo>
                    <a:pt x="106" y="1"/>
                  </a:lnTo>
                  <a:lnTo>
                    <a:pt x="113" y="0"/>
                  </a:lnTo>
                  <a:lnTo>
                    <a:pt x="120" y="0"/>
                  </a:lnTo>
                  <a:lnTo>
                    <a:pt x="126" y="0"/>
                  </a:lnTo>
                  <a:lnTo>
                    <a:pt x="126" y="0"/>
                  </a:lnTo>
                  <a:lnTo>
                    <a:pt x="230" y="0"/>
                  </a:lnTo>
                </a:path>
              </a:pathLst>
            </a:custGeom>
            <a:noFill/>
            <a:ln w="3175">
              <a:solidFill>
                <a:srgbClr val="000000"/>
              </a:solidFill>
              <a:prstDash val="solid"/>
              <a:round/>
            </a:ln>
          </p:spPr>
          <p:txBody>
            <a:bodyPr/>
            <a:lstStyle/>
            <a:p>
              <a:endParaRPr lang="zh-CN" altLang="en-US"/>
            </a:p>
          </p:txBody>
        </p:sp>
        <p:sp>
          <p:nvSpPr>
            <p:cNvPr id="214093" name="Freeform 1101"/>
            <p:cNvSpPr/>
            <p:nvPr/>
          </p:nvSpPr>
          <p:spPr bwMode="auto">
            <a:xfrm>
              <a:off x="2801" y="2515"/>
              <a:ext cx="38" cy="39"/>
            </a:xfrm>
            <a:custGeom>
              <a:avLst/>
              <a:gdLst/>
              <a:ahLst/>
              <a:cxnLst>
                <a:cxn ang="0">
                  <a:pos x="0" y="0"/>
                </a:cxn>
                <a:cxn ang="0">
                  <a:pos x="77" y="38"/>
                </a:cxn>
                <a:cxn ang="0">
                  <a:pos x="0" y="77"/>
                </a:cxn>
                <a:cxn ang="0">
                  <a:pos x="0" y="0"/>
                </a:cxn>
              </a:cxnLst>
              <a:rect l="0" t="0" r="r" b="b"/>
              <a:pathLst>
                <a:path w="77" h="77">
                  <a:moveTo>
                    <a:pt x="0" y="0"/>
                  </a:moveTo>
                  <a:lnTo>
                    <a:pt x="77" y="38"/>
                  </a:lnTo>
                  <a:lnTo>
                    <a:pt x="0" y="77"/>
                  </a:lnTo>
                  <a:lnTo>
                    <a:pt x="0" y="0"/>
                  </a:lnTo>
                  <a:close/>
                </a:path>
              </a:pathLst>
            </a:custGeom>
            <a:solidFill>
              <a:srgbClr val="000000"/>
            </a:solidFill>
            <a:ln w="9525">
              <a:noFill/>
              <a:round/>
            </a:ln>
          </p:spPr>
          <p:txBody>
            <a:bodyPr/>
            <a:lstStyle/>
            <a:p>
              <a:endParaRPr lang="zh-CN" altLang="en-US"/>
            </a:p>
          </p:txBody>
        </p:sp>
        <p:sp>
          <p:nvSpPr>
            <p:cNvPr id="214094" name="Freeform 1102"/>
            <p:cNvSpPr/>
            <p:nvPr/>
          </p:nvSpPr>
          <p:spPr bwMode="auto">
            <a:xfrm>
              <a:off x="422" y="2634"/>
              <a:ext cx="2714" cy="208"/>
            </a:xfrm>
            <a:custGeom>
              <a:avLst/>
              <a:gdLst/>
              <a:ahLst/>
              <a:cxnLst>
                <a:cxn ang="0">
                  <a:pos x="1225" y="416"/>
                </a:cxn>
                <a:cxn ang="0">
                  <a:pos x="1239" y="416"/>
                </a:cxn>
                <a:cxn ang="0">
                  <a:pos x="1252" y="414"/>
                </a:cxn>
                <a:cxn ang="0">
                  <a:pos x="1265" y="410"/>
                </a:cxn>
                <a:cxn ang="0">
                  <a:pos x="1277" y="405"/>
                </a:cxn>
                <a:cxn ang="0">
                  <a:pos x="1290" y="399"/>
                </a:cxn>
                <a:cxn ang="0">
                  <a:pos x="1311" y="383"/>
                </a:cxn>
                <a:cxn ang="0">
                  <a:pos x="1325" y="369"/>
                </a:cxn>
                <a:cxn ang="0">
                  <a:pos x="1335" y="361"/>
                </a:cxn>
                <a:cxn ang="0">
                  <a:pos x="1348" y="356"/>
                </a:cxn>
                <a:cxn ang="0">
                  <a:pos x="1359" y="352"/>
                </a:cxn>
                <a:cxn ang="0">
                  <a:pos x="1372" y="351"/>
                </a:cxn>
                <a:cxn ang="0">
                  <a:pos x="1385" y="352"/>
                </a:cxn>
                <a:cxn ang="0">
                  <a:pos x="1397" y="356"/>
                </a:cxn>
                <a:cxn ang="0">
                  <a:pos x="1408" y="363"/>
                </a:cxn>
                <a:cxn ang="0">
                  <a:pos x="1417" y="370"/>
                </a:cxn>
                <a:cxn ang="0">
                  <a:pos x="1429" y="383"/>
                </a:cxn>
                <a:cxn ang="0">
                  <a:pos x="1450" y="399"/>
                </a:cxn>
                <a:cxn ang="0">
                  <a:pos x="1463" y="405"/>
                </a:cxn>
                <a:cxn ang="0">
                  <a:pos x="1475" y="410"/>
                </a:cxn>
                <a:cxn ang="0">
                  <a:pos x="1489" y="414"/>
                </a:cxn>
                <a:cxn ang="0">
                  <a:pos x="1501" y="416"/>
                </a:cxn>
                <a:cxn ang="0">
                  <a:pos x="1515" y="416"/>
                </a:cxn>
                <a:cxn ang="0">
                  <a:pos x="4391" y="416"/>
                </a:cxn>
                <a:cxn ang="0">
                  <a:pos x="4405" y="416"/>
                </a:cxn>
                <a:cxn ang="0">
                  <a:pos x="4419" y="414"/>
                </a:cxn>
                <a:cxn ang="0">
                  <a:pos x="4431" y="410"/>
                </a:cxn>
                <a:cxn ang="0">
                  <a:pos x="4443" y="405"/>
                </a:cxn>
                <a:cxn ang="0">
                  <a:pos x="4456" y="399"/>
                </a:cxn>
                <a:cxn ang="0">
                  <a:pos x="4477" y="383"/>
                </a:cxn>
                <a:cxn ang="0">
                  <a:pos x="4491" y="369"/>
                </a:cxn>
                <a:cxn ang="0">
                  <a:pos x="4501" y="361"/>
                </a:cxn>
                <a:cxn ang="0">
                  <a:pos x="4514" y="356"/>
                </a:cxn>
                <a:cxn ang="0">
                  <a:pos x="4525" y="352"/>
                </a:cxn>
                <a:cxn ang="0">
                  <a:pos x="4538" y="351"/>
                </a:cxn>
                <a:cxn ang="0">
                  <a:pos x="4551" y="352"/>
                </a:cxn>
                <a:cxn ang="0">
                  <a:pos x="4563" y="356"/>
                </a:cxn>
                <a:cxn ang="0">
                  <a:pos x="4574" y="363"/>
                </a:cxn>
                <a:cxn ang="0">
                  <a:pos x="4583" y="370"/>
                </a:cxn>
                <a:cxn ang="0">
                  <a:pos x="4595" y="383"/>
                </a:cxn>
                <a:cxn ang="0">
                  <a:pos x="4616" y="399"/>
                </a:cxn>
                <a:cxn ang="0">
                  <a:pos x="4629" y="405"/>
                </a:cxn>
                <a:cxn ang="0">
                  <a:pos x="4641" y="410"/>
                </a:cxn>
                <a:cxn ang="0">
                  <a:pos x="4655" y="414"/>
                </a:cxn>
                <a:cxn ang="0">
                  <a:pos x="4667" y="416"/>
                </a:cxn>
                <a:cxn ang="0">
                  <a:pos x="4681" y="416"/>
                </a:cxn>
                <a:cxn ang="0">
                  <a:pos x="5302" y="416"/>
                </a:cxn>
                <a:cxn ang="0">
                  <a:pos x="5308" y="416"/>
                </a:cxn>
                <a:cxn ang="0">
                  <a:pos x="5320" y="415"/>
                </a:cxn>
                <a:cxn ang="0">
                  <a:pos x="5339" y="411"/>
                </a:cxn>
                <a:cxn ang="0">
                  <a:pos x="5361" y="401"/>
                </a:cxn>
                <a:cxn ang="0">
                  <a:pos x="5381" y="388"/>
                </a:cxn>
                <a:cxn ang="0">
                  <a:pos x="5398" y="370"/>
                </a:cxn>
                <a:cxn ang="0">
                  <a:pos x="5412" y="351"/>
                </a:cxn>
                <a:cxn ang="0">
                  <a:pos x="5422" y="328"/>
                </a:cxn>
                <a:cxn ang="0">
                  <a:pos x="5425" y="310"/>
                </a:cxn>
                <a:cxn ang="0">
                  <a:pos x="5426" y="298"/>
                </a:cxn>
                <a:cxn ang="0">
                  <a:pos x="5426" y="291"/>
                </a:cxn>
                <a:cxn ang="0">
                  <a:pos x="5426" y="0"/>
                </a:cxn>
              </a:cxnLst>
              <a:rect l="0" t="0" r="r" b="b"/>
              <a:pathLst>
                <a:path w="5426" h="416">
                  <a:moveTo>
                    <a:pt x="0" y="416"/>
                  </a:moveTo>
                  <a:lnTo>
                    <a:pt x="1225" y="416"/>
                  </a:lnTo>
                  <a:lnTo>
                    <a:pt x="1233" y="416"/>
                  </a:lnTo>
                  <a:lnTo>
                    <a:pt x="1239" y="416"/>
                  </a:lnTo>
                  <a:lnTo>
                    <a:pt x="1246" y="415"/>
                  </a:lnTo>
                  <a:lnTo>
                    <a:pt x="1252" y="414"/>
                  </a:lnTo>
                  <a:lnTo>
                    <a:pt x="1259" y="412"/>
                  </a:lnTo>
                  <a:lnTo>
                    <a:pt x="1265" y="410"/>
                  </a:lnTo>
                  <a:lnTo>
                    <a:pt x="1272" y="408"/>
                  </a:lnTo>
                  <a:lnTo>
                    <a:pt x="1277" y="405"/>
                  </a:lnTo>
                  <a:lnTo>
                    <a:pt x="1283" y="403"/>
                  </a:lnTo>
                  <a:lnTo>
                    <a:pt x="1290" y="399"/>
                  </a:lnTo>
                  <a:lnTo>
                    <a:pt x="1301" y="391"/>
                  </a:lnTo>
                  <a:lnTo>
                    <a:pt x="1311" y="383"/>
                  </a:lnTo>
                  <a:lnTo>
                    <a:pt x="1321" y="374"/>
                  </a:lnTo>
                  <a:lnTo>
                    <a:pt x="1325" y="369"/>
                  </a:lnTo>
                  <a:lnTo>
                    <a:pt x="1330" y="364"/>
                  </a:lnTo>
                  <a:lnTo>
                    <a:pt x="1335" y="361"/>
                  </a:lnTo>
                  <a:lnTo>
                    <a:pt x="1342" y="358"/>
                  </a:lnTo>
                  <a:lnTo>
                    <a:pt x="1348" y="356"/>
                  </a:lnTo>
                  <a:lnTo>
                    <a:pt x="1353" y="353"/>
                  </a:lnTo>
                  <a:lnTo>
                    <a:pt x="1359" y="352"/>
                  </a:lnTo>
                  <a:lnTo>
                    <a:pt x="1366" y="351"/>
                  </a:lnTo>
                  <a:lnTo>
                    <a:pt x="1372" y="351"/>
                  </a:lnTo>
                  <a:lnTo>
                    <a:pt x="1379" y="351"/>
                  </a:lnTo>
                  <a:lnTo>
                    <a:pt x="1385" y="352"/>
                  </a:lnTo>
                  <a:lnTo>
                    <a:pt x="1391" y="354"/>
                  </a:lnTo>
                  <a:lnTo>
                    <a:pt x="1397" y="356"/>
                  </a:lnTo>
                  <a:lnTo>
                    <a:pt x="1402" y="359"/>
                  </a:lnTo>
                  <a:lnTo>
                    <a:pt x="1408" y="363"/>
                  </a:lnTo>
                  <a:lnTo>
                    <a:pt x="1413" y="367"/>
                  </a:lnTo>
                  <a:lnTo>
                    <a:pt x="1417" y="370"/>
                  </a:lnTo>
                  <a:lnTo>
                    <a:pt x="1421" y="374"/>
                  </a:lnTo>
                  <a:lnTo>
                    <a:pt x="1429" y="383"/>
                  </a:lnTo>
                  <a:lnTo>
                    <a:pt x="1439" y="391"/>
                  </a:lnTo>
                  <a:lnTo>
                    <a:pt x="1450" y="399"/>
                  </a:lnTo>
                  <a:lnTo>
                    <a:pt x="1457" y="403"/>
                  </a:lnTo>
                  <a:lnTo>
                    <a:pt x="1463" y="405"/>
                  </a:lnTo>
                  <a:lnTo>
                    <a:pt x="1469" y="408"/>
                  </a:lnTo>
                  <a:lnTo>
                    <a:pt x="1475" y="410"/>
                  </a:lnTo>
                  <a:lnTo>
                    <a:pt x="1481" y="412"/>
                  </a:lnTo>
                  <a:lnTo>
                    <a:pt x="1489" y="414"/>
                  </a:lnTo>
                  <a:lnTo>
                    <a:pt x="1495" y="415"/>
                  </a:lnTo>
                  <a:lnTo>
                    <a:pt x="1501" y="416"/>
                  </a:lnTo>
                  <a:lnTo>
                    <a:pt x="1508" y="416"/>
                  </a:lnTo>
                  <a:lnTo>
                    <a:pt x="1515" y="416"/>
                  </a:lnTo>
                  <a:lnTo>
                    <a:pt x="1515" y="416"/>
                  </a:lnTo>
                  <a:lnTo>
                    <a:pt x="4391" y="416"/>
                  </a:lnTo>
                  <a:lnTo>
                    <a:pt x="4399" y="416"/>
                  </a:lnTo>
                  <a:lnTo>
                    <a:pt x="4405" y="416"/>
                  </a:lnTo>
                  <a:lnTo>
                    <a:pt x="4412" y="415"/>
                  </a:lnTo>
                  <a:lnTo>
                    <a:pt x="4419" y="414"/>
                  </a:lnTo>
                  <a:lnTo>
                    <a:pt x="4425" y="412"/>
                  </a:lnTo>
                  <a:lnTo>
                    <a:pt x="4431" y="410"/>
                  </a:lnTo>
                  <a:lnTo>
                    <a:pt x="4438" y="408"/>
                  </a:lnTo>
                  <a:lnTo>
                    <a:pt x="4443" y="405"/>
                  </a:lnTo>
                  <a:lnTo>
                    <a:pt x="4449" y="403"/>
                  </a:lnTo>
                  <a:lnTo>
                    <a:pt x="4456" y="399"/>
                  </a:lnTo>
                  <a:lnTo>
                    <a:pt x="4467" y="391"/>
                  </a:lnTo>
                  <a:lnTo>
                    <a:pt x="4477" y="383"/>
                  </a:lnTo>
                  <a:lnTo>
                    <a:pt x="4487" y="374"/>
                  </a:lnTo>
                  <a:lnTo>
                    <a:pt x="4491" y="369"/>
                  </a:lnTo>
                  <a:lnTo>
                    <a:pt x="4496" y="364"/>
                  </a:lnTo>
                  <a:lnTo>
                    <a:pt x="4501" y="361"/>
                  </a:lnTo>
                  <a:lnTo>
                    <a:pt x="4508" y="358"/>
                  </a:lnTo>
                  <a:lnTo>
                    <a:pt x="4514" y="356"/>
                  </a:lnTo>
                  <a:lnTo>
                    <a:pt x="4519" y="353"/>
                  </a:lnTo>
                  <a:lnTo>
                    <a:pt x="4525" y="352"/>
                  </a:lnTo>
                  <a:lnTo>
                    <a:pt x="4532" y="351"/>
                  </a:lnTo>
                  <a:lnTo>
                    <a:pt x="4538" y="351"/>
                  </a:lnTo>
                  <a:lnTo>
                    <a:pt x="4545" y="351"/>
                  </a:lnTo>
                  <a:lnTo>
                    <a:pt x="4551" y="352"/>
                  </a:lnTo>
                  <a:lnTo>
                    <a:pt x="4557" y="354"/>
                  </a:lnTo>
                  <a:lnTo>
                    <a:pt x="4563" y="356"/>
                  </a:lnTo>
                  <a:lnTo>
                    <a:pt x="4568" y="359"/>
                  </a:lnTo>
                  <a:lnTo>
                    <a:pt x="4574" y="363"/>
                  </a:lnTo>
                  <a:lnTo>
                    <a:pt x="4579" y="367"/>
                  </a:lnTo>
                  <a:lnTo>
                    <a:pt x="4583" y="370"/>
                  </a:lnTo>
                  <a:lnTo>
                    <a:pt x="4587" y="374"/>
                  </a:lnTo>
                  <a:lnTo>
                    <a:pt x="4595" y="383"/>
                  </a:lnTo>
                  <a:lnTo>
                    <a:pt x="4605" y="391"/>
                  </a:lnTo>
                  <a:lnTo>
                    <a:pt x="4616" y="399"/>
                  </a:lnTo>
                  <a:lnTo>
                    <a:pt x="4623" y="403"/>
                  </a:lnTo>
                  <a:lnTo>
                    <a:pt x="4629" y="405"/>
                  </a:lnTo>
                  <a:lnTo>
                    <a:pt x="4635" y="408"/>
                  </a:lnTo>
                  <a:lnTo>
                    <a:pt x="4641" y="410"/>
                  </a:lnTo>
                  <a:lnTo>
                    <a:pt x="4647" y="412"/>
                  </a:lnTo>
                  <a:lnTo>
                    <a:pt x="4655" y="414"/>
                  </a:lnTo>
                  <a:lnTo>
                    <a:pt x="4661" y="415"/>
                  </a:lnTo>
                  <a:lnTo>
                    <a:pt x="4667" y="416"/>
                  </a:lnTo>
                  <a:lnTo>
                    <a:pt x="4675" y="416"/>
                  </a:lnTo>
                  <a:lnTo>
                    <a:pt x="4681" y="416"/>
                  </a:lnTo>
                  <a:lnTo>
                    <a:pt x="4681" y="416"/>
                  </a:lnTo>
                  <a:lnTo>
                    <a:pt x="5302" y="416"/>
                  </a:lnTo>
                  <a:lnTo>
                    <a:pt x="5302" y="416"/>
                  </a:lnTo>
                  <a:lnTo>
                    <a:pt x="5308" y="416"/>
                  </a:lnTo>
                  <a:lnTo>
                    <a:pt x="5314" y="416"/>
                  </a:lnTo>
                  <a:lnTo>
                    <a:pt x="5320" y="415"/>
                  </a:lnTo>
                  <a:lnTo>
                    <a:pt x="5326" y="414"/>
                  </a:lnTo>
                  <a:lnTo>
                    <a:pt x="5339" y="411"/>
                  </a:lnTo>
                  <a:lnTo>
                    <a:pt x="5350" y="406"/>
                  </a:lnTo>
                  <a:lnTo>
                    <a:pt x="5361" y="401"/>
                  </a:lnTo>
                  <a:lnTo>
                    <a:pt x="5371" y="395"/>
                  </a:lnTo>
                  <a:lnTo>
                    <a:pt x="5381" y="388"/>
                  </a:lnTo>
                  <a:lnTo>
                    <a:pt x="5391" y="380"/>
                  </a:lnTo>
                  <a:lnTo>
                    <a:pt x="5398" y="370"/>
                  </a:lnTo>
                  <a:lnTo>
                    <a:pt x="5405" y="361"/>
                  </a:lnTo>
                  <a:lnTo>
                    <a:pt x="5412" y="351"/>
                  </a:lnTo>
                  <a:lnTo>
                    <a:pt x="5417" y="340"/>
                  </a:lnTo>
                  <a:lnTo>
                    <a:pt x="5422" y="328"/>
                  </a:lnTo>
                  <a:lnTo>
                    <a:pt x="5424" y="316"/>
                  </a:lnTo>
                  <a:lnTo>
                    <a:pt x="5425" y="310"/>
                  </a:lnTo>
                  <a:lnTo>
                    <a:pt x="5426" y="304"/>
                  </a:lnTo>
                  <a:lnTo>
                    <a:pt x="5426" y="298"/>
                  </a:lnTo>
                  <a:lnTo>
                    <a:pt x="5426" y="291"/>
                  </a:lnTo>
                  <a:lnTo>
                    <a:pt x="5426" y="291"/>
                  </a:lnTo>
                  <a:lnTo>
                    <a:pt x="5426" y="291"/>
                  </a:lnTo>
                  <a:lnTo>
                    <a:pt x="5426" y="0"/>
                  </a:lnTo>
                </a:path>
              </a:pathLst>
            </a:custGeom>
            <a:noFill/>
            <a:ln w="3175">
              <a:solidFill>
                <a:srgbClr val="000000"/>
              </a:solidFill>
              <a:prstDash val="solid"/>
              <a:round/>
            </a:ln>
          </p:spPr>
          <p:txBody>
            <a:bodyPr/>
            <a:lstStyle/>
            <a:p>
              <a:endParaRPr lang="zh-CN" altLang="en-US"/>
            </a:p>
          </p:txBody>
        </p:sp>
        <p:sp>
          <p:nvSpPr>
            <p:cNvPr id="214095" name="Freeform 1103"/>
            <p:cNvSpPr/>
            <p:nvPr/>
          </p:nvSpPr>
          <p:spPr bwMode="auto">
            <a:xfrm>
              <a:off x="3117" y="2600"/>
              <a:ext cx="39" cy="39"/>
            </a:xfrm>
            <a:custGeom>
              <a:avLst/>
              <a:gdLst/>
              <a:ahLst/>
              <a:cxnLst>
                <a:cxn ang="0">
                  <a:pos x="0" y="78"/>
                </a:cxn>
                <a:cxn ang="0">
                  <a:pos x="38" y="0"/>
                </a:cxn>
                <a:cxn ang="0">
                  <a:pos x="78" y="78"/>
                </a:cxn>
                <a:cxn ang="0">
                  <a:pos x="0" y="78"/>
                </a:cxn>
              </a:cxnLst>
              <a:rect l="0" t="0" r="r" b="b"/>
              <a:pathLst>
                <a:path w="78" h="78">
                  <a:moveTo>
                    <a:pt x="0" y="78"/>
                  </a:moveTo>
                  <a:lnTo>
                    <a:pt x="38" y="0"/>
                  </a:lnTo>
                  <a:lnTo>
                    <a:pt x="78" y="78"/>
                  </a:lnTo>
                  <a:lnTo>
                    <a:pt x="0" y="78"/>
                  </a:lnTo>
                  <a:close/>
                </a:path>
              </a:pathLst>
            </a:custGeom>
            <a:solidFill>
              <a:srgbClr val="000000"/>
            </a:solidFill>
            <a:ln w="9525">
              <a:noFill/>
              <a:round/>
            </a:ln>
          </p:spPr>
          <p:txBody>
            <a:bodyPr/>
            <a:lstStyle/>
            <a:p>
              <a:endParaRPr lang="zh-CN" altLang="en-US"/>
            </a:p>
          </p:txBody>
        </p:sp>
        <p:sp>
          <p:nvSpPr>
            <p:cNvPr id="214096" name="Rectangle 1104"/>
            <p:cNvSpPr>
              <a:spLocks noChangeArrowheads="1"/>
            </p:cNvSpPr>
            <p:nvPr/>
          </p:nvSpPr>
          <p:spPr bwMode="auto">
            <a:xfrm>
              <a:off x="417" y="2694"/>
              <a:ext cx="582"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资源数字模型</a:t>
              </a:r>
              <a:endParaRPr lang="zh-CN" altLang="en-US"/>
            </a:p>
          </p:txBody>
        </p:sp>
        <p:sp>
          <p:nvSpPr>
            <p:cNvPr id="214097" name="Rectangle 1105"/>
            <p:cNvSpPr>
              <a:spLocks noChangeArrowheads="1"/>
            </p:cNvSpPr>
            <p:nvPr/>
          </p:nvSpPr>
          <p:spPr bwMode="auto">
            <a:xfrm>
              <a:off x="2791" y="2891"/>
              <a:ext cx="582" cy="116"/>
            </a:xfrm>
            <a:prstGeom prst="rect">
              <a:avLst/>
            </a:prstGeom>
            <a:noFill/>
            <a:ln w="9525">
              <a:noFill/>
              <a:miter lim="800000"/>
            </a:ln>
          </p:spPr>
          <p:txBody>
            <a:bodyPr wrap="none" lIns="0" tIns="0" rIns="0" bIns="0">
              <a:spAutoFit/>
            </a:bodyPr>
            <a:lstStyle/>
            <a:p>
              <a:r>
                <a:rPr lang="zh-CN" altLang="en-US" sz="1200">
                  <a:solidFill>
                    <a:srgbClr val="000000"/>
                  </a:solidFill>
                  <a:latin typeface="黑体" panose="02010609060101010101" charset="-122"/>
                  <a:ea typeface="黑体" panose="02010609060101010101" charset="-122"/>
                </a:rPr>
                <a:t>设备加工性能</a:t>
              </a:r>
              <a:endParaRPr lang="zh-CN" altLang="en-US"/>
            </a:p>
          </p:txBody>
        </p:sp>
      </p:grpSp>
      <p:sp>
        <p:nvSpPr>
          <p:cNvPr id="4" name="标题 3"/>
          <p:cNvSpPr>
            <a:spLocks noGrp="1"/>
          </p:cNvSpPr>
          <p:nvPr>
            <p:ph type="title"/>
          </p:nvPr>
        </p:nvSpPr>
        <p:spPr/>
        <p:txBody>
          <a:bodyPr/>
          <a:lstStyle/>
          <a:p>
            <a:r>
              <a:rPr lang="zh-CN" altLang="en-US"/>
              <a:t>数字化工厂规划的主要功能模块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针对不同层次的工作</a:t>
            </a:r>
            <a:endParaRPr lang="zh-CN" altLang="en-US"/>
          </a:p>
        </p:txBody>
      </p:sp>
      <p:sp>
        <p:nvSpPr>
          <p:cNvPr id="3" name="内容占位符 2"/>
          <p:cNvSpPr>
            <a:spLocks noGrp="1"/>
          </p:cNvSpPr>
          <p:nvPr>
            <p:ph idx="1"/>
          </p:nvPr>
        </p:nvSpPr>
        <p:spPr/>
        <p:txBody>
          <a:bodyPr/>
          <a:lstStyle/>
          <a:p>
            <a:r>
              <a:rPr lang="zh-CN" altLang="en-US"/>
              <a:t>工厂车间层：对车间的设备布局和辅助设备及管网系统进行布局分析，对设备的占地面积和空间进行核准，为工厂设计人员提供辅助的分析工具。</a:t>
            </a:r>
            <a:endParaRPr lang="zh-CN" altLang="en-US"/>
          </a:p>
          <a:p>
            <a:r>
              <a:rPr lang="zh-CN" altLang="en-US"/>
              <a:t>生产线层：这一层主要关心的是，所设计的生产线能否达到设计的物流节拍和生产率，制造的成本是否满足要求，帮助工业工程师分析生产线布局的合理性、物流瓶颈和设备的使用效率等问题，同时也可对制造的成本进行分析。</a:t>
            </a:r>
            <a:endParaRPr lang="zh-CN" altLang="en-US"/>
          </a:p>
          <a:p>
            <a:r>
              <a:rPr lang="zh-CN" altLang="en-US"/>
              <a:t>加工单元层：这一层主要提供对设备之间和设备内部的运动干涉问题，并可协助设备工艺规划员生成设备的加工指令，再现真实的制造过程。</a:t>
            </a:r>
            <a:endParaRPr lang="zh-CN" altLang="en-US"/>
          </a:p>
          <a:p>
            <a:r>
              <a:rPr lang="zh-CN" altLang="en-US"/>
              <a:t>操作层：对具体的工步进行详细的分析，对加工的过程进行干涉等的分析，进一步可对操作人员的人机工程方面进行分析。</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工厂数字模型</a:t>
            </a:r>
            <a:endParaRPr lang="zh-CN" altLang="en-US"/>
          </a:p>
        </p:txBody>
      </p:sp>
      <p:sp>
        <p:nvSpPr>
          <p:cNvPr id="3" name="内容占位符 2"/>
          <p:cNvSpPr>
            <a:spLocks noGrp="1"/>
          </p:cNvSpPr>
          <p:nvPr>
            <p:ph idx="1"/>
          </p:nvPr>
        </p:nvSpPr>
        <p:spPr/>
        <p:txBody>
          <a:bodyPr/>
          <a:lstStyle/>
          <a:p>
            <a:r>
              <a:rPr lang="zh-CN" altLang="en-US" dirty="0"/>
              <a:t>工厂数字模型（简称工厂</a:t>
            </a:r>
            <a:r>
              <a:rPr lang="en-US" altLang="zh-CN" dirty="0"/>
              <a:t>DMU</a:t>
            </a:r>
            <a:r>
              <a:rPr lang="zh-CN" altLang="en-US" dirty="0"/>
              <a:t>，</a:t>
            </a:r>
            <a:r>
              <a:rPr lang="en-US" altLang="zh-CN" dirty="0"/>
              <a:t>Factory Digital Mock-up</a:t>
            </a:r>
            <a:r>
              <a:rPr lang="zh-CN" altLang="en-US" dirty="0"/>
              <a:t>），是整个工厂从规划、设计，到施工、运营和维护的全生命周期相关数字化文档的综合。它不但包括了工厂的三维几何模型，还包括了各类设计文档、施工文档和维护信息。</a:t>
            </a:r>
            <a:endParaRPr lang="en-US" altLang="zh-CN" dirty="0"/>
          </a:p>
          <a:p>
            <a:r>
              <a:rPr lang="zh-CN" altLang="en-US" dirty="0"/>
              <a:t>工厂</a:t>
            </a:r>
            <a:r>
              <a:rPr lang="en-US" altLang="zh-CN" dirty="0"/>
              <a:t>DMU</a:t>
            </a:r>
            <a:r>
              <a:rPr lang="zh-CN" altLang="en-US" dirty="0"/>
              <a:t>的核心是</a:t>
            </a:r>
            <a:r>
              <a:rPr lang="en-US" altLang="zh-CN" dirty="0"/>
              <a:t>BIM</a:t>
            </a:r>
            <a:r>
              <a:rPr lang="zh-CN" altLang="en-US" dirty="0"/>
              <a:t>技术。</a:t>
            </a:r>
            <a:endParaRPr lang="en-US" altLang="zh-CN" dirty="0"/>
          </a:p>
          <a:p>
            <a:r>
              <a:rPr lang="zh-CN" altLang="zh-CN" dirty="0"/>
              <a:t>借鉴产品</a:t>
            </a:r>
            <a:r>
              <a:rPr lang="en-US" altLang="zh-CN" dirty="0"/>
              <a:t>DMU</a:t>
            </a:r>
            <a:r>
              <a:rPr lang="zh-CN" altLang="zh-CN" dirty="0"/>
              <a:t>的概念和技术，将其引入到工厂的规划、设计、建造、运行维护等过程，由此形成工厂</a:t>
            </a:r>
            <a:r>
              <a:rPr lang="en-US" altLang="zh-CN" dirty="0"/>
              <a:t>DMU</a:t>
            </a:r>
            <a:r>
              <a:rPr lang="zh-CN" altLang="zh-CN" dirty="0"/>
              <a:t>的概念。将工厂作为研究对象，应用数字样机技术来规划和管理工厂的建设，可以为企业节省大量的时间和资源。</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a:t>
            </a:r>
            <a:r>
              <a:rPr lang="en-US" altLang="zh-CN"/>
              <a:t>DMU</a:t>
            </a:r>
            <a:r>
              <a:rPr lang="zh-CN" altLang="en-US"/>
              <a:t>的主要内容</a:t>
            </a:r>
            <a:endParaRPr lang="zh-CN" altLang="en-US"/>
          </a:p>
        </p:txBody>
      </p:sp>
      <p:sp>
        <p:nvSpPr>
          <p:cNvPr id="4" name="内容占位符 3"/>
          <p:cNvSpPr>
            <a:spLocks noGrp="1"/>
          </p:cNvSpPr>
          <p:nvPr>
            <p:ph idx="1"/>
          </p:nvPr>
        </p:nvSpPr>
        <p:spPr/>
        <p:txBody>
          <a:bodyPr/>
          <a:lstStyle/>
          <a:p>
            <a:r>
              <a:rPr lang="zh-CN" altLang="zh-CN"/>
              <a:t>三维几何模型：建筑设计阶段制作完成的建筑模型、工厂布局规划阶段所完成的设备布局模型，包含了厂房及厂房内所有设备的模型。对工厂的设计有修改时必须及时更新模型，以便模型能够真实的反应工厂现场真实情况。</a:t>
            </a:r>
            <a:endParaRPr lang="en-US" altLang="zh-CN"/>
          </a:p>
          <a:p>
            <a:r>
              <a:rPr lang="zh-CN" altLang="zh-CN"/>
              <a:t>工厂相关文档：工厂规划设计中产生的设计文档，招标文件、与施工单位签订的合同文件，施工过程中产生的施工文档，再到整个厂房运营过程中的维护记录。</a:t>
            </a:r>
            <a:endParaRPr lang="zh-CN" altLang="en-US"/>
          </a:p>
        </p:txBody>
      </p:sp>
      <p:graphicFrame>
        <p:nvGraphicFramePr>
          <p:cNvPr id="3" name="图示 2"/>
          <p:cNvGraphicFramePr/>
          <p:nvPr/>
        </p:nvGraphicFramePr>
        <p:xfrm>
          <a:off x="3509645" y="3633787"/>
          <a:ext cx="5172710" cy="1584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智能制造的三个基本范式演进</a:t>
            </a:r>
            <a:endParaRPr lang="zh-CN" altLang="en-US" dirty="0"/>
          </a:p>
        </p:txBody>
      </p:sp>
      <p:graphicFrame>
        <p:nvGraphicFramePr>
          <p:cNvPr id="5" name="图示 4"/>
          <p:cNvGraphicFramePr/>
          <p:nvPr/>
        </p:nvGraphicFramePr>
        <p:xfrm>
          <a:off x="1986080" y="1364441"/>
          <a:ext cx="5096071" cy="614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745030" y="2483824"/>
            <a:ext cx="4428695" cy="2933141"/>
          </a:xfrm>
          <a:prstGeom prst="rect">
            <a:avLst/>
          </a:prstGeom>
        </p:spPr>
      </p:pic>
      <p:sp>
        <p:nvSpPr>
          <p:cNvPr id="4" name="矩形 3"/>
          <p:cNvSpPr/>
          <p:nvPr/>
        </p:nvSpPr>
        <p:spPr>
          <a:xfrm>
            <a:off x="3085531" y="5416964"/>
            <a:ext cx="2473754" cy="253916"/>
          </a:xfrm>
          <a:prstGeom prst="rect">
            <a:avLst/>
          </a:prstGeom>
        </p:spPr>
        <p:txBody>
          <a:bodyPr wrap="none">
            <a:spAutoFit/>
          </a:bodyPr>
          <a:lstStyle/>
          <a:p>
            <a:r>
              <a:rPr lang="en-US" altLang="zh-CN" sz="1050" dirty="0">
                <a:latin typeface="楷体" panose="02010609060101010101" pitchFamily="49" charset="-122"/>
                <a:ea typeface="楷体" panose="02010609060101010101" pitchFamily="49" charset="-122"/>
              </a:rPr>
              <a:t>——</a:t>
            </a:r>
            <a:r>
              <a:rPr lang="zh-CN" altLang="en-US" sz="1050" dirty="0">
                <a:latin typeface="楷体" panose="02010609060101010101" pitchFamily="49" charset="-122"/>
                <a:ea typeface="楷体" panose="02010609060101010101" pitchFamily="49" charset="-122"/>
              </a:rPr>
              <a:t>周济等，“走向新一代智能制造”</a:t>
            </a:r>
            <a:endParaRPr lang="zh-CN" altLang="en-US" sz="1050" dirty="0">
              <a:latin typeface="楷体" panose="02010609060101010101" pitchFamily="49" charset="-122"/>
              <a:ea typeface="楷体" panose="02010609060101010101" pitchFamily="49" charset="-122"/>
            </a:endParaRPr>
          </a:p>
        </p:txBody>
      </p:sp>
      <p:sp>
        <p:nvSpPr>
          <p:cNvPr id="6" name="文本框 5"/>
          <p:cNvSpPr txBox="1"/>
          <p:nvPr/>
        </p:nvSpPr>
        <p:spPr>
          <a:xfrm>
            <a:off x="7178447" y="2326995"/>
            <a:ext cx="2954655" cy="1700530"/>
          </a:xfrm>
          <a:prstGeom prst="rect">
            <a:avLst/>
          </a:prstGeom>
          <a:noFill/>
        </p:spPr>
        <p:txBody>
          <a:bodyPr wrap="none" rtlCol="0">
            <a:spAutoFit/>
          </a:bodyPr>
          <a:lstStyle/>
          <a:p>
            <a:pPr>
              <a:lnSpc>
                <a:spcPct val="150000"/>
              </a:lnSpc>
            </a:pPr>
            <a:r>
              <a:rPr lang="zh-CN" altLang="en-US" dirty="0"/>
              <a:t>上世纪开始的数字化制造：</a:t>
            </a:r>
            <a:endParaRPr lang="en-US" altLang="zh-CN" dirty="0"/>
          </a:p>
          <a:p>
            <a:pPr marL="557530" lvl="1" indent="-214630">
              <a:lnSpc>
                <a:spcPct val="150000"/>
              </a:lnSpc>
              <a:buFont typeface="Wingdings" panose="05000000000000000000" pitchFamily="2" charset="2"/>
              <a:buChar char="p"/>
            </a:pPr>
            <a:r>
              <a:rPr lang="zh-CN" altLang="en-US" dirty="0"/>
              <a:t>数字化产品</a:t>
            </a:r>
            <a:endParaRPr lang="en-US" altLang="zh-CN" dirty="0"/>
          </a:p>
          <a:p>
            <a:pPr marL="557530" lvl="1" indent="-214630">
              <a:lnSpc>
                <a:spcPct val="150000"/>
              </a:lnSpc>
              <a:buFont typeface="Wingdings" panose="05000000000000000000" pitchFamily="2" charset="2"/>
              <a:buChar char="p"/>
            </a:pPr>
            <a:r>
              <a:rPr lang="zh-CN" altLang="en-US" b="1" dirty="0">
                <a:solidFill>
                  <a:srgbClr val="FF0000"/>
                </a:solidFill>
              </a:rPr>
              <a:t>数字化工厂</a:t>
            </a:r>
            <a:endParaRPr lang="en-US" altLang="zh-CN" b="1" dirty="0">
              <a:solidFill>
                <a:srgbClr val="FF0000"/>
              </a:solidFill>
            </a:endParaRPr>
          </a:p>
          <a:p>
            <a:pPr marL="557530" lvl="1" indent="-214630">
              <a:lnSpc>
                <a:spcPct val="150000"/>
              </a:lnSpc>
              <a:buFont typeface="Wingdings" panose="05000000000000000000" pitchFamily="2" charset="2"/>
              <a:buChar char="p"/>
            </a:pPr>
            <a:r>
              <a:rPr lang="zh-CN" altLang="en-US" dirty="0"/>
              <a:t>数字化企业</a:t>
            </a:r>
            <a:endParaRPr lang="zh-CN" altLang="en-US" dirty="0"/>
          </a:p>
        </p:txBody>
      </p:sp>
      <p:sp>
        <p:nvSpPr>
          <p:cNvPr id="7" name="矩形 6"/>
          <p:cNvSpPr/>
          <p:nvPr/>
        </p:nvSpPr>
        <p:spPr>
          <a:xfrm>
            <a:off x="6632717" y="4531005"/>
            <a:ext cx="4295522" cy="1200329"/>
          </a:xfrm>
          <a:prstGeom prst="rect">
            <a:avLst/>
          </a:prstGeom>
        </p:spPr>
        <p:txBody>
          <a:bodyPr wrap="square">
            <a:spAutoFit/>
          </a:bodyPr>
          <a:lstStyle/>
          <a:p>
            <a:r>
              <a:rPr lang="zh-CN" altLang="en-US" dirty="0"/>
              <a:t>数字化制造是智能制造的关键起点，只有实现了数字化，才能进一步实现智能化。数字孪生工厂的构建也是如此，从数字化工厂开始，构建数字孪生工厂。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a:t>工厂</a:t>
            </a:r>
            <a:r>
              <a:rPr lang="en-US" altLang="zh-CN"/>
              <a:t>DMU</a:t>
            </a:r>
            <a:r>
              <a:rPr lang="zh-CN" altLang="en-US"/>
              <a:t>的应用</a:t>
            </a:r>
            <a:endParaRPr lang="zh-CN" altLang="en-US"/>
          </a:p>
        </p:txBody>
      </p:sp>
      <p:sp>
        <p:nvSpPr>
          <p:cNvPr id="2" name="内容占位符 1"/>
          <p:cNvSpPr>
            <a:spLocks noGrp="1"/>
          </p:cNvSpPr>
          <p:nvPr>
            <p:ph idx="1"/>
          </p:nvPr>
        </p:nvSpPr>
        <p:spPr>
          <a:xfrm>
            <a:off x="669924" y="1123950"/>
            <a:ext cx="5010085" cy="5019675"/>
          </a:xfrm>
        </p:spPr>
        <p:txBody>
          <a:bodyPr/>
          <a:lstStyle/>
          <a:p>
            <a:r>
              <a:rPr lang="zh-CN" altLang="en-US"/>
              <a:t>在工厂生命周期各个阶段的应用</a:t>
            </a:r>
            <a:endParaRPr lang="en-US" altLang="zh-CN"/>
          </a:p>
          <a:p>
            <a:pPr lvl="1"/>
            <a:r>
              <a:rPr lang="zh-CN" altLang="en-US"/>
              <a:t>工厂建筑设计中的应用</a:t>
            </a:r>
            <a:endParaRPr lang="en-US" altLang="zh-CN"/>
          </a:p>
          <a:p>
            <a:pPr lvl="1"/>
            <a:r>
              <a:rPr lang="zh-CN" altLang="zh-CN"/>
              <a:t>工厂布局规划中的应用</a:t>
            </a:r>
            <a:endParaRPr lang="en-US" altLang="zh-CN"/>
          </a:p>
          <a:p>
            <a:pPr lvl="1"/>
            <a:r>
              <a:rPr lang="zh-CN" altLang="zh-CN"/>
              <a:t>工程建设阶段的应用</a:t>
            </a:r>
            <a:endParaRPr lang="en-US" altLang="zh-CN"/>
          </a:p>
          <a:p>
            <a:pPr lvl="1"/>
            <a:r>
              <a:rPr lang="zh-CN" altLang="zh-CN"/>
              <a:t>运行维护阶段的应用</a:t>
            </a:r>
            <a:endParaRPr lang="en-US" altLang="zh-CN"/>
          </a:p>
          <a:p>
            <a:r>
              <a:rPr lang="zh-CN" altLang="en-US"/>
              <a:t>特点：</a:t>
            </a:r>
            <a:endParaRPr lang="en-US" altLang="zh-CN"/>
          </a:p>
          <a:p>
            <a:pPr lvl="1"/>
            <a:r>
              <a:rPr lang="zh-CN" altLang="en-US"/>
              <a:t>多专业协同</a:t>
            </a:r>
            <a:endParaRPr lang="en-US" altLang="zh-CN"/>
          </a:p>
          <a:p>
            <a:pPr lvl="1"/>
            <a:r>
              <a:rPr lang="zh-CN" altLang="en-US"/>
              <a:t>唯一模型和数据的来源</a:t>
            </a:r>
            <a:endParaRPr lang="zh-CN" altLang="en-US"/>
          </a:p>
        </p:txBody>
      </p:sp>
      <p:grpSp>
        <p:nvGrpSpPr>
          <p:cNvPr id="12291" name="组合 3"/>
          <p:cNvGrpSpPr/>
          <p:nvPr/>
        </p:nvGrpSpPr>
        <p:grpSpPr bwMode="auto">
          <a:xfrm>
            <a:off x="5984371" y="1951711"/>
            <a:ext cx="5352571" cy="3025607"/>
            <a:chOff x="1659766" y="1412851"/>
            <a:chExt cx="6512634" cy="4063849"/>
          </a:xfrm>
        </p:grpSpPr>
        <p:sp>
          <p:nvSpPr>
            <p:cNvPr id="5" name="任意多边形 4"/>
            <p:cNvSpPr/>
            <p:nvPr/>
          </p:nvSpPr>
          <p:spPr>
            <a:xfrm rot="2562459">
              <a:off x="3239501" y="4257545"/>
              <a:ext cx="614429" cy="53973"/>
            </a:xfrm>
            <a:custGeom>
              <a:avLst/>
              <a:gdLst/>
              <a:ahLst/>
              <a:cxnLst/>
              <a:rect l="0" t="0" r="0" b="0"/>
              <a:pathLst>
                <a:path>
                  <a:moveTo>
                    <a:pt x="0" y="26542"/>
                  </a:moveTo>
                  <a:lnTo>
                    <a:pt x="614897" y="265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3320472" y="3417790"/>
              <a:ext cx="684287" cy="53973"/>
            </a:xfrm>
            <a:custGeom>
              <a:avLst/>
              <a:gdLst/>
              <a:ahLst/>
              <a:cxnLst/>
              <a:rect l="0" t="0" r="0" b="0"/>
              <a:pathLst>
                <a:path>
                  <a:moveTo>
                    <a:pt x="0" y="26542"/>
                  </a:moveTo>
                  <a:lnTo>
                    <a:pt x="683811" y="265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任意多边形 6"/>
            <p:cNvSpPr/>
            <p:nvPr/>
          </p:nvSpPr>
          <p:spPr>
            <a:xfrm rot="19037541">
              <a:off x="3239501" y="2578033"/>
              <a:ext cx="614429" cy="53973"/>
            </a:xfrm>
            <a:custGeom>
              <a:avLst/>
              <a:gdLst/>
              <a:ahLst/>
              <a:cxnLst/>
              <a:rect l="0" t="0" r="0" b="0"/>
              <a:pathLst>
                <a:path>
                  <a:moveTo>
                    <a:pt x="0" y="26542"/>
                  </a:moveTo>
                  <a:lnTo>
                    <a:pt x="614897" y="265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椭圆 7"/>
            <p:cNvSpPr/>
            <p:nvPr/>
          </p:nvSpPr>
          <p:spPr>
            <a:xfrm>
              <a:off x="1659766" y="2468500"/>
              <a:ext cx="1954426" cy="195255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任意多边形 8"/>
            <p:cNvSpPr/>
            <p:nvPr/>
          </p:nvSpPr>
          <p:spPr>
            <a:xfrm>
              <a:off x="3617367" y="1412851"/>
              <a:ext cx="1171703" cy="1171531"/>
            </a:xfrm>
            <a:custGeom>
              <a:avLst/>
              <a:gdLst>
                <a:gd name="connsiteX0" fmla="*/ 0 w 1172267"/>
                <a:gd name="connsiteY0" fmla="*/ 586134 h 1172267"/>
                <a:gd name="connsiteX1" fmla="*/ 586134 w 1172267"/>
                <a:gd name="connsiteY1" fmla="*/ 0 h 1172267"/>
                <a:gd name="connsiteX2" fmla="*/ 1172268 w 1172267"/>
                <a:gd name="connsiteY2" fmla="*/ 586134 h 1172267"/>
                <a:gd name="connsiteX3" fmla="*/ 586134 w 1172267"/>
                <a:gd name="connsiteY3" fmla="*/ 1172268 h 1172267"/>
                <a:gd name="connsiteX4" fmla="*/ 0 w 1172267"/>
                <a:gd name="connsiteY4" fmla="*/ 586134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267" h="1172267">
                  <a:moveTo>
                    <a:pt x="0" y="586134"/>
                  </a:moveTo>
                  <a:cubicBezTo>
                    <a:pt x="0" y="262421"/>
                    <a:pt x="262421" y="0"/>
                    <a:pt x="586134" y="0"/>
                  </a:cubicBezTo>
                  <a:cubicBezTo>
                    <a:pt x="909847" y="0"/>
                    <a:pt x="1172268" y="262421"/>
                    <a:pt x="1172268" y="586134"/>
                  </a:cubicBezTo>
                  <a:cubicBezTo>
                    <a:pt x="1172268" y="909847"/>
                    <a:pt x="909847" y="1172268"/>
                    <a:pt x="586134" y="1172268"/>
                  </a:cubicBezTo>
                  <a:cubicBezTo>
                    <a:pt x="262421" y="1172268"/>
                    <a:pt x="0" y="909847"/>
                    <a:pt x="0" y="58613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5010" tIns="185010" rIns="185010" bIns="185010" spcCol="1270" anchor="ctr"/>
            <a:lstStyle/>
            <a:p>
              <a:pPr algn="ctr" defTabSz="933450">
                <a:lnSpc>
                  <a:spcPct val="90000"/>
                </a:lnSpc>
                <a:spcAft>
                  <a:spcPct val="35000"/>
                </a:spcAft>
                <a:defRPr/>
              </a:pPr>
              <a:r>
                <a:rPr lang="zh-CN" altLang="en-US" dirty="0"/>
                <a:t>厂房设计</a:t>
              </a:r>
              <a:endParaRPr lang="zh-CN" altLang="en-US" dirty="0"/>
            </a:p>
          </p:txBody>
        </p:sp>
        <p:sp>
          <p:nvSpPr>
            <p:cNvPr id="10" name="任意多边形 9"/>
            <p:cNvSpPr/>
            <p:nvPr/>
          </p:nvSpPr>
          <p:spPr>
            <a:xfrm>
              <a:off x="4906557" y="1412851"/>
              <a:ext cx="2905441" cy="1171531"/>
            </a:xfrm>
            <a:custGeom>
              <a:avLst/>
              <a:gdLst>
                <a:gd name="connsiteX0" fmla="*/ 0 w 1758401"/>
                <a:gd name="connsiteY0" fmla="*/ 0 h 1172267"/>
                <a:gd name="connsiteX1" fmla="*/ 1758401 w 1758401"/>
                <a:gd name="connsiteY1" fmla="*/ 0 h 1172267"/>
                <a:gd name="connsiteX2" fmla="*/ 1758401 w 1758401"/>
                <a:gd name="connsiteY2" fmla="*/ 1172267 h 1172267"/>
                <a:gd name="connsiteX3" fmla="*/ 0 w 1758401"/>
                <a:gd name="connsiteY3" fmla="*/ 1172267 h 1172267"/>
                <a:gd name="connsiteX4" fmla="*/ 0 w 1758401"/>
                <a:gd name="connsiteY4" fmla="*/ 0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01" h="1172267">
                  <a:moveTo>
                    <a:pt x="0" y="0"/>
                  </a:moveTo>
                  <a:lnTo>
                    <a:pt x="1758401" y="0"/>
                  </a:lnTo>
                  <a:lnTo>
                    <a:pt x="1758401" y="1172267"/>
                  </a:lnTo>
                  <a:lnTo>
                    <a:pt x="0" y="11722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0" tIns="0" rIns="0" bIns="0" spcCol="1270" anchor="ctr"/>
            <a:lstStyle/>
            <a:p>
              <a:pPr marL="171450" lvl="1" indent="-171450" defTabSz="755650">
                <a:lnSpc>
                  <a:spcPct val="90000"/>
                </a:lnSpc>
                <a:spcAft>
                  <a:spcPct val="15000"/>
                </a:spcAft>
                <a:buFontTx/>
                <a:buChar char="•"/>
                <a:defRPr/>
              </a:pPr>
              <a:r>
                <a:rPr lang="zh-CN" altLang="en-US" sz="1400"/>
                <a:t>建筑、结构、管道、电力等多专业协同</a:t>
              </a:r>
              <a:endParaRPr lang="zh-CN" altLang="en-US" sz="1400"/>
            </a:p>
            <a:p>
              <a:pPr marL="171450" lvl="1" indent="-171450" defTabSz="755650">
                <a:lnSpc>
                  <a:spcPct val="90000"/>
                </a:lnSpc>
                <a:spcAft>
                  <a:spcPct val="15000"/>
                </a:spcAft>
                <a:buFontTx/>
                <a:buChar char="•"/>
                <a:defRPr/>
              </a:pPr>
              <a:r>
                <a:rPr lang="zh-CN" altLang="en-US" sz="1400"/>
                <a:t>布局规划和物流规划</a:t>
              </a:r>
              <a:endParaRPr lang="zh-CN" altLang="en-US" sz="1400"/>
            </a:p>
          </p:txBody>
        </p:sp>
        <p:sp>
          <p:nvSpPr>
            <p:cNvPr id="11" name="任意多边形 10"/>
            <p:cNvSpPr/>
            <p:nvPr/>
          </p:nvSpPr>
          <p:spPr>
            <a:xfrm>
              <a:off x="4004759" y="2859010"/>
              <a:ext cx="1171703" cy="1171531"/>
            </a:xfrm>
            <a:custGeom>
              <a:avLst/>
              <a:gdLst>
                <a:gd name="connsiteX0" fmla="*/ 0 w 1172267"/>
                <a:gd name="connsiteY0" fmla="*/ 586134 h 1172267"/>
                <a:gd name="connsiteX1" fmla="*/ 586134 w 1172267"/>
                <a:gd name="connsiteY1" fmla="*/ 0 h 1172267"/>
                <a:gd name="connsiteX2" fmla="*/ 1172268 w 1172267"/>
                <a:gd name="connsiteY2" fmla="*/ 586134 h 1172267"/>
                <a:gd name="connsiteX3" fmla="*/ 586134 w 1172267"/>
                <a:gd name="connsiteY3" fmla="*/ 1172268 h 1172267"/>
                <a:gd name="connsiteX4" fmla="*/ 0 w 1172267"/>
                <a:gd name="connsiteY4" fmla="*/ 586134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267" h="1172267">
                  <a:moveTo>
                    <a:pt x="0" y="586134"/>
                  </a:moveTo>
                  <a:cubicBezTo>
                    <a:pt x="0" y="262421"/>
                    <a:pt x="262421" y="0"/>
                    <a:pt x="586134" y="0"/>
                  </a:cubicBezTo>
                  <a:cubicBezTo>
                    <a:pt x="909847" y="0"/>
                    <a:pt x="1172268" y="262421"/>
                    <a:pt x="1172268" y="586134"/>
                  </a:cubicBezTo>
                  <a:cubicBezTo>
                    <a:pt x="1172268" y="909847"/>
                    <a:pt x="909847" y="1172268"/>
                    <a:pt x="586134" y="1172268"/>
                  </a:cubicBezTo>
                  <a:cubicBezTo>
                    <a:pt x="262421" y="1172268"/>
                    <a:pt x="0" y="909847"/>
                    <a:pt x="0" y="58613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5010" tIns="185010" rIns="185010" bIns="185010" spcCol="1270" anchor="ctr"/>
            <a:lstStyle/>
            <a:p>
              <a:pPr algn="ctr" defTabSz="933450">
                <a:lnSpc>
                  <a:spcPct val="90000"/>
                </a:lnSpc>
                <a:spcAft>
                  <a:spcPct val="35000"/>
                </a:spcAft>
                <a:defRPr/>
              </a:pPr>
              <a:r>
                <a:rPr lang="zh-CN" altLang="en-US"/>
                <a:t>输送系统设计</a:t>
              </a:r>
              <a:endParaRPr lang="zh-CN" altLang="en-US"/>
            </a:p>
          </p:txBody>
        </p:sp>
        <p:sp>
          <p:nvSpPr>
            <p:cNvPr id="12" name="任意多边形 11"/>
            <p:cNvSpPr/>
            <p:nvPr/>
          </p:nvSpPr>
          <p:spPr>
            <a:xfrm>
              <a:off x="5293950" y="2859010"/>
              <a:ext cx="2878450" cy="1171531"/>
            </a:xfrm>
            <a:custGeom>
              <a:avLst/>
              <a:gdLst>
                <a:gd name="connsiteX0" fmla="*/ 0 w 1758401"/>
                <a:gd name="connsiteY0" fmla="*/ 0 h 1172267"/>
                <a:gd name="connsiteX1" fmla="*/ 1758401 w 1758401"/>
                <a:gd name="connsiteY1" fmla="*/ 0 h 1172267"/>
                <a:gd name="connsiteX2" fmla="*/ 1758401 w 1758401"/>
                <a:gd name="connsiteY2" fmla="*/ 1172267 h 1172267"/>
                <a:gd name="connsiteX3" fmla="*/ 0 w 1758401"/>
                <a:gd name="connsiteY3" fmla="*/ 1172267 h 1172267"/>
                <a:gd name="connsiteX4" fmla="*/ 0 w 1758401"/>
                <a:gd name="connsiteY4" fmla="*/ 0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01" h="1172267">
                  <a:moveTo>
                    <a:pt x="0" y="0"/>
                  </a:moveTo>
                  <a:lnTo>
                    <a:pt x="1758401" y="0"/>
                  </a:lnTo>
                  <a:lnTo>
                    <a:pt x="1758401" y="1172267"/>
                  </a:lnTo>
                  <a:lnTo>
                    <a:pt x="0" y="11722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0" tIns="0" rIns="0" bIns="0" spcCol="1270" anchor="ctr"/>
            <a:lstStyle/>
            <a:p>
              <a:pPr marL="171450" lvl="1" indent="-171450" defTabSz="755650">
                <a:lnSpc>
                  <a:spcPct val="90000"/>
                </a:lnSpc>
                <a:spcAft>
                  <a:spcPct val="15000"/>
                </a:spcAft>
                <a:buFontTx/>
                <a:buChar char="•"/>
                <a:defRPr/>
              </a:pPr>
              <a:r>
                <a:rPr lang="zh-CN" altLang="en-US" sz="1400"/>
                <a:t>输送系统布局和物流规划</a:t>
              </a:r>
              <a:endParaRPr lang="zh-CN" altLang="en-US" sz="1400"/>
            </a:p>
            <a:p>
              <a:pPr marL="171450" lvl="1" indent="-171450" defTabSz="755650">
                <a:lnSpc>
                  <a:spcPct val="90000"/>
                </a:lnSpc>
                <a:spcAft>
                  <a:spcPct val="15000"/>
                </a:spcAft>
                <a:buFontTx/>
                <a:buChar char="•"/>
                <a:defRPr/>
              </a:pPr>
              <a:r>
                <a:rPr lang="zh-CN" altLang="en-US" sz="1400"/>
                <a:t>输送设备单体设计</a:t>
              </a:r>
              <a:endParaRPr lang="zh-CN" altLang="en-US" sz="1400"/>
            </a:p>
          </p:txBody>
        </p:sp>
        <p:sp>
          <p:nvSpPr>
            <p:cNvPr id="13" name="任意多边形 12"/>
            <p:cNvSpPr/>
            <p:nvPr/>
          </p:nvSpPr>
          <p:spPr>
            <a:xfrm>
              <a:off x="3617367" y="4305169"/>
              <a:ext cx="1171703" cy="1171531"/>
            </a:xfrm>
            <a:custGeom>
              <a:avLst/>
              <a:gdLst>
                <a:gd name="connsiteX0" fmla="*/ 0 w 1172267"/>
                <a:gd name="connsiteY0" fmla="*/ 586134 h 1172267"/>
                <a:gd name="connsiteX1" fmla="*/ 586134 w 1172267"/>
                <a:gd name="connsiteY1" fmla="*/ 0 h 1172267"/>
                <a:gd name="connsiteX2" fmla="*/ 1172268 w 1172267"/>
                <a:gd name="connsiteY2" fmla="*/ 586134 h 1172267"/>
                <a:gd name="connsiteX3" fmla="*/ 586134 w 1172267"/>
                <a:gd name="connsiteY3" fmla="*/ 1172268 h 1172267"/>
                <a:gd name="connsiteX4" fmla="*/ 0 w 1172267"/>
                <a:gd name="connsiteY4" fmla="*/ 586134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267" h="1172267">
                  <a:moveTo>
                    <a:pt x="0" y="586134"/>
                  </a:moveTo>
                  <a:cubicBezTo>
                    <a:pt x="0" y="262421"/>
                    <a:pt x="262421" y="0"/>
                    <a:pt x="586134" y="0"/>
                  </a:cubicBezTo>
                  <a:cubicBezTo>
                    <a:pt x="909847" y="0"/>
                    <a:pt x="1172268" y="262421"/>
                    <a:pt x="1172268" y="586134"/>
                  </a:cubicBezTo>
                  <a:cubicBezTo>
                    <a:pt x="1172268" y="909847"/>
                    <a:pt x="909847" y="1172268"/>
                    <a:pt x="586134" y="1172268"/>
                  </a:cubicBezTo>
                  <a:cubicBezTo>
                    <a:pt x="262421" y="1172268"/>
                    <a:pt x="0" y="909847"/>
                    <a:pt x="0" y="58613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5010" tIns="185010" rIns="185010" bIns="185010" spcCol="1270" anchor="ctr"/>
            <a:lstStyle/>
            <a:p>
              <a:pPr algn="ctr" defTabSz="933450">
                <a:lnSpc>
                  <a:spcPct val="90000"/>
                </a:lnSpc>
                <a:spcAft>
                  <a:spcPct val="35000"/>
                </a:spcAft>
                <a:defRPr/>
              </a:pPr>
              <a:r>
                <a:rPr lang="zh-CN" altLang="en-US"/>
                <a:t>工艺系统设计</a:t>
              </a:r>
              <a:endParaRPr lang="zh-CN" altLang="en-US"/>
            </a:p>
          </p:txBody>
        </p:sp>
        <p:sp>
          <p:nvSpPr>
            <p:cNvPr id="14" name="任意多边形 13"/>
            <p:cNvSpPr/>
            <p:nvPr/>
          </p:nvSpPr>
          <p:spPr>
            <a:xfrm>
              <a:off x="4906557" y="4305169"/>
              <a:ext cx="1757553" cy="1171531"/>
            </a:xfrm>
            <a:custGeom>
              <a:avLst/>
              <a:gdLst>
                <a:gd name="connsiteX0" fmla="*/ 0 w 1758401"/>
                <a:gd name="connsiteY0" fmla="*/ 0 h 1172267"/>
                <a:gd name="connsiteX1" fmla="*/ 1758401 w 1758401"/>
                <a:gd name="connsiteY1" fmla="*/ 0 h 1172267"/>
                <a:gd name="connsiteX2" fmla="*/ 1758401 w 1758401"/>
                <a:gd name="connsiteY2" fmla="*/ 1172267 h 1172267"/>
                <a:gd name="connsiteX3" fmla="*/ 0 w 1758401"/>
                <a:gd name="connsiteY3" fmla="*/ 1172267 h 1172267"/>
                <a:gd name="connsiteX4" fmla="*/ 0 w 1758401"/>
                <a:gd name="connsiteY4" fmla="*/ 0 h 1172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01" h="1172267">
                  <a:moveTo>
                    <a:pt x="0" y="0"/>
                  </a:moveTo>
                  <a:lnTo>
                    <a:pt x="1758401" y="0"/>
                  </a:lnTo>
                  <a:lnTo>
                    <a:pt x="1758401" y="1172267"/>
                  </a:lnTo>
                  <a:lnTo>
                    <a:pt x="0" y="11722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0" tIns="0" rIns="0" bIns="0" spcCol="1270" anchor="ctr"/>
            <a:lstStyle/>
            <a:p>
              <a:pPr marL="171450" lvl="1" indent="-171450" defTabSz="755650">
                <a:lnSpc>
                  <a:spcPct val="90000"/>
                </a:lnSpc>
                <a:spcAft>
                  <a:spcPct val="15000"/>
                </a:spcAft>
                <a:buFontTx/>
                <a:buChar char="•"/>
                <a:defRPr/>
              </a:pPr>
              <a:r>
                <a:rPr lang="zh-CN" altLang="en-US" sz="1400"/>
                <a:t>生产线设计</a:t>
              </a:r>
              <a:endParaRPr lang="zh-CN" altLang="en-US" sz="1400"/>
            </a:p>
            <a:p>
              <a:pPr marL="171450" lvl="1" indent="-171450" defTabSz="755650">
                <a:lnSpc>
                  <a:spcPct val="90000"/>
                </a:lnSpc>
                <a:spcAft>
                  <a:spcPct val="15000"/>
                </a:spcAft>
                <a:buFontTx/>
                <a:buChar char="•"/>
                <a:defRPr/>
              </a:pPr>
              <a:r>
                <a:rPr lang="zh-CN" altLang="en-US" sz="1400"/>
                <a:t>工位布局设计</a:t>
              </a:r>
              <a:endParaRPr lang="zh-CN" altLang="en-US" sz="1400"/>
            </a:p>
          </p:txBody>
        </p:sp>
      </p:grpSp>
      <p:sp>
        <p:nvSpPr>
          <p:cNvPr id="12292" name="TextBox 2"/>
          <p:cNvSpPr txBox="1">
            <a:spLocks noChangeArrowheads="1"/>
          </p:cNvSpPr>
          <p:nvPr/>
        </p:nvSpPr>
        <p:spPr bwMode="auto">
          <a:xfrm>
            <a:off x="6096000" y="3213441"/>
            <a:ext cx="1511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eaLnBrk="1" hangingPunct="1"/>
            <a:r>
              <a:rPr lang="zh-CN" altLang="en-US" sz="2400">
                <a:solidFill>
                  <a:srgbClr val="FFFF00"/>
                </a:solidFill>
                <a:latin typeface="思源黑体 CN Heavy" panose="020B0A00000000000000" pitchFamily="34" charset="-122"/>
                <a:ea typeface="思源黑体 CN Heavy" panose="020B0A00000000000000" pitchFamily="34" charset="-122"/>
              </a:rPr>
              <a:t>工厂规划</a:t>
            </a:r>
            <a:endParaRPr lang="zh-CN" altLang="en-US" sz="2400">
              <a:solidFill>
                <a:srgbClr val="FFFF00"/>
              </a:solidFill>
              <a:latin typeface="思源黑体 CN Heavy" panose="020B0A00000000000000" pitchFamily="34" charset="-122"/>
              <a:ea typeface="思源黑体 CN Heavy" panose="020B0A00000000000000" pitchFamily="34" charset="-122"/>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a:t>工厂数字模型支持下的数字化布局方法</a:t>
            </a:r>
            <a:endParaRPr lang="zh-CN" altLang="en-US"/>
          </a:p>
        </p:txBody>
      </p:sp>
      <p:sp>
        <p:nvSpPr>
          <p:cNvPr id="1331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黑体" panose="02010609060101010101" charset="-122"/>
            </a:endParaRPr>
          </a:p>
        </p:txBody>
      </p:sp>
      <p:pic>
        <p:nvPicPr>
          <p:cNvPr id="3" name="图片 2"/>
          <p:cNvPicPr>
            <a:picLocks noChangeAspect="1"/>
          </p:cNvPicPr>
          <p:nvPr/>
        </p:nvPicPr>
        <p:blipFill>
          <a:blip r:embed="rId1"/>
          <a:stretch>
            <a:fillRect/>
          </a:stretch>
        </p:blipFill>
        <p:spPr>
          <a:xfrm>
            <a:off x="6557968" y="1523434"/>
            <a:ext cx="5274564" cy="3608832"/>
          </a:xfrm>
          <a:prstGeom prst="rect">
            <a:avLst/>
          </a:prstGeom>
        </p:spPr>
      </p:pic>
      <p:sp>
        <p:nvSpPr>
          <p:cNvPr id="4" name="矩形 3"/>
          <p:cNvSpPr/>
          <p:nvPr/>
        </p:nvSpPr>
        <p:spPr>
          <a:xfrm>
            <a:off x="7494554" y="5132266"/>
            <a:ext cx="3871573" cy="307777"/>
          </a:xfrm>
          <a:prstGeom prst="rect">
            <a:avLst/>
          </a:prstGeom>
        </p:spPr>
        <p:txBody>
          <a:bodyPr wrap="none">
            <a:spAutoFit/>
          </a:bodyPr>
          <a:lstStyle/>
          <a:p>
            <a:r>
              <a:rPr lang="zh-CN" altLang="en-US" sz="1400" b="1"/>
              <a:t>工厂数字模型在工厂布局方面的信息集成流程</a:t>
            </a:r>
            <a:endParaRPr lang="zh-CN" altLang="en-US" sz="1400" b="1"/>
          </a:p>
        </p:txBody>
      </p:sp>
      <p:sp>
        <p:nvSpPr>
          <p:cNvPr id="32" name="矩形 31"/>
          <p:cNvSpPr/>
          <p:nvPr/>
        </p:nvSpPr>
        <p:spPr>
          <a:xfrm>
            <a:off x="2014898" y="4912432"/>
            <a:ext cx="2212465" cy="307777"/>
          </a:xfrm>
          <a:prstGeom prst="rect">
            <a:avLst/>
          </a:prstGeom>
        </p:spPr>
        <p:txBody>
          <a:bodyPr wrap="none">
            <a:spAutoFit/>
          </a:bodyPr>
          <a:lstStyle/>
          <a:p>
            <a:r>
              <a:rPr lang="zh-CN" altLang="en-US" sz="1400" b="1"/>
              <a:t>工厂布局方面的信息集成</a:t>
            </a:r>
            <a:endParaRPr lang="zh-CN" altLang="en-US" sz="1400" b="1"/>
          </a:p>
        </p:txBody>
      </p:sp>
      <p:pic>
        <p:nvPicPr>
          <p:cNvPr id="2" name="图片 1"/>
          <p:cNvPicPr>
            <a:picLocks noChangeAspect="1"/>
          </p:cNvPicPr>
          <p:nvPr/>
        </p:nvPicPr>
        <p:blipFill>
          <a:blip r:embed="rId2"/>
          <a:stretch>
            <a:fillRect/>
          </a:stretch>
        </p:blipFill>
        <p:spPr>
          <a:xfrm>
            <a:off x="579316" y="1788164"/>
            <a:ext cx="5978652" cy="2593848"/>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数字化交付</a:t>
            </a:r>
            <a:endParaRPr lang="zh-CN" altLang="en-US"/>
          </a:p>
        </p:txBody>
      </p:sp>
      <p:sp>
        <p:nvSpPr>
          <p:cNvPr id="3" name="内容占位符 2"/>
          <p:cNvSpPr>
            <a:spLocks noGrp="1"/>
          </p:cNvSpPr>
          <p:nvPr>
            <p:ph idx="1"/>
          </p:nvPr>
        </p:nvSpPr>
        <p:spPr/>
        <p:txBody>
          <a:bodyPr/>
          <a:lstStyle/>
          <a:p>
            <a:r>
              <a:rPr lang="en-US" altLang="zh-CN" sz="1800" dirty="0"/>
              <a:t>《</a:t>
            </a:r>
            <a:r>
              <a:rPr lang="zh-CN" altLang="en-US" sz="1800" dirty="0"/>
              <a:t>石油化工工程数字化交付标准 </a:t>
            </a:r>
            <a:r>
              <a:rPr lang="en-US" altLang="zh-CN" sz="1800" dirty="0"/>
              <a:t>(GB/T 51296-2018)》</a:t>
            </a:r>
            <a:r>
              <a:rPr lang="zh-CN" altLang="en-US" sz="1800" dirty="0"/>
              <a:t>中对数字化交付定义：以工厂对象为核心，对工程项目建设阶段产生的静态信息进行数字化创建直至移交的工作过程。包括信息交付的策略制定、基础制定、方案制定、信息整合与校验以及信息移交和验收。</a:t>
            </a:r>
            <a:endParaRPr lang="en-US" altLang="zh-CN" sz="1800" dirty="0"/>
          </a:p>
          <a:p>
            <a:r>
              <a:rPr lang="zh-CN" altLang="en-US" sz="1800" dirty="0"/>
              <a:t>区别于传统工程以“卷册”为核心的交付体系，数字化交付是指以“工厂对象”为核心，将工程设计、采购、施工、制造、安装等阶段产生的数据，进行结构化处理，建立以“工厂对象”为核心的网状关系数据库，存储于工程数据中心，并基于统一的数据接口完成数据。</a:t>
            </a:r>
            <a:endParaRPr lang="en-US" altLang="zh-CN" sz="1800" dirty="0"/>
          </a:p>
          <a:p>
            <a:r>
              <a:rPr lang="zh-CN" altLang="zh-CN" dirty="0"/>
              <a:t>数字化交付的目标是形成项目建设阶段高质量的数字资产。</a:t>
            </a:r>
            <a:endParaRPr lang="zh-CN" altLang="en-US" sz="1800" dirty="0"/>
          </a:p>
        </p:txBody>
      </p:sp>
      <p:pic>
        <p:nvPicPr>
          <p:cNvPr id="24" name="图片 23"/>
          <p:cNvPicPr/>
          <p:nvPr/>
        </p:nvPicPr>
        <p:blipFill>
          <a:blip r:embed="rId1" cstate="print">
            <a:extLst>
              <a:ext uri="{28A0092B-C50C-407E-A947-70E740481C1C}">
                <a14:useLocalDpi xmlns:a14="http://schemas.microsoft.com/office/drawing/2010/main" val="0"/>
              </a:ext>
            </a:extLst>
          </a:blip>
          <a:stretch>
            <a:fillRect/>
          </a:stretch>
        </p:blipFill>
        <p:spPr>
          <a:xfrm>
            <a:off x="3458050" y="3828177"/>
            <a:ext cx="5274310" cy="2343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数字化工厂管控</a:t>
            </a:r>
            <a:r>
              <a:rPr lang="en-US" altLang="zh-CN"/>
              <a:t>——</a:t>
            </a:r>
            <a:r>
              <a:rPr lang="zh-CN" altLang="en-US"/>
              <a:t>车间管控</a:t>
            </a:r>
            <a:endParaRPr lang="zh-CN" altLang="en-US"/>
          </a:p>
        </p:txBody>
      </p:sp>
      <p:sp>
        <p:nvSpPr>
          <p:cNvPr id="7" name="内容占位符 6"/>
          <p:cNvSpPr>
            <a:spLocks noGrp="1"/>
          </p:cNvSpPr>
          <p:nvPr>
            <p:ph idx="1"/>
          </p:nvPr>
        </p:nvSpPr>
        <p:spPr>
          <a:xfrm>
            <a:off x="669925" y="1123950"/>
            <a:ext cx="10468762" cy="5019675"/>
          </a:xfrm>
        </p:spPr>
        <p:txBody>
          <a:bodyPr/>
          <a:lstStyle/>
          <a:p>
            <a:r>
              <a:rPr lang="zh-CN" altLang="en-US"/>
              <a:t>工厂管控是在工厂投入运行后，对工厂的运作进行管理和控制，保证工厂各项工作的正常开展，以优化资源使用，实现最大产出。利用数字化手段实现数字化工厂管控，是实现智能工厂的第一步。</a:t>
            </a:r>
            <a:endParaRPr lang="en-US" altLang="zh-CN"/>
          </a:p>
          <a:p>
            <a:r>
              <a:rPr lang="zh-CN" altLang="en-US"/>
              <a:t>在具体构建数字化工厂管控的过程中，制造执行系统（</a:t>
            </a:r>
            <a:r>
              <a:rPr lang="en-US" altLang="zh-CN"/>
              <a:t>MES</a:t>
            </a:r>
            <a:r>
              <a:rPr lang="zh-CN" altLang="en-US"/>
              <a:t>）是一个不可忽视的部分</a:t>
            </a:r>
            <a:endParaRPr lang="en-US" altLang="zh-CN"/>
          </a:p>
          <a:p>
            <a:r>
              <a:rPr lang="zh-CN" altLang="zh-CN"/>
              <a:t>制造执行系统（</a:t>
            </a:r>
            <a:r>
              <a:rPr lang="en-US" altLang="zh-CN"/>
              <a:t>Manufacturing Execution System</a:t>
            </a:r>
            <a:r>
              <a:rPr lang="zh-CN" altLang="zh-CN"/>
              <a:t>，简称</a:t>
            </a:r>
            <a:r>
              <a:rPr lang="en-US" altLang="zh-CN"/>
              <a:t>MES</a:t>
            </a:r>
            <a:r>
              <a:rPr lang="zh-CN" altLang="zh-CN"/>
              <a:t>）的概念是由美国先进制造研究协会（</a:t>
            </a:r>
            <a:r>
              <a:rPr lang="en-US" altLang="zh-CN"/>
              <a:t>Advanced Manufacturing Research</a:t>
            </a:r>
            <a:r>
              <a:rPr lang="zh-CN" altLang="zh-CN"/>
              <a:t>，</a:t>
            </a:r>
            <a:r>
              <a:rPr lang="en-US" altLang="zh-CN"/>
              <a:t>AMR</a:t>
            </a:r>
            <a:r>
              <a:rPr lang="zh-CN" altLang="zh-CN"/>
              <a:t>）在</a:t>
            </a:r>
            <a:r>
              <a:rPr lang="en-US" altLang="zh-CN"/>
              <a:t>1990</a:t>
            </a:r>
            <a:r>
              <a:rPr lang="zh-CN" altLang="zh-CN"/>
              <a:t>年首次提出并使用的，其把</a:t>
            </a:r>
            <a:r>
              <a:rPr lang="en-US" altLang="zh-CN"/>
              <a:t>MES</a:t>
            </a:r>
            <a:r>
              <a:rPr lang="zh-CN" altLang="zh-CN"/>
              <a:t>定义为“位于上层计划管理系统与底层工业控制之间的、面向车间层的管理信息系统”，为操作人员、管理人员提供计划的执行、跟踪以及所有资源（人、设备、物料、客户需求等方面）的当前状态。</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ISA-95</a:t>
            </a:r>
            <a:r>
              <a:rPr lang="zh-CN" altLang="en-US"/>
              <a:t>标准</a:t>
            </a:r>
            <a:endParaRPr lang="zh-CN" altLang="en-US"/>
          </a:p>
        </p:txBody>
      </p:sp>
      <p:sp>
        <p:nvSpPr>
          <p:cNvPr id="3" name="内容占位符 2"/>
          <p:cNvSpPr>
            <a:spLocks noGrp="1"/>
          </p:cNvSpPr>
          <p:nvPr>
            <p:ph idx="1"/>
          </p:nvPr>
        </p:nvSpPr>
        <p:spPr>
          <a:xfrm>
            <a:off x="669924" y="1123950"/>
            <a:ext cx="10404026" cy="5019675"/>
          </a:xfrm>
        </p:spPr>
        <p:txBody>
          <a:bodyPr>
            <a:normAutofit/>
          </a:bodyPr>
          <a:lstStyle/>
          <a:p>
            <a:r>
              <a:rPr lang="zh-CN" altLang="en-US"/>
              <a:t>美国仪器、仪表和自动化协会（</a:t>
            </a:r>
            <a:r>
              <a:rPr lang="en-US" altLang="zh-CN"/>
              <a:t>Instrumentation Systems and Automation Society</a:t>
            </a:r>
            <a:r>
              <a:rPr lang="zh-CN" altLang="en-US"/>
              <a:t>，</a:t>
            </a:r>
            <a:r>
              <a:rPr lang="en-US" altLang="zh-CN"/>
              <a:t>ISA</a:t>
            </a:r>
            <a:r>
              <a:rPr lang="zh-CN" altLang="en-US"/>
              <a:t>）提出了</a:t>
            </a:r>
            <a:r>
              <a:rPr lang="en-US" altLang="zh-CN"/>
              <a:t>ISA-95</a:t>
            </a:r>
            <a:r>
              <a:rPr lang="zh-CN" altLang="en-US"/>
              <a:t>国际标准，成为目前</a:t>
            </a:r>
            <a:r>
              <a:rPr lang="en-US" altLang="zh-CN"/>
              <a:t>MES</a:t>
            </a:r>
            <a:r>
              <a:rPr lang="zh-CN" altLang="en-US"/>
              <a:t>参考的通用标准，此标准从</a:t>
            </a:r>
            <a:r>
              <a:rPr lang="en-US" altLang="zh-CN"/>
              <a:t>2000</a:t>
            </a:r>
            <a:r>
              <a:rPr lang="zh-CN" altLang="en-US"/>
              <a:t>年起陆续发布。</a:t>
            </a:r>
            <a:r>
              <a:rPr lang="en-US" altLang="zh-CN"/>
              <a:t>ISA-95</a:t>
            </a:r>
            <a:r>
              <a:rPr lang="zh-CN" altLang="en-US"/>
              <a:t>标准的具体内容包含</a:t>
            </a:r>
            <a:r>
              <a:rPr lang="en-US" altLang="zh-CN"/>
              <a:t>6</a:t>
            </a:r>
            <a:r>
              <a:rPr lang="zh-CN" altLang="en-US"/>
              <a:t>个部分，我国把其中第</a:t>
            </a:r>
            <a:r>
              <a:rPr lang="en-US" altLang="zh-CN"/>
              <a:t>1</a:t>
            </a:r>
            <a:r>
              <a:rPr lang="zh-CN" altLang="en-US"/>
              <a:t>部分、第</a:t>
            </a:r>
            <a:r>
              <a:rPr lang="en-US" altLang="zh-CN"/>
              <a:t>2</a:t>
            </a:r>
            <a:r>
              <a:rPr lang="zh-CN" altLang="en-US"/>
              <a:t>部分和第</a:t>
            </a:r>
            <a:r>
              <a:rPr lang="en-US" altLang="zh-CN"/>
              <a:t>3</a:t>
            </a:r>
            <a:r>
              <a:rPr lang="zh-CN" altLang="en-US"/>
              <a:t>部分采用作为国家标准（</a:t>
            </a:r>
            <a:r>
              <a:rPr lang="en-US" altLang="zh-CN"/>
              <a:t>GB-T 20720.x</a:t>
            </a:r>
            <a:r>
              <a:rPr lang="zh-CN" altLang="en-US"/>
              <a:t>）：企业控制系统集成的第</a:t>
            </a:r>
            <a:r>
              <a:rPr lang="en-US" altLang="zh-CN"/>
              <a:t>1</a:t>
            </a:r>
            <a:r>
              <a:rPr lang="zh-CN" altLang="en-US"/>
              <a:t>部分、第</a:t>
            </a:r>
            <a:r>
              <a:rPr lang="en-US" altLang="zh-CN"/>
              <a:t>2</a:t>
            </a:r>
            <a:r>
              <a:rPr lang="zh-CN" altLang="en-US"/>
              <a:t>部分和第</a:t>
            </a:r>
            <a:r>
              <a:rPr lang="en-US" altLang="zh-CN"/>
              <a:t>3</a:t>
            </a:r>
            <a:r>
              <a:rPr lang="zh-CN" altLang="en-US"/>
              <a:t>部分。</a:t>
            </a:r>
            <a:endParaRPr lang="en-US" altLang="zh-CN"/>
          </a:p>
          <a:p>
            <a:r>
              <a:rPr lang="en-US" altLang="zh-CN"/>
              <a:t>ISA-95</a:t>
            </a:r>
            <a:r>
              <a:rPr lang="zh-CN" altLang="zh-CN"/>
              <a:t>标准中首次明确提出了制造运行管理（</a:t>
            </a:r>
            <a:r>
              <a:rPr lang="en-US" altLang="zh-CN"/>
              <a:t>Manufacturing Operations Management, MOM</a:t>
            </a:r>
            <a:r>
              <a:rPr lang="zh-CN" altLang="zh-CN"/>
              <a:t>）的概念，其把制造运行管理的活动定义为：利用生产资源中可协调的人员，利用可使用的设备、物料以及能源把全部或者部分原料转化成产品的一系列活动。所以，制造运行管理包含可能由物理设备、人员和信息系统来执行的活动。</a:t>
            </a:r>
            <a:endParaRPr lang="zh-CN" altLang="zh-CN"/>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ISA-95</a:t>
            </a:r>
            <a:r>
              <a:rPr lang="zh-CN" altLang="en-US"/>
              <a:t>标准中的功能层次模型</a:t>
            </a:r>
            <a:endParaRPr lang="zh-CN" altLang="en-US"/>
          </a:p>
        </p:txBody>
      </p:sp>
      <p:sp>
        <p:nvSpPr>
          <p:cNvPr id="3" name="内容占位符 2"/>
          <p:cNvSpPr>
            <a:spLocks noGrp="1"/>
          </p:cNvSpPr>
          <p:nvPr>
            <p:ph idx="1"/>
          </p:nvPr>
        </p:nvSpPr>
        <p:spPr>
          <a:xfrm>
            <a:off x="669924" y="1123950"/>
            <a:ext cx="6010051" cy="5019675"/>
          </a:xfrm>
        </p:spPr>
        <p:txBody>
          <a:bodyPr>
            <a:normAutofit/>
          </a:bodyPr>
          <a:lstStyle/>
          <a:p>
            <a:r>
              <a:rPr lang="zh-CN" altLang="en-US"/>
              <a:t>制造执行系统（</a:t>
            </a:r>
            <a:r>
              <a:rPr lang="en-US" altLang="zh-CN"/>
              <a:t>MES</a:t>
            </a:r>
            <a:r>
              <a:rPr lang="zh-CN" altLang="en-US"/>
              <a:t>）是目前运行在</a:t>
            </a:r>
            <a:r>
              <a:rPr lang="en-US" altLang="zh-CN"/>
              <a:t>MOM</a:t>
            </a:r>
            <a:r>
              <a:rPr lang="zh-CN" altLang="en-US"/>
              <a:t>层的一个为大家所熟悉的软件系统，其地位非常关键，起到“顶天立地”的作用。</a:t>
            </a:r>
            <a:endParaRPr lang="en-US" altLang="zh-CN"/>
          </a:p>
          <a:p>
            <a:r>
              <a:rPr lang="zh-CN" altLang="en-US"/>
              <a:t>“顶天”，就是要和业务规划与物流层（图第</a:t>
            </a:r>
            <a:r>
              <a:rPr lang="en-US" altLang="zh-CN"/>
              <a:t>4</a:t>
            </a:r>
            <a:r>
              <a:rPr lang="zh-CN" altLang="en-US"/>
              <a:t>层）连接，也就是要和大家熟悉的</a:t>
            </a:r>
            <a:r>
              <a:rPr lang="en-US" altLang="zh-CN"/>
              <a:t>ERP</a:t>
            </a:r>
            <a:r>
              <a:rPr lang="zh-CN" altLang="en-US"/>
              <a:t>（企业资源计划）和</a:t>
            </a:r>
            <a:r>
              <a:rPr lang="en-US" altLang="zh-CN"/>
              <a:t>PLM</a:t>
            </a:r>
            <a:r>
              <a:rPr lang="zh-CN" altLang="en-US"/>
              <a:t>（产品全生命周期管理）系统互联</a:t>
            </a:r>
            <a:endParaRPr lang="en-US" altLang="zh-CN"/>
          </a:p>
          <a:p>
            <a:r>
              <a:rPr lang="zh-CN" altLang="en-US"/>
              <a:t>“立地”，就是要能和车间现场的各类智能设备、传感器相连接，能起到采集、汇总现场数据，向上汇报的作用。</a:t>
            </a:r>
            <a:endParaRPr lang="en-US" altLang="zh-CN"/>
          </a:p>
          <a:p>
            <a:r>
              <a:rPr lang="zh-CN" altLang="en-US"/>
              <a:t>随着智能工厂、数字工厂建设的兴起，</a:t>
            </a:r>
            <a:r>
              <a:rPr lang="en-US" altLang="zh-CN"/>
              <a:t>MES</a:t>
            </a:r>
            <a:r>
              <a:rPr lang="zh-CN" altLang="en-US"/>
              <a:t>系统被越来越多的企业所重视。</a:t>
            </a:r>
            <a:endParaRPr lang="zh-CN" altLang="en-US"/>
          </a:p>
        </p:txBody>
      </p:sp>
      <p:pic>
        <p:nvPicPr>
          <p:cNvPr id="7" name="图片 6"/>
          <p:cNvPicPr>
            <a:picLocks noChangeAspect="1"/>
          </p:cNvPicPr>
          <p:nvPr/>
        </p:nvPicPr>
        <p:blipFill>
          <a:blip r:embed="rId1"/>
          <a:stretch>
            <a:fillRect/>
          </a:stretch>
        </p:blipFill>
        <p:spPr>
          <a:xfrm>
            <a:off x="6992914" y="1991072"/>
            <a:ext cx="3902964" cy="30053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数字化车间</a:t>
            </a:r>
            <a:endParaRPr lang="zh-CN" altLang="en-US"/>
          </a:p>
        </p:txBody>
      </p:sp>
      <p:sp>
        <p:nvSpPr>
          <p:cNvPr id="3" name="内容占位符 2"/>
          <p:cNvSpPr>
            <a:spLocks noGrp="1"/>
          </p:cNvSpPr>
          <p:nvPr>
            <p:ph idx="1"/>
          </p:nvPr>
        </p:nvSpPr>
        <p:spPr>
          <a:xfrm>
            <a:off x="669925" y="1123950"/>
            <a:ext cx="6228536" cy="5019675"/>
          </a:xfrm>
        </p:spPr>
        <p:txBody>
          <a:bodyPr>
            <a:normAutofit fontScale="92500" lnSpcReduction="10000"/>
          </a:bodyPr>
          <a:lstStyle/>
          <a:p>
            <a:r>
              <a:rPr lang="zh-CN" altLang="en-US"/>
              <a:t>数字化车间纵向集成重点涵盖产品生产制造过程，其体系结构如图</a:t>
            </a:r>
            <a:r>
              <a:rPr lang="en-US" altLang="zh-CN"/>
              <a:t>4- 10</a:t>
            </a:r>
            <a:r>
              <a:rPr lang="zh-CN" altLang="en-US"/>
              <a:t>所示，分为基础层和执行层，在数字化车间之上，还有企业的资源层。数字化车间内部各功能模块、基础设施之间，以及外部信息系统，均通过企业服务总线进行系统集成，形成有机整体。</a:t>
            </a:r>
            <a:endParaRPr lang="en-US" altLang="zh-CN"/>
          </a:p>
          <a:p>
            <a:r>
              <a:rPr lang="zh-CN" altLang="zh-CN"/>
              <a:t>数字化车间的基础层包括了数字化车间生产制造所必须的基础设施，如信息基础设施与网络，生产、检验、物流等使用的各种数字化制造设备和辅助设备。它是实现数字化车间的基础，强调装备的控制与集成。</a:t>
            </a:r>
            <a:endParaRPr lang="en-US" altLang="zh-CN"/>
          </a:p>
          <a:p>
            <a:r>
              <a:rPr lang="zh-CN" altLang="zh-CN"/>
              <a:t>执行层对生产过程中的各类业务、活动或相关资产进行管理，如车间计划与调度、生产物流管理、工艺执行管理、质量控制和追溯、车间设备管理，实现车间制造过程的智能化、精益化及透明化。它是实现数字化车间的核心结构，突出对车间的管理控制。</a:t>
            </a:r>
            <a:endParaRPr lang="zh-CN" altLang="zh-CN"/>
          </a:p>
          <a:p>
            <a:endParaRPr lang="zh-CN" altLang="en-US"/>
          </a:p>
        </p:txBody>
      </p:sp>
      <p:pic>
        <p:nvPicPr>
          <p:cNvPr id="6" name="图片 5"/>
          <p:cNvPicPr>
            <a:picLocks noChangeAspect="1"/>
          </p:cNvPicPr>
          <p:nvPr/>
        </p:nvPicPr>
        <p:blipFill>
          <a:blip r:embed="rId1"/>
          <a:stretch>
            <a:fillRect/>
          </a:stretch>
        </p:blipFill>
        <p:spPr>
          <a:xfrm>
            <a:off x="7003940" y="1705767"/>
            <a:ext cx="4733558" cy="32956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数字化工厂管控内容</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a:t>生产运营信息。生产运营信息是一个企业</a:t>
            </a:r>
            <a:r>
              <a:rPr lang="en-US" altLang="zh-CN"/>
              <a:t>/</a:t>
            </a:r>
            <a:r>
              <a:rPr lang="zh-CN" altLang="en-US"/>
              <a:t>工厂运行的基础，包括产品开发信息、生产经营信息、生产过程信息、产品质量信息、设备维护信息等等。这些信息通过经典的</a:t>
            </a:r>
            <a:r>
              <a:rPr lang="en-US" altLang="zh-CN"/>
              <a:t>ERP</a:t>
            </a:r>
            <a:r>
              <a:rPr lang="zh-CN" altLang="en-US"/>
              <a:t>、</a:t>
            </a:r>
            <a:r>
              <a:rPr lang="en-US" altLang="zh-CN"/>
              <a:t>PLM</a:t>
            </a:r>
            <a:r>
              <a:rPr lang="zh-CN" altLang="en-US"/>
              <a:t>、</a:t>
            </a:r>
            <a:r>
              <a:rPr lang="en-US" altLang="zh-CN"/>
              <a:t>MES</a:t>
            </a:r>
            <a:r>
              <a:rPr lang="zh-CN" altLang="en-US"/>
              <a:t>等系统的基本模块能实现完整的管理体系。</a:t>
            </a:r>
            <a:endParaRPr lang="zh-CN" altLang="en-US"/>
          </a:p>
          <a:p>
            <a:r>
              <a:rPr lang="zh-CN" altLang="en-US"/>
              <a:t>安防管理。随着设备复杂程度的越来越高，以“人”为核心的管理理念不断得到重视，安防管理成为企业越来越关注的热点。传统的人防、物防的模式不能满足现代智能工厂的管理需求，实际执行过程是“人防</a:t>
            </a:r>
            <a:r>
              <a:rPr lang="en-US" altLang="zh-CN"/>
              <a:t>+</a:t>
            </a:r>
            <a:r>
              <a:rPr lang="zh-CN" altLang="en-US"/>
              <a:t>技防”相结合的模式，利用新兴信息技术来提高技防能力，保障人员和资产安全。安防管理包括视频监控、门禁管理、人员车辆定位、报警系统等模块。</a:t>
            </a:r>
            <a:endParaRPr lang="zh-CN" altLang="en-US"/>
          </a:p>
          <a:p>
            <a:r>
              <a:rPr lang="zh-CN" altLang="en-US"/>
              <a:t>生产环境管理。生产环境是制造相关作业环境，一方面，需要保障工人的健康和安全，另一方面，需要保证产品质量的稳定。一些精密产品的加工制造尤其重视生产环境管理。生产环境管理也包括企业在环境排放方面的管理，以符合政府、行业的相关规定（合规管理）。生产环境管理包括环境感知、环境监控、排放合规管理、排放监控等模块。</a:t>
            </a:r>
            <a:endParaRPr lang="zh-CN" altLang="en-US"/>
          </a:p>
          <a:p>
            <a:r>
              <a:rPr lang="zh-CN" altLang="en-US"/>
              <a:t>能源管理。近年来，随着“碳达峰，碳中和”成为国家和社会关注热点，工厂企业响应国家号召，在节能减排和发展循环经济方面，充分认识到了工作的紧迫性和重要性，在能源管理方面不断加大资金和技术的投入。能源管理是对重点用能单元实施数据采集和处理，加强仪表计量管理，实现实时分析与管控。建立企业</a:t>
            </a:r>
            <a:r>
              <a:rPr lang="en-US" altLang="zh-CN"/>
              <a:t>/</a:t>
            </a:r>
            <a:r>
              <a:rPr lang="zh-CN" altLang="en-US"/>
              <a:t>工厂级的能源管控中心，实现工厂能源全面管理。</a:t>
            </a:r>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数字化车间建设的三条主线</a:t>
            </a:r>
            <a:endParaRPr lang="zh-CN" altLang="en-US"/>
          </a:p>
        </p:txBody>
      </p:sp>
      <p:sp>
        <p:nvSpPr>
          <p:cNvPr id="3" name="内容占位符 2"/>
          <p:cNvSpPr>
            <a:spLocks noGrp="1"/>
          </p:cNvSpPr>
          <p:nvPr>
            <p:ph idx="1"/>
          </p:nvPr>
        </p:nvSpPr>
        <p:spPr/>
        <p:txBody>
          <a:bodyPr/>
          <a:lstStyle/>
          <a:p>
            <a:r>
              <a:rPr lang="zh-CN" altLang="en-US"/>
              <a:t>一条是以机床、加工设备、机器人、测量测试设备等组成的自动化设备与相关设施，实现生产过程的精确化执行，这是数字化车间的物理基础。</a:t>
            </a:r>
            <a:endParaRPr lang="en-US" altLang="zh-CN"/>
          </a:p>
          <a:p>
            <a:r>
              <a:rPr lang="zh-CN" altLang="en-US"/>
              <a:t>第二条线是以</a:t>
            </a:r>
            <a:r>
              <a:rPr lang="en-US" altLang="zh-CN"/>
              <a:t>MES</a:t>
            </a:r>
            <a:r>
              <a:rPr lang="zh-CN" altLang="en-US"/>
              <a:t>为中心的智能化管控系统，实现对计划调度、生产物流、工艺执行、过程质量、设备管理等生产过程各环节及要素的精细化管控，这是数字化车间的信息建设主线。</a:t>
            </a:r>
            <a:endParaRPr lang="en-US" altLang="zh-CN"/>
          </a:p>
          <a:p>
            <a:r>
              <a:rPr lang="zh-CN" altLang="en-US"/>
              <a:t>第三条主线是在互联互通的设备物联网基础上，并以之作为桥梁，联接起信息（</a:t>
            </a:r>
            <a:r>
              <a:rPr lang="en-US" altLang="zh-CN"/>
              <a:t>Cyber</a:t>
            </a:r>
            <a:r>
              <a:rPr lang="zh-CN" altLang="en-US"/>
              <a:t>）空间的</a:t>
            </a:r>
            <a:r>
              <a:rPr lang="en-US" altLang="zh-CN"/>
              <a:t>MES</a:t>
            </a:r>
            <a:r>
              <a:rPr lang="zh-CN" altLang="en-US"/>
              <a:t>等信息化系统与机床等物理空间的自动化设备，构建车间级的</a:t>
            </a:r>
            <a:r>
              <a:rPr lang="en-US" altLang="zh-CN"/>
              <a:t>CPS</a:t>
            </a:r>
            <a:r>
              <a:rPr lang="zh-CN" altLang="en-US"/>
              <a:t>系统，实现信息与物理两个世界的相互作用、深度融合。</a:t>
            </a:r>
            <a:endParaRPr lang="en-US" altLang="zh-CN"/>
          </a:p>
          <a:p>
            <a:r>
              <a:rPr lang="zh-CN" altLang="en-US"/>
              <a:t>三条主线交汇，实现数据在自动化设备、信息化系统之间按照人的意愿进行有序流动，将整个车间打造成软硬一体的系统级</a:t>
            </a:r>
            <a:r>
              <a:rPr lang="en-US" altLang="zh-CN"/>
              <a:t>CPS</a:t>
            </a:r>
            <a:r>
              <a:rPr lang="zh-CN" altLang="en-US"/>
              <a:t>。因此，数字化车间中人、设备系统、信息系统之间的相互协调合作，其本质是人机交互。</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t>4.2 </a:t>
            </a:r>
            <a:r>
              <a:rPr lang="zh-CN" altLang="en-US"/>
              <a:t>工厂数字孪生系统中的模型和数据</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graphicFrame>
        <p:nvGraphicFramePr>
          <p:cNvPr id="3" name="图示 2"/>
          <p:cNvGraphicFramePr/>
          <p:nvPr/>
        </p:nvGraphicFramePr>
        <p:xfrm>
          <a:off x="2905940" y="1921333"/>
          <a:ext cx="8128000" cy="275990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a:t>基于模型的定义（</a:t>
            </a:r>
            <a:r>
              <a:rPr lang="en-US" altLang="zh-CN"/>
              <a:t>MBD</a:t>
            </a:r>
            <a:r>
              <a:rPr lang="zh-CN" altLang="en-US"/>
              <a:t>）：</a:t>
            </a:r>
            <a:endParaRPr lang="en-US" altLang="zh-CN"/>
          </a:p>
          <a:p>
            <a:pPr lvl="1"/>
            <a:r>
              <a:rPr lang="zh-CN" altLang="en-US" sz="1600"/>
              <a:t>将产品全部信息（包含几何信息和非几何信息）按照相关要求进行组织管理，并将其标注在三维实体模型上，使之成为工程人员和计算机能够识别的数字化信息。</a:t>
            </a:r>
            <a:endParaRPr lang="en-US" altLang="zh-CN" sz="1600"/>
          </a:p>
          <a:p>
            <a:r>
              <a:rPr lang="zh-CN" altLang="en-US"/>
              <a:t>基于模型的系统工程（</a:t>
            </a:r>
            <a:r>
              <a:rPr lang="en-US" altLang="zh-CN"/>
              <a:t>MBSE</a:t>
            </a:r>
            <a:r>
              <a:rPr lang="zh-CN" altLang="en-US"/>
              <a:t>）</a:t>
            </a:r>
            <a:endParaRPr lang="en-US" altLang="zh-CN"/>
          </a:p>
          <a:p>
            <a:pPr lvl="1"/>
            <a:r>
              <a:rPr lang="zh-CN" altLang="en-US" sz="1600"/>
              <a:t>在系统工程的基础上增加基于模型的概念，相较于传统的基于文档的系统工程，该方法强调在整个生命周期下对技术过程的形式化建模。</a:t>
            </a:r>
            <a:endParaRPr lang="en-US" altLang="zh-CN" sz="1600"/>
          </a:p>
          <a:p>
            <a:pPr lvl="1"/>
            <a:r>
              <a:rPr lang="en-US" altLang="zh-CN" sz="1600"/>
              <a:t>MBSE</a:t>
            </a:r>
            <a:r>
              <a:rPr lang="zh-CN" altLang="en-US" sz="1600"/>
              <a:t>采用的常见建模语言为</a:t>
            </a:r>
            <a:r>
              <a:rPr lang="en-US" altLang="zh-CN" sz="1600"/>
              <a:t>SysML</a:t>
            </a:r>
            <a:endParaRPr lang="en-US" altLang="zh-CN" sz="1600"/>
          </a:p>
          <a:p>
            <a:r>
              <a:rPr lang="zh-CN" altLang="en-US"/>
              <a:t>基于模型的企业（</a:t>
            </a:r>
            <a:r>
              <a:rPr lang="en-US" altLang="zh-CN"/>
              <a:t>MBE</a:t>
            </a:r>
            <a:r>
              <a:rPr lang="zh-CN" altLang="en-US"/>
              <a:t>）</a:t>
            </a:r>
            <a:endParaRPr lang="en-US" altLang="zh-CN"/>
          </a:p>
          <a:p>
            <a:pPr lvl="1"/>
            <a:r>
              <a:rPr lang="zh-CN" altLang="en-US" sz="1600"/>
              <a:t>在</a:t>
            </a:r>
            <a:r>
              <a:rPr lang="en-US" altLang="zh-CN" sz="1600"/>
              <a:t>MBD</a:t>
            </a:r>
            <a:r>
              <a:rPr lang="zh-CN" altLang="en-US" sz="1600"/>
              <a:t>的基础上，基于</a:t>
            </a:r>
            <a:r>
              <a:rPr lang="en-US" altLang="zh-CN" sz="1600"/>
              <a:t>MBSE</a:t>
            </a:r>
            <a:r>
              <a:rPr lang="zh-CN" altLang="en-US" sz="1600"/>
              <a:t>方法论，一种面向企业的组织设计模式</a:t>
            </a:r>
            <a:endParaRPr lang="en-US" altLang="zh-CN" sz="1600"/>
          </a:p>
          <a:p>
            <a:pPr lvl="1"/>
            <a:r>
              <a:rPr lang="en-US" altLang="zh-CN" sz="1600"/>
              <a:t>MBD</a:t>
            </a:r>
            <a:r>
              <a:rPr lang="zh-CN" altLang="en-US" sz="1600"/>
              <a:t>采用的是单一数据源及三维实体模型来实现在整个产品生命周期下对产品的管理。</a:t>
            </a:r>
            <a:r>
              <a:rPr lang="en-US" altLang="zh-CN" sz="1600"/>
              <a:t>MBE</a:t>
            </a:r>
            <a:r>
              <a:rPr lang="zh-CN" altLang="en-US" sz="1600"/>
              <a:t>在此基础上增加了流程模型来更加完整地表达产品在企业运作下的过程，即在整个企业和供应链的范围里面，如何基于产品模型进行协同化合作。</a:t>
            </a:r>
            <a:endParaRPr lang="en-US" altLang="zh-CN" sz="1600"/>
          </a:p>
          <a:p>
            <a:pPr lvl="1"/>
            <a:r>
              <a:rPr lang="en-US" altLang="zh-CN" sz="1600"/>
              <a:t>MBe</a:t>
            </a:r>
            <a:r>
              <a:rPr lang="zh-CN" altLang="en-US" sz="1600"/>
              <a:t>（</a:t>
            </a:r>
            <a:r>
              <a:rPr lang="en-US" altLang="zh-CN" sz="1600"/>
              <a:t>Model Based Engineering</a:t>
            </a:r>
            <a:r>
              <a:rPr lang="zh-CN" altLang="en-US" sz="1600"/>
              <a:t>，基于模型工程）、</a:t>
            </a:r>
            <a:r>
              <a:rPr lang="en-US" altLang="zh-CN" sz="1600"/>
              <a:t>MBM</a:t>
            </a:r>
            <a:r>
              <a:rPr lang="zh-CN" altLang="en-US" sz="1600"/>
              <a:t>（</a:t>
            </a:r>
            <a:r>
              <a:rPr lang="en-US" altLang="zh-CN" sz="1600"/>
              <a:t>Model Based Manufacturing</a:t>
            </a:r>
            <a:r>
              <a:rPr lang="zh-CN" altLang="en-US" sz="1600"/>
              <a:t>，基于模型制造）和</a:t>
            </a:r>
            <a:r>
              <a:rPr lang="en-US" altLang="zh-CN" sz="1600"/>
              <a:t>MBs</a:t>
            </a:r>
            <a:r>
              <a:rPr lang="zh-CN" altLang="en-US" sz="1600"/>
              <a:t>（</a:t>
            </a:r>
            <a:r>
              <a:rPr lang="en-US" altLang="zh-CN" sz="1600"/>
              <a:t>Model Based Sustainability</a:t>
            </a:r>
            <a:r>
              <a:rPr lang="zh-CN" altLang="en-US" sz="1600"/>
              <a:t>，基于模型的持续保障）等三个部分</a:t>
            </a:r>
            <a:endParaRPr lang="en-US" altLang="zh-CN" sz="160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MBD/MBE</a:t>
            </a:r>
            <a:r>
              <a:rPr lang="zh-CN" altLang="en-US" dirty="0"/>
              <a:t>技术和传统技术的比较</a:t>
            </a:r>
            <a:endParaRPr lang="zh-CN" altLang="en-US" dirty="0"/>
          </a:p>
        </p:txBody>
      </p:sp>
      <p:graphicFrame>
        <p:nvGraphicFramePr>
          <p:cNvPr id="3" name="表格 2"/>
          <p:cNvGraphicFramePr>
            <a:graphicFrameLocks noGrp="1"/>
          </p:cNvGraphicFramePr>
          <p:nvPr/>
        </p:nvGraphicFramePr>
        <p:xfrm>
          <a:off x="1981200" y="1240973"/>
          <a:ext cx="8340000" cy="5107346"/>
        </p:xfrm>
        <a:graphic>
          <a:graphicData uri="http://schemas.openxmlformats.org/drawingml/2006/table">
            <a:tbl>
              <a:tblPr firstRow="1" firstCol="1" bandRow="1">
                <a:tableStyleId>{5C22544A-7EE6-4342-B048-85BDC9FD1C3A}</a:tableStyleId>
              </a:tblPr>
              <a:tblGrid>
                <a:gridCol w="1213529"/>
                <a:gridCol w="3083048"/>
                <a:gridCol w="4043423"/>
              </a:tblGrid>
              <a:tr h="214929">
                <a:tc>
                  <a:txBody>
                    <a:bodyPr/>
                    <a:lstStyle/>
                    <a:p>
                      <a:pPr indent="0" algn="ctr">
                        <a:lnSpc>
                          <a:spcPct val="120000"/>
                        </a:lnSpc>
                        <a:spcAft>
                          <a:spcPts val="0"/>
                        </a:spcAft>
                      </a:pPr>
                      <a:r>
                        <a:rPr lang="zh-CN" sz="1200" kern="100">
                          <a:effectLst/>
                        </a:rPr>
                        <a:t>不同角度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ctr">
                        <a:lnSpc>
                          <a:spcPct val="120000"/>
                        </a:lnSpc>
                        <a:spcAft>
                          <a:spcPts val="0"/>
                        </a:spcAft>
                      </a:pPr>
                      <a:r>
                        <a:rPr lang="en-US" sz="1200" kern="100">
                          <a:effectLst/>
                        </a:rPr>
                        <a:t>MBD/MBE</a:t>
                      </a:r>
                      <a:r>
                        <a:rPr lang="zh-CN" sz="1200" kern="100">
                          <a:effectLst/>
                        </a:rPr>
                        <a:t>技术</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ctr">
                        <a:lnSpc>
                          <a:spcPct val="120000"/>
                        </a:lnSpc>
                        <a:spcAft>
                          <a:spcPts val="0"/>
                        </a:spcAft>
                      </a:pPr>
                      <a:r>
                        <a:rPr lang="zh-CN" sz="1200" kern="100">
                          <a:effectLst/>
                        </a:rPr>
                        <a:t>传统</a:t>
                      </a:r>
                      <a:r>
                        <a:rPr lang="en-US" sz="1200" kern="100">
                          <a:effectLst/>
                        </a:rPr>
                        <a:t>CAD/TSE</a:t>
                      </a:r>
                      <a:r>
                        <a:rPr lang="zh-CN" sz="1200" kern="100">
                          <a:effectLst/>
                        </a:rPr>
                        <a:t>技术</a:t>
                      </a:r>
                      <a:endParaRPr lang="zh-CN" sz="1100" kern="100">
                        <a:effectLst/>
                        <a:latin typeface="Times New Roman" panose="02020603050405020304" pitchFamily="18" charset="0"/>
                        <a:ea typeface="宋体" pitchFamily="2" charset="-122"/>
                      </a:endParaRPr>
                    </a:p>
                  </a:txBody>
                  <a:tcPr marL="68580" marR="68580" marT="0" marB="0" anchor="ctr"/>
                </a:tc>
              </a:tr>
              <a:tr h="658293">
                <a:tc>
                  <a:txBody>
                    <a:bodyPr/>
                    <a:lstStyle/>
                    <a:p>
                      <a:pPr indent="0" algn="ctr">
                        <a:lnSpc>
                          <a:spcPct val="120000"/>
                        </a:lnSpc>
                        <a:spcAft>
                          <a:spcPts val="0"/>
                        </a:spcAft>
                      </a:pPr>
                      <a:r>
                        <a:rPr lang="zh-CN" sz="1200" kern="100">
                          <a:effectLst/>
                        </a:rPr>
                        <a:t>设计者角度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需要将与产品相关的全部信息转化成数字信息，且标注在三维模型上，</a:t>
                      </a:r>
                      <a:r>
                        <a:rPr lang="zh-CN" sz="1200" b="1" kern="100">
                          <a:effectLst/>
                        </a:rPr>
                        <a:t>只需要创建一个三维模型</a:t>
                      </a:r>
                      <a:endParaRPr lang="zh-CN" sz="1100" b="1"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通过使用</a:t>
                      </a:r>
                      <a:r>
                        <a:rPr lang="en-US" sz="1200" kern="100">
                          <a:effectLst/>
                        </a:rPr>
                        <a:t>CAD</a:t>
                      </a:r>
                      <a:r>
                        <a:rPr lang="zh-CN" sz="1200" kern="100">
                          <a:effectLst/>
                        </a:rPr>
                        <a:t>软件对产品的三维模型、二维模型进行表达，借助辅助数据库进行工艺等信息的进一步表达，需要设计多张图纸</a:t>
                      </a:r>
                      <a:endParaRPr lang="zh-CN" sz="1100" kern="100">
                        <a:effectLst/>
                        <a:latin typeface="Times New Roman" panose="02020603050405020304" pitchFamily="18" charset="0"/>
                        <a:ea typeface="宋体" pitchFamily="2" charset="-122"/>
                      </a:endParaRPr>
                    </a:p>
                  </a:txBody>
                  <a:tcPr marL="68580" marR="68580" marT="0" marB="0" anchor="ctr"/>
                </a:tc>
              </a:tr>
              <a:tr h="859714">
                <a:tc>
                  <a:txBody>
                    <a:bodyPr/>
                    <a:lstStyle/>
                    <a:p>
                      <a:pPr indent="0" algn="ctr">
                        <a:lnSpc>
                          <a:spcPct val="120000"/>
                        </a:lnSpc>
                        <a:spcAft>
                          <a:spcPts val="0"/>
                        </a:spcAft>
                      </a:pPr>
                      <a:r>
                        <a:rPr lang="zh-CN" sz="1200" kern="100">
                          <a:effectLst/>
                        </a:rPr>
                        <a:t>制造者角度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通过单一的三维模型可以快速查看和理解产品的制造信息，还可以通过</a:t>
                      </a:r>
                      <a:r>
                        <a:rPr lang="zh-CN" sz="1200" b="1" kern="100">
                          <a:effectLst/>
                        </a:rPr>
                        <a:t>三维模型直接传达给数字化制造设备</a:t>
                      </a:r>
                      <a:r>
                        <a:rPr lang="zh-CN" sz="1200" kern="100">
                          <a:effectLst/>
                        </a:rPr>
                        <a:t>进行</a:t>
                      </a:r>
                      <a:r>
                        <a:rPr lang="zh-CN" sz="1200" b="1" kern="100">
                          <a:effectLst/>
                        </a:rPr>
                        <a:t>快速有效的生产</a:t>
                      </a:r>
                      <a:endParaRPr lang="zh-CN" sz="1100" b="1"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需要通过二维数模、三维数模以及辅助信息来理解产品的生产信息，并且需要将其转化成机器能识别的信息来驱动机器生产</a:t>
                      </a:r>
                      <a:endParaRPr lang="zh-CN" sz="1100" kern="100">
                        <a:effectLst/>
                        <a:latin typeface="Times New Roman" panose="02020603050405020304" pitchFamily="18" charset="0"/>
                        <a:ea typeface="宋体" pitchFamily="2" charset="-122"/>
                      </a:endParaRPr>
                    </a:p>
                  </a:txBody>
                  <a:tcPr marL="68580" marR="68580" marT="0" marB="0" anchor="ctr"/>
                </a:tc>
              </a:tr>
              <a:tr h="658293">
                <a:tc>
                  <a:txBody>
                    <a:bodyPr/>
                    <a:lstStyle/>
                    <a:p>
                      <a:pPr indent="0" algn="ctr">
                        <a:lnSpc>
                          <a:spcPct val="120000"/>
                        </a:lnSpc>
                        <a:spcAft>
                          <a:spcPts val="0"/>
                        </a:spcAft>
                      </a:pPr>
                      <a:r>
                        <a:rPr lang="zh-CN" sz="1200" kern="100">
                          <a:effectLst/>
                        </a:rPr>
                        <a:t>维修维护者的角度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通过三维模型可以快速地查看产品的结构来进行相关的分析，也可以</a:t>
                      </a:r>
                      <a:r>
                        <a:rPr lang="zh-CN" sz="1200" b="1" kern="100">
                          <a:effectLst/>
                        </a:rPr>
                        <a:t>直接通过三维模型进行仿真</a:t>
                      </a:r>
                      <a:endParaRPr lang="zh-CN" sz="1100" b="1"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dirty="0">
                          <a:effectLst/>
                        </a:rPr>
                        <a:t>前期需要通过产品的结构图纸等查看产品的具体信息，理解过程相对复杂</a:t>
                      </a:r>
                      <a:endParaRPr lang="zh-CN" sz="1100" kern="100" dirty="0">
                        <a:effectLst/>
                        <a:latin typeface="Times New Roman" panose="02020603050405020304" pitchFamily="18" charset="0"/>
                        <a:ea typeface="宋体" pitchFamily="2" charset="-122"/>
                      </a:endParaRPr>
                    </a:p>
                  </a:txBody>
                  <a:tcPr marL="68580" marR="68580" marT="0" marB="0" anchor="ctr"/>
                </a:tc>
              </a:tr>
              <a:tr h="717281">
                <a:tc>
                  <a:txBody>
                    <a:bodyPr/>
                    <a:lstStyle/>
                    <a:p>
                      <a:pPr indent="0" algn="ctr">
                        <a:lnSpc>
                          <a:spcPct val="120000"/>
                        </a:lnSpc>
                        <a:spcAft>
                          <a:spcPts val="0"/>
                        </a:spcAft>
                      </a:pPr>
                      <a:r>
                        <a:rPr lang="zh-CN" sz="1200" kern="100">
                          <a:effectLst/>
                        </a:rPr>
                        <a:t>销售者角度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通过三维模型可以</a:t>
                      </a:r>
                      <a:r>
                        <a:rPr lang="zh-CN" sz="1200" b="1" kern="100">
                          <a:effectLst/>
                        </a:rPr>
                        <a:t>快速了解</a:t>
                      </a:r>
                      <a:r>
                        <a:rPr lang="zh-CN" sz="1200" kern="100">
                          <a:effectLst/>
                        </a:rPr>
                        <a:t>产品的功能参数（此为</a:t>
                      </a:r>
                      <a:r>
                        <a:rPr lang="en-US" sz="1200" kern="100">
                          <a:effectLst/>
                        </a:rPr>
                        <a:t>MBE</a:t>
                      </a:r>
                      <a:r>
                        <a:rPr lang="zh-CN" sz="1200" kern="100">
                          <a:effectLst/>
                        </a:rPr>
                        <a:t>中功能），不需要额外的宣传手册</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需要通过其他的资料如宣传手册进行了解产品信息</a:t>
                      </a:r>
                      <a:endParaRPr lang="zh-CN" sz="1100" kern="100">
                        <a:effectLst/>
                        <a:latin typeface="Times New Roman" panose="02020603050405020304" pitchFamily="18" charset="0"/>
                        <a:ea typeface="宋体" pitchFamily="2" charset="-122"/>
                      </a:endParaRPr>
                    </a:p>
                  </a:txBody>
                  <a:tcPr marL="68580" marR="68580" marT="0" marB="0" anchor="ctr"/>
                </a:tc>
              </a:tr>
              <a:tr h="884151">
                <a:tc>
                  <a:txBody>
                    <a:bodyPr/>
                    <a:lstStyle/>
                    <a:p>
                      <a:pPr indent="0" algn="ctr">
                        <a:lnSpc>
                          <a:spcPct val="120000"/>
                        </a:lnSpc>
                        <a:spcAft>
                          <a:spcPts val="0"/>
                        </a:spcAft>
                      </a:pPr>
                      <a:r>
                        <a:rPr lang="zh-CN" sz="1200" kern="100">
                          <a:effectLst/>
                        </a:rPr>
                        <a:t>企业管理角度</a:t>
                      </a:r>
                      <a:endParaRPr lang="zh-CN" sz="1100"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en-US" sz="1200" kern="100">
                          <a:effectLst/>
                        </a:rPr>
                        <a:t>MBE</a:t>
                      </a:r>
                      <a:r>
                        <a:rPr lang="zh-CN" sz="1200" kern="100">
                          <a:effectLst/>
                        </a:rPr>
                        <a:t>引入了流程模型，以</a:t>
                      </a:r>
                      <a:r>
                        <a:rPr lang="en-US" sz="1200" kern="100">
                          <a:effectLst/>
                        </a:rPr>
                        <a:t>MBD</a:t>
                      </a:r>
                      <a:r>
                        <a:rPr lang="zh-CN" sz="1200" kern="100">
                          <a:effectLst/>
                        </a:rPr>
                        <a:t>格式模型作为全生命周期下单一数据源，可以将产品的全生命周期过程中的</a:t>
                      </a:r>
                      <a:r>
                        <a:rPr lang="zh-CN" sz="1200" b="1" kern="100">
                          <a:effectLst/>
                        </a:rPr>
                        <a:t>全部信息综合到一起进行分析，有利于管理</a:t>
                      </a:r>
                      <a:endParaRPr lang="zh-CN" sz="1100" b="1" kern="100">
                        <a:effectLst/>
                        <a:latin typeface="Times New Roman" panose="02020603050405020304" pitchFamily="18" charset="0"/>
                        <a:ea typeface="宋体" pitchFamily="2" charset="-122"/>
                      </a:endParaRPr>
                    </a:p>
                  </a:txBody>
                  <a:tcPr marL="68580" marR="68580" marT="0" marB="0" anchor="ctr"/>
                </a:tc>
                <a:tc>
                  <a:txBody>
                    <a:bodyPr/>
                    <a:lstStyle/>
                    <a:p>
                      <a:pPr indent="0" algn="l">
                        <a:lnSpc>
                          <a:spcPct val="120000"/>
                        </a:lnSpc>
                        <a:spcAft>
                          <a:spcPts val="0"/>
                        </a:spcAft>
                      </a:pPr>
                      <a:r>
                        <a:rPr lang="zh-CN" sz="1200" kern="100">
                          <a:effectLst/>
                        </a:rPr>
                        <a:t>需要通过不同功能的模型、数据库以及辅助软件等对整个流程进行管理</a:t>
                      </a:r>
                      <a:endParaRPr lang="zh-CN" sz="1100" kern="100">
                        <a:effectLst/>
                        <a:latin typeface="Times New Roman" panose="02020603050405020304" pitchFamily="18" charset="0"/>
                        <a:ea typeface="宋体" pitchFamily="2" charset="-122"/>
                      </a:endParaRPr>
                    </a:p>
                  </a:txBody>
                  <a:tcPr marL="68580" marR="68580" marT="0" marB="0" anchor="ctr"/>
                </a:tc>
              </a:tr>
              <a:tr h="1110008">
                <a:tc>
                  <a:txBody>
                    <a:bodyPr/>
                    <a:lstStyle/>
                    <a:p>
                      <a:pPr indent="0" algn="ctr">
                        <a:lnSpc>
                          <a:spcPct val="120000"/>
                        </a:lnSpc>
                        <a:spcAft>
                          <a:spcPts val="0"/>
                        </a:spcAft>
                      </a:pPr>
                      <a:r>
                        <a:rPr lang="zh-CN" sz="1200" kern="100">
                          <a:effectLst/>
                        </a:rPr>
                        <a:t>总结</a:t>
                      </a:r>
                      <a:r>
                        <a:rPr lang="en-US" sz="1200" kern="100">
                          <a:effectLst/>
                        </a:rPr>
                        <a:t>MBD/MBE</a:t>
                      </a:r>
                      <a:r>
                        <a:rPr lang="zh-CN" sz="1200" kern="100">
                          <a:effectLst/>
                        </a:rPr>
                        <a:t>优势</a:t>
                      </a:r>
                      <a:endParaRPr lang="zh-CN" sz="1100" kern="100">
                        <a:effectLst/>
                        <a:latin typeface="Times New Roman" panose="02020603050405020304" pitchFamily="18" charset="0"/>
                        <a:ea typeface="宋体" pitchFamily="2" charset="-122"/>
                      </a:endParaRPr>
                    </a:p>
                  </a:txBody>
                  <a:tcPr marL="68580" marR="68580" marT="0" marB="0" anchor="ctr"/>
                </a:tc>
                <a:tc gridSpan="2">
                  <a:txBody>
                    <a:bodyPr/>
                    <a:lstStyle/>
                    <a:p>
                      <a:pPr indent="0" algn="l">
                        <a:lnSpc>
                          <a:spcPct val="120000"/>
                        </a:lnSpc>
                        <a:spcAft>
                          <a:spcPts val="0"/>
                        </a:spcAft>
                      </a:pPr>
                      <a:r>
                        <a:rPr lang="en-US" sz="1200" kern="100" dirty="0">
                          <a:effectLst/>
                        </a:rPr>
                        <a:t>1 </a:t>
                      </a:r>
                      <a:r>
                        <a:rPr lang="zh-CN" sz="1200" kern="100" dirty="0">
                          <a:effectLst/>
                        </a:rPr>
                        <a:t>摒弃二维工程图，减少了重复劳动，</a:t>
                      </a:r>
                      <a:r>
                        <a:rPr lang="zh-CN" sz="1200" b="1" kern="100" dirty="0">
                          <a:effectLst/>
                        </a:rPr>
                        <a:t>保证了数据唯一性</a:t>
                      </a:r>
                      <a:endParaRPr lang="zh-CN" sz="1100" b="1" kern="100" dirty="0">
                        <a:effectLst/>
                      </a:endParaRPr>
                    </a:p>
                    <a:p>
                      <a:pPr indent="0" algn="l">
                        <a:lnSpc>
                          <a:spcPct val="120000"/>
                        </a:lnSpc>
                        <a:spcAft>
                          <a:spcPts val="0"/>
                        </a:spcAft>
                      </a:pPr>
                      <a:r>
                        <a:rPr lang="en-US" sz="1200" kern="100" dirty="0">
                          <a:effectLst/>
                        </a:rPr>
                        <a:t>2 </a:t>
                      </a:r>
                      <a:r>
                        <a:rPr lang="zh-CN" sz="1200" b="1" kern="100" dirty="0">
                          <a:effectLst/>
                        </a:rPr>
                        <a:t>缩短</a:t>
                      </a:r>
                      <a:r>
                        <a:rPr lang="zh-CN" sz="1200" kern="100" dirty="0">
                          <a:effectLst/>
                        </a:rPr>
                        <a:t>了产品研制周期、降低了成本</a:t>
                      </a:r>
                      <a:endParaRPr lang="zh-CN" sz="1100" kern="100" dirty="0">
                        <a:effectLst/>
                      </a:endParaRPr>
                    </a:p>
                    <a:p>
                      <a:pPr indent="0" algn="l">
                        <a:lnSpc>
                          <a:spcPct val="120000"/>
                        </a:lnSpc>
                        <a:spcAft>
                          <a:spcPts val="0"/>
                        </a:spcAft>
                      </a:pPr>
                      <a:r>
                        <a:rPr lang="en-US" sz="1200" kern="100" dirty="0">
                          <a:effectLst/>
                        </a:rPr>
                        <a:t>3 </a:t>
                      </a:r>
                      <a:r>
                        <a:rPr lang="zh-CN" sz="1200" kern="100" dirty="0">
                          <a:effectLst/>
                        </a:rPr>
                        <a:t>使得产品制造各环节人员对于产品有更深入的了解，</a:t>
                      </a:r>
                      <a:r>
                        <a:rPr lang="zh-CN" sz="1200" b="1" kern="100" dirty="0">
                          <a:effectLst/>
                        </a:rPr>
                        <a:t>减低因理解不充分导致的出错可能性</a:t>
                      </a:r>
                      <a:endParaRPr lang="zh-CN" sz="1100" b="1" kern="100" dirty="0">
                        <a:effectLst/>
                      </a:endParaRPr>
                    </a:p>
                    <a:p>
                      <a:pPr indent="0" algn="l">
                        <a:lnSpc>
                          <a:spcPct val="120000"/>
                        </a:lnSpc>
                        <a:spcAft>
                          <a:spcPts val="0"/>
                        </a:spcAft>
                      </a:pPr>
                      <a:r>
                        <a:rPr lang="en-US" sz="1200" kern="100" dirty="0">
                          <a:effectLst/>
                        </a:rPr>
                        <a:t>4 </a:t>
                      </a:r>
                      <a:r>
                        <a:rPr lang="zh-CN" sz="1200" kern="100" dirty="0">
                          <a:effectLst/>
                        </a:rPr>
                        <a:t>推动了并行工程开展，将产品全生命周期各阶段相互联系起来，</a:t>
                      </a:r>
                      <a:r>
                        <a:rPr lang="zh-CN" sz="1200" b="1" kern="100" dirty="0">
                          <a:effectLst/>
                        </a:rPr>
                        <a:t>提高了设计效率和产品可制造性，增强了产品的竞争力</a:t>
                      </a:r>
                      <a:endParaRPr lang="zh-CN" sz="1100" b="1" kern="100" dirty="0">
                        <a:effectLst/>
                        <a:latin typeface="Times New Roman" panose="02020603050405020304" pitchFamily="18" charset="0"/>
                        <a:ea typeface="宋体" pitchFamily="2" charset="-122"/>
                      </a:endParaRPr>
                    </a:p>
                  </a:txBody>
                  <a:tcPr marL="68580" marR="68580" marT="0" marB="0" anchor="ct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数字孪生和</a:t>
            </a:r>
            <a:r>
              <a:rPr lang="en-US" altLang="zh-CN" dirty="0"/>
              <a:t>MBE</a:t>
            </a:r>
            <a:r>
              <a:rPr lang="zh-CN" altLang="en-US" dirty="0"/>
              <a:t>的关系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数字孪生技术可以为</a:t>
            </a:r>
            <a:r>
              <a:rPr lang="en-US" altLang="zh-CN" dirty="0"/>
              <a:t>MBE</a:t>
            </a:r>
            <a:r>
              <a:rPr lang="zh-CN" altLang="en-US" dirty="0"/>
              <a:t>实现提供基础</a:t>
            </a:r>
            <a:endParaRPr lang="en-US" altLang="zh-CN" dirty="0"/>
          </a:p>
          <a:p>
            <a:pPr lvl="1"/>
            <a:r>
              <a:rPr lang="en-US" altLang="zh-CN" dirty="0"/>
              <a:t>MBE</a:t>
            </a:r>
            <a:r>
              <a:rPr lang="zh-CN" altLang="en-US" dirty="0"/>
              <a:t>需要通过对制造对象、制造工具以及制造流程模型建构，然后通过上述模型实现对制造系统的管理。而数字孪生技术中建模是通过“高保真”建模技术实现对孪生对象模型构建，其不仅包含对孪生对象几何模型、参数以及管理模型构建，还包含对孪生对象行为、规则等机理模型构建，数字孪生技术中仿真技术就是基于孪生模型实现对孪生对象全生命周期的管理。因此，数字孪生技术可以为实现</a:t>
            </a:r>
            <a:r>
              <a:rPr lang="en-US" altLang="zh-CN" dirty="0"/>
              <a:t>MBE</a:t>
            </a:r>
            <a:r>
              <a:rPr lang="zh-CN" altLang="en-US" dirty="0"/>
              <a:t>提供基础。</a:t>
            </a:r>
            <a:endParaRPr lang="zh-CN" altLang="en-US" dirty="0"/>
          </a:p>
          <a:p>
            <a:r>
              <a:rPr lang="en-US" altLang="zh-CN" dirty="0"/>
              <a:t>MBE </a:t>
            </a:r>
            <a:r>
              <a:rPr lang="zh-CN" altLang="en-US" dirty="0"/>
              <a:t>也能从孪生对象模型和数据的定义以及维护流程角度给数字孪生系统全生命周期管理提供支持。</a:t>
            </a:r>
            <a:endParaRPr lang="zh-CN" altLang="en-US" dirty="0"/>
          </a:p>
          <a:p>
            <a:pPr lvl="1"/>
            <a:r>
              <a:rPr lang="zh-CN" altLang="en-US" dirty="0"/>
              <a:t>由于在数字孪生系统实现过程中需要实现对孪生对象进行“高保真”建模仿真，因此，如果当孪生对象过于复杂时，对模型构建、集成、更新过程的模型管理就显得十分必要。数字孪生系统包括物理对象和信息对象的融合，系统工程思想可以帮助数字孪生系统的实现。</a:t>
            </a:r>
            <a:endParaRPr lang="zh-CN" altLang="en-US" dirty="0"/>
          </a:p>
          <a:p>
            <a:pPr lvl="1"/>
            <a:r>
              <a:rPr lang="en-US" altLang="zh-CN" dirty="0"/>
              <a:t>MBSE</a:t>
            </a:r>
            <a:r>
              <a:rPr lang="zh-CN" altLang="en-US" dirty="0"/>
              <a:t>方法论可以为数字孪生系统的实现提供系统设计理论支持。</a:t>
            </a:r>
            <a:r>
              <a:rPr lang="en-US" altLang="zh-CN" dirty="0"/>
              <a:t>MBE</a:t>
            </a:r>
            <a:r>
              <a:rPr lang="zh-CN" altLang="en-US" dirty="0"/>
              <a:t>在产品全生命周期管理下对企业对象模型进行集成化管理，所包含的流程模型能够为数字孪生技术下全组织集成化管理在工程实现以及管理上提供支持。</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工厂数字孪生系统中的模型</a:t>
            </a:r>
            <a:endParaRPr lang="zh-CN" altLang="en-US"/>
          </a:p>
        </p:txBody>
      </p:sp>
      <p:sp>
        <p:nvSpPr>
          <p:cNvPr id="3" name="内容占位符 2"/>
          <p:cNvSpPr>
            <a:spLocks noGrp="1"/>
          </p:cNvSpPr>
          <p:nvPr>
            <p:ph idx="1"/>
          </p:nvPr>
        </p:nvSpPr>
        <p:spPr/>
        <p:txBody>
          <a:bodyPr/>
          <a:lstStyle/>
          <a:p>
            <a:r>
              <a:rPr lang="zh-CN" altLang="zh-CN" dirty="0"/>
              <a:t>一个工厂数字孪生系统中模型分别包含</a:t>
            </a:r>
            <a:r>
              <a:rPr lang="zh-CN" altLang="en-US" dirty="0">
                <a:solidFill>
                  <a:srgbClr val="FF0000"/>
                </a:solidFill>
              </a:rPr>
              <a:t>产品模型</a:t>
            </a:r>
            <a:r>
              <a:rPr lang="zh-CN" altLang="en-US" dirty="0"/>
              <a:t>、</a:t>
            </a:r>
            <a:r>
              <a:rPr lang="zh-CN" altLang="en-US" dirty="0">
                <a:solidFill>
                  <a:srgbClr val="FF0000"/>
                </a:solidFill>
              </a:rPr>
              <a:t>工厂资源模型</a:t>
            </a:r>
            <a:r>
              <a:rPr lang="zh-CN" altLang="en-US" dirty="0"/>
              <a:t>以及</a:t>
            </a:r>
            <a:r>
              <a:rPr lang="zh-CN" altLang="en-US" dirty="0">
                <a:solidFill>
                  <a:srgbClr val="FF0000"/>
                </a:solidFill>
              </a:rPr>
              <a:t>生产管理模型</a:t>
            </a:r>
            <a:r>
              <a:rPr lang="zh-CN" altLang="en-US" dirty="0"/>
              <a:t>三部分。</a:t>
            </a:r>
            <a:endParaRPr lang="en-US" altLang="zh-CN" dirty="0"/>
          </a:p>
          <a:p>
            <a:r>
              <a:rPr lang="zh-CN" altLang="en-US" dirty="0"/>
              <a:t>产品模型由产品三维模型、产品属性以及管理属性等三个部分组成</a:t>
            </a:r>
            <a:endParaRPr lang="en-US" altLang="zh-CN" dirty="0"/>
          </a:p>
          <a:p>
            <a:r>
              <a:rPr lang="zh-CN" altLang="en-US" dirty="0"/>
              <a:t>工厂资源模型主要描述工厂各要素的组成，可以从三维结构、工厂布局、逻辑关系三个方面进行描述</a:t>
            </a:r>
            <a:endParaRPr lang="en-US" altLang="zh-CN" dirty="0"/>
          </a:p>
          <a:p>
            <a:r>
              <a:rPr lang="zh-CN" altLang="en-US" dirty="0"/>
              <a:t>生产管理模型是指用于实现对生产全过程管理所构建的模型，其可分为生产流程管理模型和生产服务管理模型两部分</a:t>
            </a:r>
            <a:endParaRPr lang="en-US" altLang="zh-CN" dirty="0"/>
          </a:p>
          <a:p>
            <a:pPr lvl="1"/>
            <a:r>
              <a:rPr lang="zh-CN" altLang="en-US" dirty="0"/>
              <a:t>生产流程管理是工厂的基本控制功能，在这个基本控制模型之外，是保证生产流程能顺利进行的相关生产服务管理模型，如工厂整体状态实时监控和评估、设备健康度管理、物流管理、设施维护等相关的模型，这些模型也可以称之为工厂服务模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工厂数字孪生系统中的产品生命周期</a:t>
            </a:r>
            <a:endParaRPr lang="zh-CN" altLang="en-US" dirty="0"/>
          </a:p>
        </p:txBody>
      </p:sp>
      <p:sp>
        <p:nvSpPr>
          <p:cNvPr id="3" name="内容占位符 2"/>
          <p:cNvSpPr>
            <a:spLocks noGrp="1"/>
          </p:cNvSpPr>
          <p:nvPr>
            <p:ph idx="1"/>
          </p:nvPr>
        </p:nvSpPr>
        <p:spPr/>
        <p:txBody>
          <a:bodyPr/>
          <a:lstStyle/>
          <a:p>
            <a:r>
              <a:rPr lang="zh-CN" altLang="en-US" dirty="0"/>
              <a:t>产品的模型和数据是构成一个完整工厂数字孪生系统必不可缺的一部分</a:t>
            </a:r>
            <a:endParaRPr lang="en-US" altLang="zh-CN" dirty="0"/>
          </a:p>
          <a:p>
            <a:r>
              <a:rPr lang="zh-CN" altLang="en-US" dirty="0"/>
              <a:t>在整个产品生命周期下，工厂需要面临管理的是一个可以动态更新产品模型，此可能会导致生产线、生产流程、供应链等一系列连锁变化。</a:t>
            </a:r>
            <a:endParaRPr lang="en-US" altLang="zh-CN" dirty="0"/>
          </a:p>
          <a:p>
            <a:r>
              <a:rPr lang="zh-CN" altLang="en-US" dirty="0"/>
              <a:t>在工厂数字孪生系统中，主要涉及产品生命周期中的产品设计、产品制造两个阶段，但是需求调研、产品维护阶段的数据对这两个阶段的工作也起很大的影响。</a:t>
            </a:r>
            <a:endParaRPr lang="en-US" altLang="zh-CN" dirty="0"/>
          </a:p>
          <a:p>
            <a:r>
              <a:rPr lang="zh-CN" altLang="zh-CN" dirty="0"/>
              <a:t>产品模型不是单一的产品三维几何结构模型，还包含产品基本属性以及面向产品制造过程中产品管理属性。</a:t>
            </a:r>
            <a:r>
              <a:rPr lang="en-US" altLang="zh-CN" dirty="0"/>
              <a:t>MBD</a:t>
            </a:r>
            <a:r>
              <a:rPr lang="zh-CN" altLang="zh-CN" dirty="0"/>
              <a:t>采用单一数据源即产品三维模型和三维标注技术，能够保证在整个产品循环生命周期下的数据的唯一性。</a:t>
            </a:r>
            <a:endParaRPr lang="en-US" altLang="zh-CN" dirty="0"/>
          </a:p>
          <a:p>
            <a:r>
              <a:rPr lang="zh-CN" altLang="en-US" dirty="0"/>
              <a:t>利用</a:t>
            </a:r>
            <a:r>
              <a:rPr lang="en-US" altLang="zh-CN" dirty="0"/>
              <a:t>MBD</a:t>
            </a:r>
            <a:r>
              <a:rPr lang="zh-CN" altLang="en-US" dirty="0"/>
              <a:t>技术，结合</a:t>
            </a:r>
            <a:r>
              <a:rPr lang="en-US" altLang="zh-CN" dirty="0"/>
              <a:t>MBE</a:t>
            </a:r>
            <a:r>
              <a:rPr lang="zh-CN" altLang="en-US" dirty="0"/>
              <a:t>的企业流程管理，构建基于统一模型的产品数字孪生系统，产品全生命周期下各个阶段都是在产品模型的基础上进行相应内容的管理，因此可以保证产品相关的人员对产品内容的定义以及产品数据管理过程的一致性，还能缩短每个周期下相关人员对于模型的学习时间，提高效率。</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工厂数字孪生系统中的管理分析</a:t>
            </a:r>
            <a:endParaRPr lang="zh-CN" altLang="en-US" dirty="0"/>
          </a:p>
        </p:txBody>
      </p:sp>
      <p:sp>
        <p:nvSpPr>
          <p:cNvPr id="3" name="内容占位符 2"/>
          <p:cNvSpPr>
            <a:spLocks noGrp="1"/>
          </p:cNvSpPr>
          <p:nvPr>
            <p:ph idx="1"/>
          </p:nvPr>
        </p:nvSpPr>
        <p:spPr/>
        <p:txBody>
          <a:bodyPr/>
          <a:lstStyle/>
          <a:p>
            <a:r>
              <a:rPr lang="zh-CN" altLang="en-US" dirty="0"/>
              <a:t>工厂的管理包括工厂内部的管理和工厂外部的协同。</a:t>
            </a:r>
            <a:endParaRPr lang="en-US" altLang="zh-CN" dirty="0"/>
          </a:p>
          <a:p>
            <a:r>
              <a:rPr lang="zh-CN" altLang="en-US" dirty="0"/>
              <a:t>工厂内部管理以“管理金字塔”为特征，具有以</a:t>
            </a:r>
            <a:r>
              <a:rPr lang="en-US" altLang="zh-CN" dirty="0"/>
              <a:t>ISA-95</a:t>
            </a:r>
            <a:r>
              <a:rPr lang="zh-CN" altLang="en-US" dirty="0"/>
              <a:t>所构建的层级管理为特征（图</a:t>
            </a:r>
            <a:r>
              <a:rPr lang="en-US" altLang="zh-CN" dirty="0"/>
              <a:t>4- 9</a:t>
            </a:r>
            <a:r>
              <a:rPr lang="zh-CN" altLang="en-US" dirty="0"/>
              <a:t>）。</a:t>
            </a:r>
            <a:endParaRPr lang="en-US" altLang="zh-CN" dirty="0"/>
          </a:p>
          <a:p>
            <a:r>
              <a:rPr lang="zh-CN" altLang="zh-CN" dirty="0"/>
              <a:t>工厂外部的协同，以供应链协同与管理为主要代表。</a:t>
            </a:r>
            <a:endParaRPr lang="en-US" altLang="zh-CN" dirty="0"/>
          </a:p>
          <a:p>
            <a:r>
              <a:rPr lang="zh-CN" altLang="zh-CN" dirty="0"/>
              <a:t>和产品、工厂具有明确的生命周期阶段特征不同，工厂管理主要包括的是管理或者协同要素。</a:t>
            </a:r>
            <a:endParaRPr lang="en-US" altLang="zh-CN" dirty="0"/>
          </a:p>
          <a:p>
            <a:pPr lvl="1"/>
            <a:r>
              <a:rPr lang="zh-CN" altLang="zh-CN" dirty="0"/>
              <a:t>工厂管理的要素可以分为生产需求、原料准备、生产计划、生产管理和产品交付及售后等五个部分。</a:t>
            </a:r>
            <a:endParaRPr lang="en-US" altLang="zh-CN" dirty="0"/>
          </a:p>
          <a:p>
            <a:r>
              <a:rPr lang="zh-CN" altLang="zh-CN" dirty="0"/>
              <a:t>管理过程的建模以管理流程、管理要素和决策规则为主，在数字孪生构建中，也是以流程自动化为主来形成管理模型，并且结合决策模型来帮助关键节点人员的决策，确定业务的流向。</a:t>
            </a:r>
            <a:endParaRPr lang="zh-CN" altLang="zh-CN" dirty="0"/>
          </a:p>
          <a:p>
            <a:r>
              <a:rPr lang="zh-CN" altLang="zh-CN" dirty="0"/>
              <a:t>工厂管理模型以工厂组织架构模型为核心，面向企业管理目标实现对制造过程集成化管理，管理模型涉及产品模型、工厂</a:t>
            </a:r>
            <a:r>
              <a:rPr lang="en-US" altLang="zh-CN" dirty="0"/>
              <a:t>/</a:t>
            </a:r>
            <a:r>
              <a:rPr lang="zh-CN" altLang="zh-CN" dirty="0"/>
              <a:t>车间模型以及供应链协同模型，各类模型随着时间会不断变化，需要基于动态数据来对管理过程行为规则等进行动态调整，即管理规则的自学习，对管理架构实现自组织，才能实现自适应的管理需求。</a:t>
            </a:r>
            <a:endParaRPr lang="zh-CN" altLang="zh-CN"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4.3 </a:t>
            </a:r>
            <a:r>
              <a:rPr lang="zh-CN" altLang="en-US"/>
              <a:t>工厂数字孪生系统的特点与结构</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工厂数字孪生系统的特点</a:t>
            </a:r>
            <a:endParaRPr lang="zh-CN" altLang="en-US"/>
          </a:p>
        </p:txBody>
      </p:sp>
      <p:sp>
        <p:nvSpPr>
          <p:cNvPr id="3" name="内容占位符 2"/>
          <p:cNvSpPr>
            <a:spLocks noGrp="1"/>
          </p:cNvSpPr>
          <p:nvPr>
            <p:ph idx="1"/>
          </p:nvPr>
        </p:nvSpPr>
        <p:spPr/>
        <p:txBody>
          <a:bodyPr/>
          <a:lstStyle/>
          <a:p>
            <a:r>
              <a:rPr lang="zh-CN" altLang="en-US" dirty="0"/>
              <a:t>多领域数字孪生系统交互特征</a:t>
            </a:r>
            <a:endParaRPr lang="en-US" altLang="zh-CN" dirty="0"/>
          </a:p>
          <a:p>
            <a:r>
              <a:rPr lang="zh-CN" altLang="en-US" dirty="0"/>
              <a:t>数据</a:t>
            </a:r>
            <a:r>
              <a:rPr lang="en-US" altLang="zh-CN" dirty="0"/>
              <a:t>-</a:t>
            </a:r>
            <a:r>
              <a:rPr lang="zh-CN" altLang="en-US" dirty="0"/>
              <a:t>知识混合驱动服务特征</a:t>
            </a:r>
            <a:endParaRPr lang="en-US" altLang="zh-CN" dirty="0"/>
          </a:p>
          <a:p>
            <a:pPr lvl="1"/>
            <a:r>
              <a:rPr lang="zh-CN" altLang="en-US" dirty="0"/>
              <a:t>知识服务是融入用户之中并贯穿于用户决策过程的服务，智能工厂数字孪生系统需要将系统服务以最便捷、最直观的形式提供给用户，并直接与用户交互。</a:t>
            </a:r>
            <a:endParaRPr lang="en-US" altLang="zh-CN" dirty="0"/>
          </a:p>
          <a:p>
            <a:r>
              <a:rPr lang="zh-CN" altLang="en-US" dirty="0"/>
              <a:t>服务驱动管理特征</a:t>
            </a:r>
            <a:endParaRPr lang="en-US" altLang="zh-CN" dirty="0"/>
          </a:p>
          <a:p>
            <a:pPr lvl="1"/>
            <a:r>
              <a:rPr lang="zh-CN" altLang="en-US" dirty="0"/>
              <a:t>工厂数字孪生系统需要形成制造运行管理过程中所需的智能服务并需要进一步进行服务融合来满足智能生产、精准管控等实际需求。</a:t>
            </a:r>
            <a:endParaRPr lang="en-US" altLang="zh-CN" dirty="0"/>
          </a:p>
          <a:p>
            <a:r>
              <a:rPr lang="zh-CN" altLang="en-US" dirty="0"/>
              <a:t>柔性特征</a:t>
            </a:r>
            <a:endParaRPr lang="en-US" altLang="zh-CN" dirty="0"/>
          </a:p>
          <a:p>
            <a:r>
              <a:rPr lang="zh-CN" altLang="en-US" dirty="0"/>
              <a:t>人</a:t>
            </a:r>
            <a:r>
              <a:rPr lang="en-US" altLang="zh-CN" dirty="0"/>
              <a:t>-</a:t>
            </a:r>
            <a:r>
              <a:rPr lang="zh-CN" altLang="en-US" dirty="0"/>
              <a:t>机</a:t>
            </a:r>
            <a:r>
              <a:rPr lang="en-US" altLang="zh-CN" dirty="0"/>
              <a:t>-</a:t>
            </a:r>
            <a:r>
              <a:rPr lang="zh-CN" altLang="en-US" dirty="0"/>
              <a:t>物</a:t>
            </a:r>
            <a:r>
              <a:rPr lang="en-US" altLang="zh-CN" dirty="0"/>
              <a:t>-</a:t>
            </a:r>
            <a:r>
              <a:rPr lang="zh-CN" altLang="en-US" dirty="0"/>
              <a:t>信息协同共融特征</a:t>
            </a:r>
            <a:endParaRPr lang="en-US" altLang="zh-CN" dirty="0"/>
          </a:p>
          <a:p>
            <a:pPr lvl="1"/>
            <a:r>
              <a:rPr lang="zh-CN" altLang="zh-CN" dirty="0"/>
              <a:t>人感知到的信息，决策思维以及执行能力作为智能车间中增强部分，发挥着不可或缺的作用，最终实现智能工厂中“人—机—物—信息”协同共融。</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4275"/>
            <a:ext cx="10850563" cy="859969"/>
          </a:xfrm>
        </p:spPr>
        <p:txBody>
          <a:bodyPr/>
          <a:lstStyle/>
          <a:p>
            <a:r>
              <a:rPr lang="zh-CN" altLang="en-US"/>
              <a:t>工厂数字孪生系统总体架构</a:t>
            </a:r>
            <a:endParaRPr lang="zh-CN" altLang="en-US"/>
          </a:p>
        </p:txBody>
      </p:sp>
      <p:sp>
        <p:nvSpPr>
          <p:cNvPr id="5" name="内容占位符 4"/>
          <p:cNvSpPr>
            <a:spLocks noGrp="1"/>
          </p:cNvSpPr>
          <p:nvPr>
            <p:ph idx="1"/>
          </p:nvPr>
        </p:nvSpPr>
        <p:spPr>
          <a:xfrm>
            <a:off x="669925" y="1123950"/>
            <a:ext cx="6746426" cy="5019675"/>
          </a:xfrm>
        </p:spPr>
        <p:txBody>
          <a:bodyPr/>
          <a:lstStyle/>
          <a:p>
            <a:r>
              <a:rPr lang="zh-CN" altLang="en-US" dirty="0"/>
              <a:t>实体工厂是实际存在的工厂，包括车间、生产线、在制品、产品、人员等。</a:t>
            </a:r>
            <a:endParaRPr lang="zh-CN" altLang="en-US" dirty="0"/>
          </a:p>
          <a:p>
            <a:r>
              <a:rPr lang="zh-CN" altLang="en-US" dirty="0"/>
              <a:t>虚拟工厂，是指工厂相关的数字模型以及相关的信息系统。</a:t>
            </a:r>
            <a:endParaRPr lang="zh-CN" altLang="en-US" dirty="0"/>
          </a:p>
          <a:p>
            <a:r>
              <a:rPr lang="zh-CN" altLang="en-US" dirty="0"/>
              <a:t>数字孪生引擎是连接物理工厂和虚拟工厂，形成数字孪生系统，并提供基于数字孪生高级服务功能的软件平台，因此也是数字孪生体的一个部分。</a:t>
            </a:r>
            <a:endParaRPr lang="zh-CN" altLang="en-US" dirty="0"/>
          </a:p>
          <a:p>
            <a:r>
              <a:rPr lang="zh-CN" altLang="en-US" dirty="0"/>
              <a:t>工厂的智能功能主要从三个方面体现：系统自组织、系统自调节</a:t>
            </a:r>
            <a:r>
              <a:rPr lang="en-US" altLang="zh-CN" dirty="0"/>
              <a:t>/</a:t>
            </a:r>
            <a:r>
              <a:rPr lang="zh-CN" altLang="en-US" dirty="0"/>
              <a:t>自更新以及系统自优化。</a:t>
            </a:r>
            <a:endParaRPr lang="zh-CN" altLang="en-US" dirty="0"/>
          </a:p>
          <a:p>
            <a:r>
              <a:rPr lang="zh-CN" altLang="en-US" dirty="0"/>
              <a:t>工厂数字孪生服务系统，是基于数字孪生引擎提供的包括供应链管理、设计优化等功能的服务，是工厂数字孪生系统所具有的外在功能接口。</a:t>
            </a:r>
            <a:endParaRPr lang="zh-CN" altLang="en-US" dirty="0"/>
          </a:p>
        </p:txBody>
      </p:sp>
      <p:pic>
        <p:nvPicPr>
          <p:cNvPr id="3" name="图片 2"/>
          <p:cNvPicPr>
            <a:picLocks noChangeAspect="1"/>
          </p:cNvPicPr>
          <p:nvPr/>
        </p:nvPicPr>
        <p:blipFill>
          <a:blip r:embed="rId1"/>
          <a:stretch>
            <a:fillRect/>
          </a:stretch>
        </p:blipFill>
        <p:spPr>
          <a:xfrm>
            <a:off x="7957235" y="538857"/>
            <a:ext cx="3800492" cy="6189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车间数字孪生系统与外部系统关系</a:t>
            </a:r>
            <a:endParaRPr lang="zh-CN" altLang="en-US"/>
          </a:p>
        </p:txBody>
      </p:sp>
      <p:graphicFrame>
        <p:nvGraphicFramePr>
          <p:cNvPr id="4" name="对象 3"/>
          <p:cNvGraphicFramePr>
            <a:graphicFrameLocks noChangeAspect="1"/>
          </p:cNvGraphicFramePr>
          <p:nvPr/>
        </p:nvGraphicFramePr>
        <p:xfrm>
          <a:off x="2616475" y="1236972"/>
          <a:ext cx="6410191" cy="3641129"/>
        </p:xfrm>
        <a:graphic>
          <a:graphicData uri="http://schemas.openxmlformats.org/presentationml/2006/ole">
            <mc:AlternateContent xmlns:mc="http://schemas.openxmlformats.org/markup-compatibility/2006">
              <mc:Choice xmlns:v="urn:schemas-microsoft-com:vml" Requires="v">
                <p:oleObj spid="_x0000_s5131" name="Visio" r:id="rId1" imgW="6635115" imgH="3766185" progId="Visio.Drawing.15">
                  <p:embed/>
                </p:oleObj>
              </mc:Choice>
              <mc:Fallback>
                <p:oleObj name="Visio" r:id="rId1" imgW="6635115" imgH="3766185" progId="Visio.Drawing.15">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475" y="1236972"/>
                        <a:ext cx="6410191" cy="3641129"/>
                      </a:xfrm>
                      <a:prstGeom prst="rect">
                        <a:avLst/>
                      </a:prstGeom>
                      <a:noFill/>
                    </p:spPr>
                  </p:pic>
                </p:oleObj>
              </mc:Fallback>
            </mc:AlternateContent>
          </a:graphicData>
        </a:graphic>
      </p:graphicFrame>
      <p:sp>
        <p:nvSpPr>
          <p:cNvPr id="3" name="矩形 2"/>
          <p:cNvSpPr/>
          <p:nvPr/>
        </p:nvSpPr>
        <p:spPr>
          <a:xfrm>
            <a:off x="1761366" y="5312628"/>
            <a:ext cx="8386046" cy="830997"/>
          </a:xfrm>
          <a:prstGeom prst="rect">
            <a:avLst/>
          </a:prstGeom>
        </p:spPr>
        <p:txBody>
          <a:bodyPr wrap="square">
            <a:spAutoFit/>
          </a:bodyPr>
          <a:lstStyle/>
          <a:p>
            <a:r>
              <a:rPr lang="zh-CN" altLang="en-US" sz="1600" dirty="0">
                <a:latin typeface="+mn-ea"/>
              </a:rPr>
              <a:t>相对工厂的复杂来说，车间规模可控。因此，“车间数字孪生系统”是在工程实施中比较好的应用切入口。车间数字孪生系统的架构可以参考图</a:t>
            </a:r>
            <a:r>
              <a:rPr lang="en-US" altLang="zh-CN" sz="1600" dirty="0">
                <a:latin typeface="+mn-ea"/>
              </a:rPr>
              <a:t>4- 12</a:t>
            </a:r>
            <a:r>
              <a:rPr lang="zh-CN" altLang="en-US" sz="1600" dirty="0">
                <a:latin typeface="+mn-ea"/>
              </a:rPr>
              <a:t>来设计，只是在车间数字孪生系统中，</a:t>
            </a:r>
            <a:r>
              <a:rPr lang="en-US" altLang="zh-CN" sz="1600" dirty="0">
                <a:latin typeface="+mn-ea"/>
              </a:rPr>
              <a:t>ERP</a:t>
            </a:r>
            <a:r>
              <a:rPr lang="zh-CN" altLang="en-US" sz="1600" dirty="0">
                <a:latin typeface="+mn-ea"/>
              </a:rPr>
              <a:t>、</a:t>
            </a:r>
            <a:r>
              <a:rPr lang="en-US" altLang="zh-CN" sz="1600" dirty="0">
                <a:latin typeface="+mn-ea"/>
              </a:rPr>
              <a:t>PLM</a:t>
            </a:r>
            <a:r>
              <a:rPr lang="zh-CN" altLang="en-US" sz="1600" dirty="0">
                <a:latin typeface="+mn-ea"/>
              </a:rPr>
              <a:t>等系统都算作外在系统，相互关系可以参考图</a:t>
            </a:r>
            <a:r>
              <a:rPr lang="en-US" altLang="zh-CN" sz="1600" dirty="0">
                <a:latin typeface="+mn-ea"/>
              </a:rPr>
              <a:t>4- 13</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 </a:t>
            </a:r>
            <a:r>
              <a:rPr lang="zh-CN" altLang="en-US"/>
              <a:t>数字化工厂规划与数字工厂</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4.4 </a:t>
            </a:r>
            <a:r>
              <a:rPr lang="zh-CN" altLang="en-US"/>
              <a:t>工厂数字孪生系统的构建</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工厂数字孪生系统生命周期</a:t>
            </a:r>
            <a:endParaRPr lang="zh-CN" altLang="en-US" dirty="0"/>
          </a:p>
        </p:txBody>
      </p:sp>
      <p:sp>
        <p:nvSpPr>
          <p:cNvPr id="3" name="内容占位符 2"/>
          <p:cNvSpPr>
            <a:spLocks noGrp="1"/>
          </p:cNvSpPr>
          <p:nvPr>
            <p:ph idx="1"/>
          </p:nvPr>
        </p:nvSpPr>
        <p:spPr>
          <a:xfrm>
            <a:off x="669924" y="1123950"/>
            <a:ext cx="10850564" cy="5019675"/>
          </a:xfrm>
        </p:spPr>
        <p:txBody>
          <a:bodyPr/>
          <a:lstStyle/>
          <a:p>
            <a:r>
              <a:rPr lang="zh-CN" altLang="zh-CN" dirty="0"/>
              <a:t>和产品数字孪生系统类似，工厂数字孪生系统或车间数字孪生系统一般都是“由虚切入”构建，即先构建工厂或车间的虚拟模型，经过必要的仿真验证和优化后，确定设计方案，再构建工厂实体或车间实体，然后通过数字孪生引擎实现模型和数据的融合，形成数字孪生系统。与之相反，城市数字孪生系统、供应链数字孪生系统通常是“由实切入”来构建，即一般都是已经有了城市、供应链实体，再构建其数字孪生体，形成数字孪生系统。</a:t>
            </a:r>
            <a:endParaRPr lang="zh-CN" altLang="zh-CN" dirty="0"/>
          </a:p>
          <a:p>
            <a:r>
              <a:rPr lang="zh-CN" altLang="zh-CN" dirty="0"/>
              <a:t>工厂数字孪生系统起始于虚拟工厂的构建，随着数字孪生引擎以及物理实体工厂的建造，在系统推进过程中，虚拟工厂、数字孪生引擎及物理工厂不断完善，由独立单一的个体逐渐融合成为一个虚实融合的智能系统</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工厂数字孪生系统的构建</a:t>
            </a:r>
            <a:endParaRPr lang="zh-CN" altLang="en-US"/>
          </a:p>
        </p:txBody>
      </p:sp>
      <p:sp>
        <p:nvSpPr>
          <p:cNvPr id="3" name="矩形 2"/>
          <p:cNvSpPr/>
          <p:nvPr/>
        </p:nvSpPr>
        <p:spPr>
          <a:xfrm>
            <a:off x="600870" y="1355150"/>
            <a:ext cx="2963672" cy="3376245"/>
          </a:xfrm>
          <a:prstGeom prst="rect">
            <a:avLst/>
          </a:prstGeom>
        </p:spPr>
        <p:txBody>
          <a:bodyPr wrap="square">
            <a:spAutoFit/>
          </a:bodyPr>
          <a:lstStyle/>
          <a:p>
            <a:pPr>
              <a:lnSpc>
                <a:spcPct val="150000"/>
              </a:lnSpc>
            </a:pPr>
            <a:r>
              <a:rPr lang="zh-CN" altLang="en-US" sz="1600" b="1" dirty="0">
                <a:solidFill>
                  <a:srgbClr val="002060"/>
                </a:solidFill>
                <a:latin typeface="+mj-ea"/>
                <a:ea typeface="+mj-ea"/>
              </a:rPr>
              <a:t>工厂数字孪生系统起始于虚拟工厂的构建，随着数字孪生引擎以及物理实体工厂的建造，在系统推进过程中，虚拟工厂、数字孪生引擎及物理工厂不断完善，由独立单一的个体逐渐融合成为一个虚实融合的智能系统，系统生命周期发展进程如图</a:t>
            </a:r>
            <a:r>
              <a:rPr lang="en-US" altLang="zh-CN" sz="1600" b="1" dirty="0">
                <a:solidFill>
                  <a:srgbClr val="002060"/>
                </a:solidFill>
                <a:latin typeface="+mj-ea"/>
                <a:ea typeface="+mj-ea"/>
              </a:rPr>
              <a:t>4- 14</a:t>
            </a:r>
            <a:r>
              <a:rPr lang="zh-CN" altLang="en-US" sz="1600" b="1" dirty="0">
                <a:solidFill>
                  <a:srgbClr val="002060"/>
                </a:solidFill>
                <a:latin typeface="+mj-ea"/>
                <a:ea typeface="+mj-ea"/>
              </a:rPr>
              <a:t>所示。</a:t>
            </a:r>
            <a:endParaRPr lang="zh-CN" altLang="en-US" sz="1600" b="1" dirty="0">
              <a:solidFill>
                <a:srgbClr val="002060"/>
              </a:solidFill>
              <a:latin typeface="+mj-ea"/>
              <a:ea typeface="+mj-ea"/>
            </a:endParaRPr>
          </a:p>
        </p:txBody>
      </p:sp>
      <p:pic>
        <p:nvPicPr>
          <p:cNvPr id="5" name="图片 4"/>
          <p:cNvPicPr>
            <a:picLocks noChangeAspect="1"/>
          </p:cNvPicPr>
          <p:nvPr/>
        </p:nvPicPr>
        <p:blipFill>
          <a:blip r:embed="rId1"/>
          <a:stretch>
            <a:fillRect/>
          </a:stretch>
        </p:blipFill>
        <p:spPr>
          <a:xfrm>
            <a:off x="3895802" y="1355150"/>
            <a:ext cx="7394448" cy="51175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640906" y="554304"/>
            <a:ext cx="3789956" cy="6222775"/>
          </a:xfrm>
          <a:prstGeom prst="rect">
            <a:avLst/>
          </a:prstGeom>
        </p:spPr>
      </p:pic>
      <p:sp>
        <p:nvSpPr>
          <p:cNvPr id="5" name="标题 1"/>
          <p:cNvSpPr txBox="1"/>
          <p:nvPr/>
        </p:nvSpPr>
        <p:spPr>
          <a:xfrm>
            <a:off x="669924" y="364142"/>
            <a:ext cx="10850563" cy="495828"/>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工厂数字孪生系统构建过程</a:t>
            </a:r>
            <a:endParaRPr lang="zh-CN" altLang="en-US" dirty="0"/>
          </a:p>
        </p:txBody>
      </p:sp>
      <p:sp>
        <p:nvSpPr>
          <p:cNvPr id="6" name="矩形 5"/>
          <p:cNvSpPr/>
          <p:nvPr/>
        </p:nvSpPr>
        <p:spPr>
          <a:xfrm>
            <a:off x="717494" y="1227547"/>
            <a:ext cx="6096000" cy="4924681"/>
          </a:xfrm>
          <a:prstGeom prst="rect">
            <a:avLst/>
          </a:prstGeom>
        </p:spPr>
        <p:txBody>
          <a:bodyPr>
            <a:spAutoFit/>
          </a:bodyPr>
          <a:lstStyle/>
          <a:p>
            <a:pPr marL="285750" indent="-285750">
              <a:lnSpc>
                <a:spcPct val="120000"/>
              </a:lnSpc>
              <a:spcBef>
                <a:spcPts val="600"/>
              </a:spcBef>
              <a:spcAft>
                <a:spcPts val="600"/>
              </a:spcAft>
              <a:buFont typeface="Wingdings" panose="05000000000000000000" pitchFamily="2" charset="2"/>
              <a:buChar char="p"/>
            </a:pPr>
            <a:r>
              <a:rPr lang="zh-CN" altLang="en-US" dirty="0">
                <a:solidFill>
                  <a:srgbClr val="002060"/>
                </a:solidFill>
              </a:rPr>
              <a:t>构建初期，此阶段主要服务于数字化工厂的规划建设，构建虚拟工厂用于工厂的布局规划和工艺规划，开始厂房建筑设计。</a:t>
            </a:r>
            <a:endParaRPr lang="en-US" altLang="zh-CN" dirty="0">
              <a:solidFill>
                <a:srgbClr val="002060"/>
              </a:solidFill>
            </a:endParaRPr>
          </a:p>
          <a:p>
            <a:pPr marL="285750" indent="-285750">
              <a:lnSpc>
                <a:spcPct val="120000"/>
              </a:lnSpc>
              <a:spcBef>
                <a:spcPts val="600"/>
              </a:spcBef>
              <a:spcAft>
                <a:spcPts val="600"/>
              </a:spcAft>
              <a:buFont typeface="Wingdings" panose="05000000000000000000" pitchFamily="2" charset="2"/>
              <a:buChar char="p"/>
            </a:pPr>
            <a:r>
              <a:rPr lang="zh-CN" altLang="en-US" dirty="0">
                <a:solidFill>
                  <a:srgbClr val="002060"/>
                </a:solidFill>
              </a:rPr>
              <a:t>构建中期，</a:t>
            </a:r>
            <a:r>
              <a:rPr lang="zh-CN" altLang="zh-CN" dirty="0">
                <a:solidFill>
                  <a:srgbClr val="002060"/>
                </a:solidFill>
              </a:rPr>
              <a:t>此阶段系统主要开始实体工厂和数字孪生引擎的构建。</a:t>
            </a:r>
            <a:endParaRPr lang="en-US" altLang="zh-CN" dirty="0">
              <a:solidFill>
                <a:srgbClr val="002060"/>
              </a:solidFill>
            </a:endParaRPr>
          </a:p>
          <a:p>
            <a:pPr marL="285750" indent="-285750">
              <a:lnSpc>
                <a:spcPct val="120000"/>
              </a:lnSpc>
              <a:spcBef>
                <a:spcPts val="600"/>
              </a:spcBef>
              <a:spcAft>
                <a:spcPts val="600"/>
              </a:spcAft>
              <a:buFont typeface="Wingdings" panose="05000000000000000000" pitchFamily="2" charset="2"/>
              <a:buChar char="p"/>
            </a:pPr>
            <a:r>
              <a:rPr lang="zh-CN" altLang="en-US" dirty="0">
                <a:solidFill>
                  <a:srgbClr val="002060"/>
                </a:solidFill>
              </a:rPr>
              <a:t>构建末期，虚拟工厂、实体工厂及数字孪生引擎基本完善，此阶段是主要是验证实际工厂建造结果是否满足规划设计方案，并且进行实际设备的调试和试生产工作。通过数字孪生引擎连接实体工厂和虚拟工厂，进行各类虚拟实验验证和优化工作。</a:t>
            </a:r>
            <a:endParaRPr lang="en-US" altLang="zh-CN" dirty="0">
              <a:solidFill>
                <a:srgbClr val="002060"/>
              </a:solidFill>
            </a:endParaRPr>
          </a:p>
          <a:p>
            <a:pPr marL="742950" lvl="1" indent="-285750">
              <a:lnSpc>
                <a:spcPct val="120000"/>
              </a:lnSpc>
              <a:spcBef>
                <a:spcPts val="600"/>
              </a:spcBef>
              <a:spcAft>
                <a:spcPts val="600"/>
              </a:spcAft>
              <a:buFont typeface="Wingdings" panose="05000000000000000000" pitchFamily="2" charset="2"/>
              <a:buChar char="n"/>
            </a:pPr>
            <a:r>
              <a:rPr lang="zh-CN" altLang="zh-CN" sz="1600" dirty="0">
                <a:solidFill>
                  <a:srgbClr val="002060"/>
                </a:solidFill>
              </a:rPr>
              <a:t>此阶段过后，虚拟工厂、数字孪生引擎、实体工厂均已完善，数字孪生系统初步形成，已能够投入实际运行。</a:t>
            </a:r>
            <a:endParaRPr lang="zh-CN" altLang="zh-CN" sz="1600" dirty="0">
              <a:solidFill>
                <a:srgbClr val="002060"/>
              </a:solidFill>
            </a:endParaRPr>
          </a:p>
          <a:p>
            <a:pPr marL="285750" indent="-285750">
              <a:lnSpc>
                <a:spcPct val="120000"/>
              </a:lnSpc>
              <a:spcBef>
                <a:spcPts val="600"/>
              </a:spcBef>
              <a:spcAft>
                <a:spcPts val="600"/>
              </a:spcAft>
              <a:buFont typeface="Wingdings" panose="05000000000000000000" pitchFamily="2" charset="2"/>
              <a:buChar char="p"/>
            </a:pPr>
            <a:endParaRPr lang="zh-CN" altLang="en-US" dirty="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工厂数字孪生系统实施的重点技术</a:t>
            </a:r>
            <a:endParaRPr lang="zh-CN" altLang="en-US" dirty="0"/>
          </a:p>
        </p:txBody>
      </p:sp>
      <p:sp>
        <p:nvSpPr>
          <p:cNvPr id="3" name="内容占位符 2"/>
          <p:cNvSpPr>
            <a:spLocks noGrp="1"/>
          </p:cNvSpPr>
          <p:nvPr>
            <p:ph idx="1"/>
          </p:nvPr>
        </p:nvSpPr>
        <p:spPr/>
        <p:txBody>
          <a:bodyPr/>
          <a:lstStyle/>
          <a:p>
            <a:r>
              <a:rPr lang="zh-CN" altLang="zh-CN" dirty="0"/>
              <a:t>相对于一般信息系统的构建，建设工厂数字孪生系统需要对</a:t>
            </a:r>
            <a:r>
              <a:rPr lang="en-US" altLang="zh-CN" dirty="0"/>
              <a:t>MBD/BIM</a:t>
            </a:r>
            <a:r>
              <a:rPr lang="zh-CN" altLang="zh-CN" dirty="0"/>
              <a:t>模型管理技术、轻量化技术、数据采集技术等相关技术重点关注，</a:t>
            </a:r>
            <a:r>
              <a:rPr lang="zh-CN" altLang="zh-CN" dirty="0">
                <a:solidFill>
                  <a:srgbClr val="FF0000"/>
                </a:solidFill>
              </a:rPr>
              <a:t>提前针对工厂实际应用需求特点进行技术选择，确定解决方案，</a:t>
            </a:r>
            <a:r>
              <a:rPr lang="zh-CN" altLang="zh-CN" dirty="0"/>
              <a:t>这样才能保证数字孪生系统的顺利实施，按期完工。</a:t>
            </a:r>
            <a:r>
              <a:rPr lang="zh-CN" altLang="en-US" dirty="0"/>
              <a:t>这些技术包括：</a:t>
            </a:r>
            <a:endParaRPr lang="en-US" altLang="zh-CN" dirty="0"/>
          </a:p>
          <a:p>
            <a:pPr lvl="1"/>
            <a:r>
              <a:rPr lang="zh-CN" altLang="en-US" dirty="0"/>
              <a:t>三维建模及三维标注技术</a:t>
            </a:r>
            <a:endParaRPr lang="en-US" altLang="zh-CN" dirty="0"/>
          </a:p>
          <a:p>
            <a:pPr lvl="1"/>
            <a:r>
              <a:rPr lang="zh-CN" altLang="zh-CN" dirty="0"/>
              <a:t>基于</a:t>
            </a:r>
            <a:r>
              <a:rPr lang="en-US" altLang="zh-CN" dirty="0"/>
              <a:t>MBD</a:t>
            </a:r>
            <a:r>
              <a:rPr lang="zh-CN" altLang="zh-CN" dirty="0"/>
              <a:t>模型管理及数据提取技术</a:t>
            </a:r>
            <a:endParaRPr lang="en-US" altLang="zh-CN" dirty="0"/>
          </a:p>
          <a:p>
            <a:pPr lvl="1"/>
            <a:r>
              <a:rPr lang="en-US" altLang="zh-CN" dirty="0"/>
              <a:t>BIM</a:t>
            </a:r>
            <a:r>
              <a:rPr lang="zh-CN" altLang="zh-CN" dirty="0"/>
              <a:t>模型管理及数据访问技术</a:t>
            </a:r>
            <a:endParaRPr lang="en-US" altLang="zh-CN" dirty="0"/>
          </a:p>
          <a:p>
            <a:pPr lvl="1"/>
            <a:r>
              <a:rPr lang="zh-CN" altLang="en-US" dirty="0"/>
              <a:t>模型轻量化技术</a:t>
            </a:r>
            <a:endParaRPr lang="en-US" altLang="zh-CN" dirty="0"/>
          </a:p>
          <a:p>
            <a:pPr lvl="1"/>
            <a:r>
              <a:rPr lang="zh-CN" altLang="zh-CN" dirty="0"/>
              <a:t>数据采集、数据集成、数据处理和数据存储技术</a:t>
            </a:r>
            <a:endParaRPr lang="zh-CN" altLang="zh-CN" dirty="0"/>
          </a:p>
          <a:p>
            <a:pPr lvl="1"/>
            <a:r>
              <a:rPr lang="zh-CN" altLang="en-US" dirty="0"/>
              <a:t>实体智能工厂实现技术</a:t>
            </a:r>
            <a:endParaRPr lang="en-US" altLang="zh-CN" dirty="0"/>
          </a:p>
          <a:p>
            <a:pPr lvl="1"/>
            <a:r>
              <a:rPr lang="zh-CN" altLang="zh-CN" dirty="0"/>
              <a:t>工业互联网技术</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工厂数字孪生系统的实现方法</a:t>
            </a:r>
            <a:endParaRPr lang="zh-CN" altLang="en-US" dirty="0"/>
          </a:p>
        </p:txBody>
      </p:sp>
      <p:sp>
        <p:nvSpPr>
          <p:cNvPr id="3" name="内容占位符 2"/>
          <p:cNvSpPr>
            <a:spLocks noGrp="1"/>
          </p:cNvSpPr>
          <p:nvPr>
            <p:ph idx="1"/>
          </p:nvPr>
        </p:nvSpPr>
        <p:spPr/>
        <p:txBody>
          <a:bodyPr/>
          <a:lstStyle/>
          <a:p>
            <a:r>
              <a:rPr lang="zh-CN" altLang="en-US" dirty="0"/>
              <a:t>数字孪生系统包括物理实体、虚拟实体、数字孪生引擎和数字孪生服务。因此，工厂数字孪生系统的实施也包括：</a:t>
            </a:r>
            <a:r>
              <a:rPr lang="zh-CN" altLang="en-US" dirty="0">
                <a:solidFill>
                  <a:srgbClr val="FF0000"/>
                </a:solidFill>
              </a:rPr>
              <a:t>实体工厂的实现</a:t>
            </a:r>
            <a:r>
              <a:rPr lang="zh-CN" altLang="en-US" dirty="0"/>
              <a:t>、</a:t>
            </a:r>
            <a:r>
              <a:rPr lang="zh-CN" altLang="en-US" dirty="0">
                <a:solidFill>
                  <a:srgbClr val="FF0000"/>
                </a:solidFill>
              </a:rPr>
              <a:t>虚拟工厂的建设</a:t>
            </a:r>
            <a:r>
              <a:rPr lang="zh-CN" altLang="en-US" dirty="0"/>
              <a:t>、</a:t>
            </a:r>
            <a:r>
              <a:rPr lang="zh-CN" altLang="en-US" dirty="0">
                <a:solidFill>
                  <a:srgbClr val="FF0000"/>
                </a:solidFill>
              </a:rPr>
              <a:t>数字孪生引擎的构建</a:t>
            </a:r>
            <a:r>
              <a:rPr lang="zh-CN" altLang="en-US" dirty="0"/>
              <a:t>和</a:t>
            </a:r>
            <a:r>
              <a:rPr lang="zh-CN" altLang="en-US" dirty="0">
                <a:solidFill>
                  <a:srgbClr val="FF0000"/>
                </a:solidFill>
              </a:rPr>
              <a:t>孪生服务的实现</a:t>
            </a:r>
            <a:r>
              <a:rPr lang="zh-CN" altLang="en-US" dirty="0"/>
              <a:t>，以及相应的应用系统开发。</a:t>
            </a:r>
            <a:endParaRPr lang="en-US" altLang="zh-CN" dirty="0"/>
          </a:p>
          <a:p>
            <a:r>
              <a:rPr lang="zh-CN" altLang="en-US" dirty="0"/>
              <a:t>而要实现工厂数字孪生系统，</a:t>
            </a:r>
            <a:r>
              <a:rPr lang="zh-CN" altLang="en-US" dirty="0">
                <a:solidFill>
                  <a:srgbClr val="FF0000"/>
                </a:solidFill>
              </a:rPr>
              <a:t>重点在于虚拟工厂和数字孪生引擎的建设</a:t>
            </a:r>
            <a:r>
              <a:rPr lang="zh-CN" altLang="en-US" dirty="0"/>
              <a:t>。这个方面有两种技术路线：</a:t>
            </a:r>
            <a:endParaRPr lang="en-US" altLang="zh-CN" dirty="0"/>
          </a:p>
          <a:p>
            <a:pPr lvl="1"/>
            <a:r>
              <a:rPr lang="zh-CN" altLang="en-US" dirty="0"/>
              <a:t>一种是利用通用的软件平台进行开发和建设，例如，采用</a:t>
            </a:r>
            <a:r>
              <a:rPr lang="en-US" altLang="zh-CN" dirty="0"/>
              <a:t>Unity</a:t>
            </a:r>
            <a:r>
              <a:rPr lang="zh-CN" altLang="en-US" dirty="0"/>
              <a:t>、</a:t>
            </a:r>
            <a:r>
              <a:rPr lang="en-US" altLang="zh-CN" dirty="0"/>
              <a:t>WebGL</a:t>
            </a:r>
            <a:r>
              <a:rPr lang="zh-CN" altLang="en-US" dirty="0"/>
              <a:t>这类通用的三维开发引擎进行数字孪生体的开发。这种方法灵活性大，初期投入少并且能很快建立起友好的人机交互界面；</a:t>
            </a:r>
            <a:endParaRPr lang="en-US" altLang="zh-CN" dirty="0"/>
          </a:p>
          <a:p>
            <a:pPr lvl="1"/>
            <a:r>
              <a:rPr lang="zh-CN" altLang="en-US" dirty="0"/>
              <a:t>另外一种就是基于成熟的软件平台进行二次开发，实现数字孪生体，例如，基于达索和西门子软件平台的二次开发。这是因为达索的三维体验平台和西门子的</a:t>
            </a:r>
            <a:r>
              <a:rPr lang="en-US" altLang="zh-CN" dirty="0" err="1"/>
              <a:t>Tecnomatix</a:t>
            </a:r>
            <a:r>
              <a:rPr lang="zh-CN" altLang="en-US" dirty="0"/>
              <a:t>平台都是著名的数字化工厂平台，基于这两个平台，构建虚拟工厂模型并进行仿真，再结合二次开发实现数字孪生引擎的部分功能，可以方便地实现数字孪生体。</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fld id="{354623D0-DB0F-489C-AC9D-F6BA289AD249}" type="slidenum">
              <a:rPr lang="zh-CN" altLang="en-US" smtClean="0"/>
            </a:fld>
            <a:endParaRPr lang="zh-CN" altLang="en-US"/>
          </a:p>
        </p:txBody>
      </p:sp>
      <p:sp>
        <p:nvSpPr>
          <p:cNvPr id="2" name="标题 1"/>
          <p:cNvSpPr>
            <a:spLocks noGrp="1"/>
          </p:cNvSpPr>
          <p:nvPr>
            <p:ph type="title"/>
          </p:nvPr>
        </p:nvSpPr>
        <p:spPr/>
        <p:txBody>
          <a:bodyPr/>
          <a:lstStyle/>
          <a:p>
            <a:r>
              <a:rPr lang="zh-CN" altLang="en-US"/>
              <a:t>本章思考题</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a:p>
        </p:txBody>
      </p:sp>
      <p:sp>
        <p:nvSpPr>
          <p:cNvPr id="3" name="内容占位符 2"/>
          <p:cNvSpPr>
            <a:spLocks noGrp="1"/>
          </p:cNvSpPr>
          <p:nvPr>
            <p:ph idx="1"/>
          </p:nvPr>
        </p:nvSpPr>
        <p:spPr>
          <a:xfrm>
            <a:off x="669924" y="1123950"/>
            <a:ext cx="10274595" cy="5019675"/>
          </a:xfrm>
        </p:spPr>
        <p:txBody>
          <a:bodyPr>
            <a:normAutofit fontScale="85000" lnSpcReduction="20000"/>
          </a:bodyPr>
          <a:lstStyle/>
          <a:p>
            <a:r>
              <a:rPr lang="zh-CN" altLang="en-US" dirty="0"/>
              <a:t>智能制造的三个基本范式是什么？</a:t>
            </a:r>
            <a:endParaRPr lang="zh-CN" altLang="en-US" dirty="0"/>
          </a:p>
          <a:p>
            <a:r>
              <a:rPr lang="zh-CN" altLang="en-US" dirty="0"/>
              <a:t>数字化工厂的基本含义包括哪两个大的方面？分别的定义是什么？</a:t>
            </a:r>
            <a:endParaRPr lang="zh-CN" altLang="en-US" dirty="0"/>
          </a:p>
          <a:p>
            <a:r>
              <a:rPr lang="zh-CN" altLang="en-US" dirty="0"/>
              <a:t>为什么要进行数字化工厂规划？</a:t>
            </a:r>
            <a:endParaRPr lang="zh-CN" altLang="en-US" dirty="0"/>
          </a:p>
          <a:p>
            <a:r>
              <a:rPr lang="zh-CN" altLang="en-US" dirty="0"/>
              <a:t>数字化工厂规划的定义是什么？</a:t>
            </a:r>
            <a:endParaRPr lang="zh-CN" altLang="en-US" dirty="0"/>
          </a:p>
          <a:p>
            <a:r>
              <a:rPr lang="zh-CN" altLang="en-US" dirty="0"/>
              <a:t>工厂数字模型（工厂</a:t>
            </a:r>
            <a:r>
              <a:rPr lang="en-US" altLang="zh-CN" dirty="0"/>
              <a:t>DMU</a:t>
            </a:r>
            <a:r>
              <a:rPr lang="zh-CN" altLang="en-US" dirty="0"/>
              <a:t>）包括哪些部分？</a:t>
            </a:r>
            <a:endParaRPr lang="zh-CN" altLang="en-US" dirty="0"/>
          </a:p>
          <a:p>
            <a:r>
              <a:rPr lang="zh-CN" altLang="en-US" dirty="0"/>
              <a:t>数字交付的含义是什么？</a:t>
            </a:r>
            <a:endParaRPr lang="zh-CN" altLang="en-US" dirty="0"/>
          </a:p>
          <a:p>
            <a:r>
              <a:rPr lang="zh-CN" altLang="en-US" dirty="0"/>
              <a:t>车间管控的主要内容包括哪些？和企业其它信息系统的关系如何？</a:t>
            </a:r>
            <a:endParaRPr lang="zh-CN" altLang="en-US" dirty="0"/>
          </a:p>
          <a:p>
            <a:r>
              <a:rPr lang="en-US" altLang="zh-CN" dirty="0"/>
              <a:t>MBD/MBE/MBSE</a:t>
            </a:r>
            <a:r>
              <a:rPr lang="zh-CN" altLang="en-US" dirty="0"/>
              <a:t>分别是什么含义？它们之间的关系是怎样的？</a:t>
            </a:r>
            <a:endParaRPr lang="zh-CN" altLang="en-US" dirty="0"/>
          </a:p>
          <a:p>
            <a:r>
              <a:rPr lang="zh-CN" altLang="en-US" dirty="0"/>
              <a:t>工厂数字孪生系统中的管理，包含哪些内容？</a:t>
            </a:r>
            <a:endParaRPr lang="zh-CN" altLang="en-US" dirty="0"/>
          </a:p>
          <a:p>
            <a:r>
              <a:rPr lang="zh-CN" altLang="en-US" dirty="0"/>
              <a:t>工厂数字孪生系统有哪些特点？</a:t>
            </a:r>
            <a:endParaRPr lang="zh-CN" altLang="en-US" dirty="0"/>
          </a:p>
          <a:p>
            <a:r>
              <a:rPr lang="zh-CN" altLang="en-US" dirty="0"/>
              <a:t>工厂数字孪生系统如何实现工厂的智能功能？</a:t>
            </a:r>
            <a:endParaRPr lang="zh-CN" altLang="en-US" dirty="0"/>
          </a:p>
          <a:p>
            <a:r>
              <a:rPr lang="zh-CN" altLang="en-US" dirty="0"/>
              <a:t>工厂数字孪生系统构建的初期、中期和末期，都完成了哪些工作？实现了哪些功能？</a:t>
            </a:r>
            <a:endParaRPr lang="zh-CN" altLang="en-US" dirty="0"/>
          </a:p>
          <a:p>
            <a:r>
              <a:rPr lang="zh-CN" altLang="en-US" dirty="0"/>
              <a:t>在实施工厂数字孪生系统的过程中，需要考虑哪些方面的技术选型？</a:t>
            </a:r>
            <a:endParaRPr lang="zh-CN" altLang="en-US" dirty="0"/>
          </a:p>
          <a:p>
            <a:r>
              <a:rPr lang="zh-CN" altLang="en-US" dirty="0"/>
              <a:t>工厂数字孪生系统中的虚拟工厂建模，有哪些具体实现技术？</a:t>
            </a:r>
            <a:endParaRPr lang="zh-CN" altLang="en-US" dirty="0"/>
          </a:p>
          <a:p>
            <a:endParaRPr lang="zh-CN" altLang="en-US" dirty="0"/>
          </a:p>
        </p:txBody>
      </p:sp>
      <p:sp>
        <p:nvSpPr>
          <p:cNvPr id="7" name="灯片编号占位符 6"/>
          <p:cNvSpPr>
            <a:spLocks noGrp="1"/>
          </p:cNvSpPr>
          <p:nvPr>
            <p:ph type="sldNum" sz="quarter" idx="12"/>
          </p:nvPr>
        </p:nvSpPr>
        <p:spPr/>
        <p:txBody>
          <a:bodyPr/>
          <a:lstStyle/>
          <a:p>
            <a:fld id="{354623D0-DB0F-489C-AC9D-F6BA289AD249}"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351" y="43580"/>
            <a:ext cx="11334332" cy="1517650"/>
          </a:xfrm>
          <a:prstGeom prst="rect">
            <a:avLst/>
          </a:prstGeom>
          <a:noFill/>
        </p:spPr>
        <p:txBody>
          <a:bodyPr wrap="squar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pitchFamily="34" charset="-122"/>
                <a:ea typeface="微软雅黑" panose="020B0503020204020204" pitchFamily="34" charset="-122"/>
              </a:defRPr>
            </a:lvl1pPr>
          </a:lstStyle>
          <a:p>
            <a:pPr marL="0" indent="0" algn="ctr">
              <a:lnSpc>
                <a:spcPct val="120000"/>
              </a:lnSpc>
              <a:buFont typeface="Wingdings" panose="05000000000000000000" charset="0"/>
              <a:buNone/>
            </a:pPr>
            <a:r>
              <a:rPr lang="zh-CN" sz="3200" b="1" dirty="0">
                <a:solidFill>
                  <a:schemeClr val="tx1"/>
                </a:solidFill>
                <a:latin typeface="华文细黑" panose="02010600040101010101" pitchFamily="2" charset="-122"/>
                <a:ea typeface="华文细黑" panose="02010600040101010101" pitchFamily="2" charset="-122"/>
              </a:rPr>
              <a:t>解决方案未老师</a:t>
            </a:r>
            <a:endParaRPr sz="1600" dirty="0">
              <a:solidFill>
                <a:schemeClr val="tx1"/>
              </a:solidFill>
              <a:latin typeface="华文细黑" panose="02010600040101010101" pitchFamily="2" charset="-122"/>
              <a:ea typeface="华文细黑" panose="02010600040101010101" pitchFamily="2" charset="-122"/>
            </a:endParaRPr>
          </a:p>
          <a:p>
            <a:pPr marL="285750" lvl="0" indent="-285750">
              <a:lnSpc>
                <a:spcPct val="120000"/>
              </a:lnSpc>
              <a:buFont typeface="+mj-lt"/>
              <a:buAutoNum type="arabicPeriod"/>
            </a:pPr>
            <a:endParaRPr lang="zh-CN" sz="1600" dirty="0">
              <a:solidFill>
                <a:schemeClr val="tx1"/>
              </a:solidFill>
              <a:latin typeface="华文细黑" panose="02010600040101010101" pitchFamily="2" charset="-122"/>
              <a:ea typeface="华文细黑" panose="02010600040101010101" pitchFamily="2" charset="-122"/>
            </a:endParaRPr>
          </a:p>
          <a:p>
            <a:pPr marL="0" lvl="0" indent="0">
              <a:lnSpc>
                <a:spcPct val="110000"/>
              </a:lnSpc>
              <a:buFont typeface="+mj-lt"/>
              <a:buNone/>
            </a:pPr>
            <a:r>
              <a:rPr lang="zh-CN" sz="1600" b="1" dirty="0">
                <a:solidFill>
                  <a:schemeClr val="tx1"/>
                </a:solidFill>
                <a:latin typeface="华文细黑" panose="02010600040101010101" pitchFamily="2" charset="-122"/>
                <a:ea typeface="华文细黑" panose="02010600040101010101" pitchFamily="2" charset="-122"/>
                <a:sym typeface="+mn-ea"/>
              </a:rPr>
              <a:t>解决方案未老师：</a:t>
            </a:r>
            <a:r>
              <a:rPr sz="1600" dirty="0">
                <a:solidFill>
                  <a:schemeClr val="tx1"/>
                </a:solidFill>
                <a:latin typeface="华文细黑" panose="02010600040101010101" pitchFamily="2" charset="-122"/>
                <a:ea typeface="华文细黑" panose="02010600040101010101" pitchFamily="2" charset="-122"/>
                <a:sym typeface="+mn-ea"/>
              </a:rPr>
              <a:t>十五年行业老专家，甲方乙方都待过，做过咨询，搞过设计，干过项目，懂点业务，也懂点技术，喜欢交友，</a:t>
            </a:r>
            <a:r>
              <a:rPr lang="zh-CN" sz="1600" dirty="0">
                <a:solidFill>
                  <a:schemeClr val="tx1"/>
                </a:solidFill>
                <a:latin typeface="华文细黑" panose="02010600040101010101" pitchFamily="2" charset="-122"/>
                <a:ea typeface="华文细黑" panose="02010600040101010101" pitchFamily="2" charset="-122"/>
                <a:sym typeface="+mn-ea"/>
              </a:rPr>
              <a:t>下载更多资料可加微信咨询，关注公众号浏览最新资料。</a:t>
            </a:r>
            <a:endParaRPr lang="zh-CN" altLang="en-US" sz="1600" dirty="0">
              <a:solidFill>
                <a:schemeClr val="tx1"/>
              </a:solidFill>
              <a:latin typeface="华文细黑" panose="02010600040101010101" pitchFamily="2" charset="-122"/>
              <a:ea typeface="华文细黑" panose="02010600040101010101" pitchFamily="2" charset="-122"/>
              <a:sym typeface="+mn-ea"/>
            </a:endParaRPr>
          </a:p>
        </p:txBody>
      </p:sp>
      <p:pic>
        <p:nvPicPr>
          <p:cNvPr id="11" name="图片 10"/>
          <p:cNvPicPr>
            <a:picLocks noChangeAspect="1"/>
          </p:cNvPicPr>
          <p:nvPr/>
        </p:nvPicPr>
        <p:blipFill>
          <a:blip r:embed="rId1"/>
          <a:stretch>
            <a:fillRect/>
          </a:stretch>
        </p:blipFill>
        <p:spPr>
          <a:xfrm>
            <a:off x="4658881" y="2871424"/>
            <a:ext cx="2568396" cy="2568396"/>
          </a:xfrm>
          <a:prstGeom prst="rect">
            <a:avLst/>
          </a:prstGeom>
        </p:spPr>
      </p:pic>
      <p:sp>
        <p:nvSpPr>
          <p:cNvPr id="12" name="文本框 11"/>
          <p:cNvSpPr txBox="1"/>
          <p:nvPr/>
        </p:nvSpPr>
        <p:spPr>
          <a:xfrm>
            <a:off x="5039040" y="2176215"/>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pitchFamily="34" charset="-122"/>
                <a:ea typeface="微软雅黑" panose="020B0503020204020204" pitchFamily="3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智慧交通解决方案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13" name="文本框 12"/>
          <p:cNvSpPr txBox="1"/>
          <p:nvPr/>
        </p:nvSpPr>
        <p:spPr>
          <a:xfrm>
            <a:off x="8302093" y="2085621"/>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pitchFamily="34" charset="-122"/>
                <a:ea typeface="微软雅黑" panose="020B0503020204020204" pitchFamily="3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城市大脑解决方案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pic>
        <p:nvPicPr>
          <p:cNvPr id="14" name="图片 13"/>
          <p:cNvPicPr>
            <a:picLocks noChangeAspect="1"/>
          </p:cNvPicPr>
          <p:nvPr/>
        </p:nvPicPr>
        <p:blipFill>
          <a:blip r:embed="rId2"/>
          <a:stretch>
            <a:fillRect/>
          </a:stretch>
        </p:blipFill>
        <p:spPr>
          <a:xfrm>
            <a:off x="7920567" y="2846493"/>
            <a:ext cx="2571327" cy="2571327"/>
          </a:xfrm>
          <a:prstGeom prst="rect">
            <a:avLst/>
          </a:prstGeom>
        </p:spPr>
      </p:pic>
      <p:pic>
        <p:nvPicPr>
          <p:cNvPr id="3" name="图片 2"/>
          <p:cNvPicPr>
            <a:picLocks noChangeAspect="1"/>
          </p:cNvPicPr>
          <p:nvPr/>
        </p:nvPicPr>
        <p:blipFill>
          <a:blip r:embed="rId3"/>
          <a:stretch>
            <a:fillRect/>
          </a:stretch>
        </p:blipFill>
        <p:spPr>
          <a:xfrm>
            <a:off x="1358053" y="2085340"/>
            <a:ext cx="2805007" cy="39607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工厂全生命周期</a:t>
            </a:r>
            <a:endParaRPr lang="zh-CN" altLang="en-US"/>
          </a:p>
        </p:txBody>
      </p:sp>
      <p:sp>
        <p:nvSpPr>
          <p:cNvPr id="3" name="内容占位符 2"/>
          <p:cNvSpPr>
            <a:spLocks noGrp="1"/>
          </p:cNvSpPr>
          <p:nvPr>
            <p:ph idx="1"/>
          </p:nvPr>
        </p:nvSpPr>
        <p:spPr>
          <a:xfrm>
            <a:off x="669924" y="1123950"/>
            <a:ext cx="6928497" cy="5019675"/>
          </a:xfrm>
        </p:spPr>
        <p:txBody>
          <a:bodyPr>
            <a:normAutofit lnSpcReduction="10000"/>
          </a:bodyPr>
          <a:lstStyle/>
          <a:p>
            <a:r>
              <a:rPr lang="zh-CN" altLang="en-US"/>
              <a:t>工厂是一个复杂的系统，参考产品生命周期理论，可以分析得到工厂的生命周期过程，大体可分为：设计规划阶段、工程建设阶段、运行维护阶段</a:t>
            </a:r>
            <a:endParaRPr lang="en-US" altLang="zh-CN"/>
          </a:p>
          <a:p>
            <a:r>
              <a:rPr lang="zh-CN" altLang="en-US"/>
              <a:t>规划设计阶段</a:t>
            </a:r>
            <a:endParaRPr lang="zh-CN" altLang="en-US"/>
          </a:p>
          <a:p>
            <a:pPr lvl="1"/>
            <a:r>
              <a:rPr lang="zh-CN" altLang="en-US"/>
              <a:t>规划设计是智能工厂建设最基础的工作，主要包括：建筑设计、工厂布局规划。</a:t>
            </a:r>
            <a:endParaRPr lang="zh-CN" altLang="en-US"/>
          </a:p>
          <a:p>
            <a:r>
              <a:rPr lang="zh-CN" altLang="en-US"/>
              <a:t>工厂建设阶段</a:t>
            </a:r>
            <a:endParaRPr lang="zh-CN" altLang="en-US"/>
          </a:p>
          <a:p>
            <a:pPr lvl="1"/>
            <a:r>
              <a:rPr lang="zh-CN" altLang="en-US"/>
              <a:t>完成了工厂的设计规划工作，通过各个相关部门的审批后，工厂就进入了工程建设的实施阶段。工程建设包括建筑施工建设、设备调试、试生产等主要工作。</a:t>
            </a:r>
            <a:endParaRPr lang="zh-CN" altLang="en-US"/>
          </a:p>
          <a:p>
            <a:r>
              <a:rPr lang="zh-CN" altLang="en-US"/>
              <a:t>运行维护阶段</a:t>
            </a:r>
            <a:endParaRPr lang="zh-CN" altLang="en-US"/>
          </a:p>
          <a:p>
            <a:pPr lvl="1"/>
            <a:r>
              <a:rPr lang="zh-CN" altLang="en-US"/>
              <a:t>完成所有前期准备工作后，工厂就将投入生产，进入运行维护阶段。</a:t>
            </a:r>
            <a:endParaRPr lang="zh-CN" altLang="en-US"/>
          </a:p>
          <a:p>
            <a:endParaRPr lang="zh-CN" altLang="en-US"/>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7897963" y="1530332"/>
            <a:ext cx="2527935" cy="25279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a:t>离散制造行业</a:t>
            </a:r>
            <a:endParaRPr lang="zh-CN" altLang="en-US"/>
          </a:p>
        </p:txBody>
      </p:sp>
      <p:sp>
        <p:nvSpPr>
          <p:cNvPr id="7171" name="内容占位符 2"/>
          <p:cNvSpPr>
            <a:spLocks noGrp="1"/>
          </p:cNvSpPr>
          <p:nvPr>
            <p:ph idx="4294967295"/>
          </p:nvPr>
        </p:nvSpPr>
        <p:spPr>
          <a:xfrm>
            <a:off x="2135188" y="2060575"/>
            <a:ext cx="3097212" cy="4191000"/>
          </a:xfrm>
          <a:solidFill>
            <a:srgbClr val="FFFF00"/>
          </a:solidFill>
          <a:ln>
            <a:solidFill>
              <a:schemeClr val="bg2"/>
            </a:solidFill>
            <a:miter lim="800000"/>
          </a:ln>
        </p:spPr>
        <p:txBody>
          <a:bodyPr/>
          <a:lstStyle/>
          <a:p>
            <a:pPr eaLnBrk="1" hangingPunct="1"/>
            <a:r>
              <a:rPr lang="zh-CN" altLang="en-US"/>
              <a:t>产品知识含量高</a:t>
            </a:r>
            <a:endParaRPr lang="en-US" altLang="zh-CN"/>
          </a:p>
          <a:p>
            <a:pPr eaLnBrk="1" hangingPunct="1"/>
            <a:r>
              <a:rPr lang="zh-CN" altLang="en-US"/>
              <a:t>从设计到量产上市的时间越来越短</a:t>
            </a:r>
            <a:endParaRPr lang="en-US" altLang="zh-CN"/>
          </a:p>
          <a:p>
            <a:pPr eaLnBrk="1" hangingPunct="1"/>
            <a:r>
              <a:rPr lang="zh-CN" altLang="en-US"/>
              <a:t>生产设备和制造系统日趋复杂，规划、设计、组装和调试面临日益严峻的问题</a:t>
            </a:r>
            <a:endParaRPr lang="en-US" altLang="zh-CN"/>
          </a:p>
          <a:p>
            <a:pPr eaLnBrk="1" hangingPunct="1"/>
            <a:endParaRPr lang="en-US" altLang="zh-CN"/>
          </a:p>
        </p:txBody>
      </p:sp>
      <p:sp>
        <p:nvSpPr>
          <p:cNvPr id="4" name="矩形 3"/>
          <p:cNvSpPr/>
          <p:nvPr/>
        </p:nvSpPr>
        <p:spPr bwMode="auto">
          <a:xfrm>
            <a:off x="2135188" y="1341439"/>
            <a:ext cx="3097212" cy="71913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zh-CN" altLang="en-US" sz="3600" b="1">
                <a:latin typeface="微软雅黑" panose="020B0503020204020204" pitchFamily="34" charset="-122"/>
                <a:ea typeface="微软雅黑" panose="020B0503020204020204" pitchFamily="34" charset="-122"/>
              </a:rPr>
              <a:t>挑战</a:t>
            </a:r>
            <a:endParaRPr lang="zh-CN" altLang="en-US" sz="3600" b="1">
              <a:latin typeface="微软雅黑" panose="020B0503020204020204" pitchFamily="34" charset="-122"/>
              <a:ea typeface="微软雅黑" panose="020B0503020204020204" pitchFamily="34" charset="-122"/>
            </a:endParaRPr>
          </a:p>
        </p:txBody>
      </p:sp>
      <p:sp>
        <p:nvSpPr>
          <p:cNvPr id="7173" name="内容占位符 2"/>
          <p:cNvSpPr txBox="1"/>
          <p:nvPr/>
        </p:nvSpPr>
        <p:spPr bwMode="auto">
          <a:xfrm>
            <a:off x="6959601" y="2060575"/>
            <a:ext cx="3097213" cy="4191000"/>
          </a:xfrm>
          <a:prstGeom prst="rect">
            <a:avLst/>
          </a:prstGeom>
          <a:solidFill>
            <a:srgbClr val="92D050"/>
          </a:solidFill>
          <a:ln w="9525">
            <a:solidFill>
              <a:schemeClr val="bg2"/>
            </a:solidFill>
            <a:miter lim="800000"/>
          </a:ln>
        </p:spPr>
        <p:txBody>
          <a:bodyPr/>
          <a:lstStyle>
            <a:lvl1pPr marL="180975" indent="-180975"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工艺设计平台</a:t>
            </a:r>
            <a:endParaRPr lang="en-US" altLang="zh-CN"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基于仿真的工规划设计方法</a:t>
            </a:r>
            <a:endParaRPr lang="en-US" altLang="zh-CN"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减少设计错误，提高规划方案的质量，减少工厂工程建设的时间</a:t>
            </a:r>
            <a:endParaRPr lang="en-US" altLang="zh-CN"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方便运维。</a:t>
            </a:r>
            <a:endParaRPr lang="zh-CN" altLang="en-US"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endParaRPr lang="en-US" altLang="zh-CN" sz="2400">
              <a:latin typeface="微软雅黑" panose="020B0503020204020204" pitchFamily="34" charset="-122"/>
              <a:ea typeface="微软雅黑" panose="020B0503020204020204" pitchFamily="34" charset="-122"/>
            </a:endParaRPr>
          </a:p>
        </p:txBody>
      </p:sp>
      <p:sp>
        <p:nvSpPr>
          <p:cNvPr id="8" name="矩形 7"/>
          <p:cNvSpPr/>
          <p:nvPr/>
        </p:nvSpPr>
        <p:spPr bwMode="auto">
          <a:xfrm>
            <a:off x="6959601" y="1341439"/>
            <a:ext cx="3097213" cy="71913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zh-CN" altLang="en-US" sz="3600" b="1">
                <a:latin typeface="微软雅黑" panose="020B0503020204020204" pitchFamily="34" charset="-122"/>
                <a:ea typeface="微软雅黑" panose="020B0503020204020204" pitchFamily="34" charset="-122"/>
              </a:rPr>
              <a:t>数字化工厂</a:t>
            </a:r>
            <a:endParaRPr lang="zh-CN" altLang="en-US" sz="3600" b="1">
              <a:latin typeface="微软雅黑" panose="020B0503020204020204" pitchFamily="34" charset="-122"/>
              <a:ea typeface="微软雅黑" panose="020B0503020204020204" pitchFamily="34" charset="-122"/>
            </a:endParaRPr>
          </a:p>
        </p:txBody>
      </p:sp>
      <p:sp>
        <p:nvSpPr>
          <p:cNvPr id="7175" name="右箭头 4"/>
          <p:cNvSpPr>
            <a:spLocks noChangeArrowheads="1"/>
          </p:cNvSpPr>
          <p:nvPr/>
        </p:nvSpPr>
        <p:spPr bwMode="auto">
          <a:xfrm>
            <a:off x="5664200" y="3284538"/>
            <a:ext cx="863600" cy="768350"/>
          </a:xfrm>
          <a:prstGeom prst="rightArrow">
            <a:avLst>
              <a:gd name="adj1" fmla="val 50000"/>
              <a:gd name="adj2" fmla="val 49964"/>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pic>
        <p:nvPicPr>
          <p:cNvPr id="7176" name="Picture 2"/>
          <p:cNvPicPr>
            <a:picLocks noChangeAspect="1" noChangeArrowheads="1"/>
          </p:cNvPicPr>
          <p:nvPr/>
        </p:nvPicPr>
        <p:blipFill>
          <a:blip r:embed="rId1"/>
          <a:srcRect/>
          <a:stretch>
            <a:fillRect/>
          </a:stretch>
        </p:blipFill>
        <p:spPr bwMode="auto">
          <a:xfrm>
            <a:off x="5457826" y="1925639"/>
            <a:ext cx="1274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00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a:t>流程制造行业</a:t>
            </a:r>
            <a:endParaRPr lang="zh-CN" altLang="en-US"/>
          </a:p>
        </p:txBody>
      </p:sp>
      <p:sp>
        <p:nvSpPr>
          <p:cNvPr id="9219" name="内容占位符 2"/>
          <p:cNvSpPr>
            <a:spLocks noGrp="1"/>
          </p:cNvSpPr>
          <p:nvPr>
            <p:ph idx="4294967295"/>
          </p:nvPr>
        </p:nvSpPr>
        <p:spPr>
          <a:xfrm>
            <a:off x="2135188" y="2060576"/>
            <a:ext cx="3097212" cy="3984625"/>
          </a:xfrm>
          <a:solidFill>
            <a:srgbClr val="FFFF00"/>
          </a:solidFill>
          <a:ln>
            <a:solidFill>
              <a:schemeClr val="bg2"/>
            </a:solidFill>
            <a:miter lim="800000"/>
          </a:ln>
        </p:spPr>
        <p:txBody>
          <a:bodyPr/>
          <a:lstStyle/>
          <a:p>
            <a:pPr eaLnBrk="1" hangingPunct="1"/>
            <a:r>
              <a:rPr lang="zh-CN" altLang="en-US"/>
              <a:t>系统生产能力要求越来越高</a:t>
            </a:r>
            <a:endParaRPr lang="zh-CN" altLang="en-US"/>
          </a:p>
          <a:p>
            <a:pPr eaLnBrk="1" hangingPunct="1"/>
            <a:r>
              <a:rPr lang="zh-CN" altLang="en-US"/>
              <a:t>生产设备日趋复杂，保证设备无故障运行和优化运行的压力越来越大</a:t>
            </a:r>
            <a:endParaRPr lang="zh-CN" altLang="en-US"/>
          </a:p>
          <a:p>
            <a:pPr eaLnBrk="1" hangingPunct="1"/>
            <a:r>
              <a:rPr lang="zh-CN" altLang="en-US"/>
              <a:t>优化系统运行参数，实现节能减排</a:t>
            </a:r>
            <a:endParaRPr lang="zh-CN" altLang="en-US"/>
          </a:p>
          <a:p>
            <a:pPr eaLnBrk="1" hangingPunct="1"/>
            <a:endParaRPr lang="en-US" altLang="zh-CN"/>
          </a:p>
        </p:txBody>
      </p:sp>
      <p:sp>
        <p:nvSpPr>
          <p:cNvPr id="4" name="矩形 3"/>
          <p:cNvSpPr/>
          <p:nvPr/>
        </p:nvSpPr>
        <p:spPr bwMode="auto">
          <a:xfrm>
            <a:off x="2135188" y="1341439"/>
            <a:ext cx="3097212" cy="71913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zh-CN" altLang="en-US" sz="3600" b="1">
                <a:latin typeface="微软雅黑" panose="020B0503020204020204" pitchFamily="34" charset="-122"/>
                <a:ea typeface="微软雅黑" panose="020B0503020204020204" pitchFamily="34" charset="-122"/>
              </a:rPr>
              <a:t>挑战</a:t>
            </a:r>
            <a:endParaRPr lang="zh-CN" altLang="en-US" sz="3600" b="1">
              <a:latin typeface="微软雅黑" panose="020B0503020204020204" pitchFamily="34" charset="-122"/>
              <a:ea typeface="微软雅黑" panose="020B0503020204020204" pitchFamily="34" charset="-122"/>
            </a:endParaRPr>
          </a:p>
        </p:txBody>
      </p:sp>
      <p:sp>
        <p:nvSpPr>
          <p:cNvPr id="9221" name="内容占位符 2"/>
          <p:cNvSpPr txBox="1"/>
          <p:nvPr/>
        </p:nvSpPr>
        <p:spPr bwMode="auto">
          <a:xfrm>
            <a:off x="6959601" y="2060576"/>
            <a:ext cx="3097213" cy="3984625"/>
          </a:xfrm>
          <a:prstGeom prst="rect">
            <a:avLst/>
          </a:prstGeom>
          <a:solidFill>
            <a:srgbClr val="92D050"/>
          </a:solidFill>
          <a:ln w="9525">
            <a:solidFill>
              <a:schemeClr val="bg2"/>
            </a:solidFill>
            <a:miter lim="800000"/>
          </a:ln>
        </p:spPr>
        <p:txBody>
          <a:bodyPr/>
          <a:lstStyle>
            <a:lvl1pPr marL="180975" indent="-180975"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提高工厂运行维护阶段的监控能力</a:t>
            </a:r>
            <a:endParaRPr lang="en-US" altLang="zh-CN"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通过实时数据采集，和在线分析系统，实时监控</a:t>
            </a:r>
            <a:endParaRPr lang="en-US" altLang="zh-CN"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基于数据的优化</a:t>
            </a:r>
            <a:endParaRPr lang="zh-CN" altLang="en-US" sz="2400">
              <a:latin typeface="微软雅黑" panose="020B0503020204020204" pitchFamily="34" charset="-122"/>
              <a:ea typeface="微软雅黑" panose="020B0503020204020204" pitchFamily="34" charset="-122"/>
            </a:endParaRPr>
          </a:p>
          <a:p>
            <a:pPr eaLnBrk="1" hangingPunct="1">
              <a:spcAft>
                <a:spcPct val="40000"/>
              </a:spcAft>
              <a:buFont typeface="Wingdings" panose="05000000000000000000" pitchFamily="2" charset="2"/>
              <a:buChar char="§"/>
            </a:pPr>
            <a:endParaRPr lang="en-US" altLang="zh-CN" sz="2400">
              <a:latin typeface="微软雅黑" panose="020B0503020204020204" pitchFamily="34" charset="-122"/>
              <a:ea typeface="微软雅黑" panose="020B0503020204020204" pitchFamily="34" charset="-122"/>
            </a:endParaRPr>
          </a:p>
        </p:txBody>
      </p:sp>
      <p:sp>
        <p:nvSpPr>
          <p:cNvPr id="8" name="矩形 7"/>
          <p:cNvSpPr/>
          <p:nvPr/>
        </p:nvSpPr>
        <p:spPr bwMode="auto">
          <a:xfrm>
            <a:off x="6959601" y="1341439"/>
            <a:ext cx="3097213" cy="71913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zh-CN" altLang="en-US" sz="3600" b="1">
                <a:latin typeface="微软雅黑" panose="020B0503020204020204" pitchFamily="34" charset="-122"/>
                <a:ea typeface="微软雅黑" panose="020B0503020204020204" pitchFamily="34" charset="-122"/>
              </a:rPr>
              <a:t>数字化工厂</a:t>
            </a:r>
            <a:endParaRPr lang="zh-CN" altLang="en-US" sz="3600" b="1">
              <a:latin typeface="微软雅黑" panose="020B0503020204020204" pitchFamily="34" charset="-122"/>
              <a:ea typeface="微软雅黑" panose="020B0503020204020204" pitchFamily="34" charset="-122"/>
            </a:endParaRPr>
          </a:p>
        </p:txBody>
      </p:sp>
      <p:sp>
        <p:nvSpPr>
          <p:cNvPr id="9223" name="右箭头 4"/>
          <p:cNvSpPr>
            <a:spLocks noChangeArrowheads="1"/>
          </p:cNvSpPr>
          <p:nvPr/>
        </p:nvSpPr>
        <p:spPr bwMode="auto">
          <a:xfrm>
            <a:off x="5664200" y="3284538"/>
            <a:ext cx="863600" cy="768350"/>
          </a:xfrm>
          <a:prstGeom prst="rightArrow">
            <a:avLst>
              <a:gd name="adj1" fmla="val 50000"/>
              <a:gd name="adj2" fmla="val 49964"/>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pic>
        <p:nvPicPr>
          <p:cNvPr id="9224" name="Picture 3"/>
          <p:cNvPicPr>
            <a:picLocks noChangeAspect="1" noChangeArrowheads="1"/>
          </p:cNvPicPr>
          <p:nvPr/>
        </p:nvPicPr>
        <p:blipFill>
          <a:blip r:embed="rId1"/>
          <a:srcRect/>
          <a:stretch>
            <a:fillRect/>
          </a:stretch>
        </p:blipFill>
        <p:spPr bwMode="auto">
          <a:xfrm>
            <a:off x="5456239" y="1730375"/>
            <a:ext cx="1279525"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000"/>
                                  </p:stCondLst>
                                  <p:childTnLst>
                                    <p:set>
                                      <p:cBhvr>
                                        <p:cTn id="6" dur="1" fill="hold">
                                          <p:stCondLst>
                                            <p:cond delay="0"/>
                                          </p:stCondLst>
                                        </p:cTn>
                                        <p:tgtEl>
                                          <p:spTgt spid="9224"/>
                                        </p:tgtEl>
                                        <p:attrNameLst>
                                          <p:attrName>style.visibility</p:attrName>
                                        </p:attrNameLst>
                                      </p:cBhvr>
                                      <p:to>
                                        <p:strVal val="visible"/>
                                      </p:to>
                                    </p:set>
                                    <p:anim calcmode="lin" valueType="num">
                                      <p:cBhvr additive="base">
                                        <p:cTn id="7" dur="500" fill="hold"/>
                                        <p:tgtEl>
                                          <p:spTgt spid="9224"/>
                                        </p:tgtEl>
                                        <p:attrNameLst>
                                          <p:attrName>ppt_x</p:attrName>
                                        </p:attrNameLst>
                                      </p:cBhvr>
                                      <p:tavLst>
                                        <p:tav tm="0">
                                          <p:val>
                                            <p:strVal val="#ppt_x"/>
                                          </p:val>
                                        </p:tav>
                                        <p:tav tm="100000">
                                          <p:val>
                                            <p:strVal val="#ppt_x"/>
                                          </p:val>
                                        </p:tav>
                                      </p:tavLst>
                                    </p:anim>
                                    <p:anim calcmode="lin" valueType="num">
                                      <p:cBhvr additive="base">
                                        <p:cTn id="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数字化工厂（规划设计）</a:t>
            </a:r>
            <a:endParaRPr lang="zh-CN" altLang="en-US"/>
          </a:p>
        </p:txBody>
      </p:sp>
      <p:sp>
        <p:nvSpPr>
          <p:cNvPr id="3" name="内容占位符 2"/>
          <p:cNvSpPr>
            <a:spLocks noGrp="1"/>
          </p:cNvSpPr>
          <p:nvPr>
            <p:ph idx="1"/>
          </p:nvPr>
        </p:nvSpPr>
        <p:spPr/>
        <p:txBody>
          <a:bodyPr/>
          <a:lstStyle/>
          <a:p>
            <a:r>
              <a:rPr lang="zh-CN" altLang="en-US"/>
              <a:t>数字化工厂（</a:t>
            </a:r>
            <a:r>
              <a:rPr lang="en-US" altLang="zh-CN"/>
              <a:t>digital factory</a:t>
            </a:r>
            <a:r>
              <a:rPr lang="zh-CN" altLang="en-US"/>
              <a:t>）一词最早出现在</a:t>
            </a:r>
            <a:r>
              <a:rPr lang="en-US" altLang="zh-CN"/>
              <a:t>1998</a:t>
            </a:r>
            <a:r>
              <a:rPr lang="zh-CN" altLang="en-US"/>
              <a:t>年，在</a:t>
            </a:r>
            <a:r>
              <a:rPr lang="en-US" altLang="zh-CN"/>
              <a:t>CIM</a:t>
            </a:r>
            <a:r>
              <a:rPr lang="zh-CN" altLang="en-US"/>
              <a:t>（</a:t>
            </a:r>
            <a:r>
              <a:rPr lang="en-US" altLang="zh-CN"/>
              <a:t>Computers in Manufacturing</a:t>
            </a:r>
            <a:r>
              <a:rPr lang="zh-CN" altLang="en-US"/>
              <a:t>）展会上，多个厂家展示了数字化工厂仿真系统，加速数字化工厂的到来。</a:t>
            </a:r>
            <a:r>
              <a:rPr lang="en-US" altLang="zh-CN"/>
              <a:t>Dwyer John</a:t>
            </a:r>
            <a:r>
              <a:rPr lang="zh-CN" altLang="en-US"/>
              <a:t>在</a:t>
            </a:r>
            <a:r>
              <a:rPr lang="en-US" altLang="zh-CN"/>
              <a:t>1999</a:t>
            </a:r>
            <a:r>
              <a:rPr lang="zh-CN" altLang="en-US"/>
              <a:t>年的一篇论文中指出 “制造的所有细节在其发生前被模拟”。</a:t>
            </a:r>
            <a:endParaRPr lang="en-US" altLang="zh-CN"/>
          </a:p>
          <a:p>
            <a:r>
              <a:rPr lang="zh-CN" altLang="en-US"/>
              <a:t>日本的</a:t>
            </a:r>
            <a:r>
              <a:rPr lang="en-US" altLang="zh-CN"/>
              <a:t>Onosato</a:t>
            </a:r>
            <a:r>
              <a:rPr lang="zh-CN" altLang="en-US"/>
              <a:t>和</a:t>
            </a:r>
            <a:r>
              <a:rPr lang="en-US" altLang="zh-CN"/>
              <a:t>Iwata</a:t>
            </a:r>
            <a:r>
              <a:rPr lang="zh-CN" altLang="en-US"/>
              <a:t>提出了虚拟制造技术是“用模型和仿真来替代现实生活中的实体，用</a:t>
            </a:r>
            <a:r>
              <a:rPr lang="en-US" altLang="zh-CN"/>
              <a:t>3D</a:t>
            </a:r>
            <a:r>
              <a:rPr lang="zh-CN" altLang="en-US"/>
              <a:t>技术和数字模型来建立数字化工厂”。</a:t>
            </a:r>
            <a:endParaRPr lang="en-US" altLang="zh-CN"/>
          </a:p>
          <a:p>
            <a:r>
              <a:rPr lang="zh-CN" altLang="en-US"/>
              <a:t>德国工程师协会（</a:t>
            </a:r>
            <a:r>
              <a:rPr lang="en-US" altLang="zh-CN"/>
              <a:t>VDI</a:t>
            </a:r>
            <a:r>
              <a:rPr lang="zh-CN" altLang="en-US"/>
              <a:t>，</a:t>
            </a:r>
            <a:r>
              <a:rPr lang="en-US" altLang="zh-CN"/>
              <a:t>Association of German Engineers</a:t>
            </a:r>
            <a:r>
              <a:rPr lang="zh-CN" altLang="en-US"/>
              <a:t>）对“数字化工厂（</a:t>
            </a:r>
            <a:r>
              <a:rPr lang="en-US" altLang="zh-CN"/>
              <a:t>digital factory</a:t>
            </a:r>
            <a:r>
              <a:rPr lang="zh-CN" altLang="en-US"/>
              <a:t>）”下的定义是：“数字化工厂是有关网络工厂的，集成在常用数据管理系统中的数字模型、数字方法和数字工具的总体概念。其目的在于统一的工厂规划、评估和不断地对所有重要的工厂生产工艺过程和资源结合产品进行改进。”并发布了与此相关的指导规范：</a:t>
            </a:r>
            <a:r>
              <a:rPr lang="en-US" altLang="zh-CN"/>
              <a:t>VDI 4499</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数字工厂</a:t>
            </a:r>
            <a:endParaRPr lang="zh-CN" altLang="en-US"/>
          </a:p>
        </p:txBody>
      </p:sp>
      <p:sp>
        <p:nvSpPr>
          <p:cNvPr id="3" name="内容占位符 2"/>
          <p:cNvSpPr>
            <a:spLocks noGrp="1"/>
          </p:cNvSpPr>
          <p:nvPr>
            <p:ph idx="1"/>
          </p:nvPr>
        </p:nvSpPr>
        <p:spPr/>
        <p:txBody>
          <a:bodyPr/>
          <a:lstStyle/>
          <a:p>
            <a:r>
              <a:rPr lang="zh-CN" altLang="en-US"/>
              <a:t>数字工厂（</a:t>
            </a:r>
            <a:r>
              <a:rPr lang="en-US" altLang="zh-CN"/>
              <a:t>ditital factory</a:t>
            </a:r>
            <a:r>
              <a:rPr lang="zh-CN" altLang="en-US"/>
              <a:t>）作为支撑工业</a:t>
            </a:r>
            <a:r>
              <a:rPr lang="en-US" altLang="zh-CN"/>
              <a:t>4.0</a:t>
            </a:r>
            <a:r>
              <a:rPr lang="zh-CN" altLang="en-US"/>
              <a:t>现有的最重要国际标准之一，是</a:t>
            </a:r>
            <a:r>
              <a:rPr lang="en-US" altLang="zh-CN"/>
              <a:t>IEC</a:t>
            </a:r>
            <a:r>
              <a:rPr lang="zh-CN" altLang="en-US"/>
              <a:t>（国际电工委员会）</a:t>
            </a:r>
            <a:r>
              <a:rPr lang="en-US" altLang="zh-CN"/>
              <a:t>/TC65</a:t>
            </a:r>
            <a:r>
              <a:rPr lang="zh-CN" altLang="en-US"/>
              <a:t>（</a:t>
            </a:r>
            <a:r>
              <a:rPr lang="en-US" altLang="zh-CN"/>
              <a:t>65</a:t>
            </a:r>
            <a:r>
              <a:rPr lang="zh-CN" altLang="en-US"/>
              <a:t>技术委员会：工业过程测量、控制和自动化）的重要议题。</a:t>
            </a:r>
            <a:endParaRPr lang="en-US" altLang="zh-CN"/>
          </a:p>
          <a:p>
            <a:r>
              <a:rPr lang="en-US" altLang="zh-CN"/>
              <a:t>2011</a:t>
            </a:r>
            <a:r>
              <a:rPr lang="zh-CN" altLang="en-US"/>
              <a:t>年</a:t>
            </a:r>
            <a:r>
              <a:rPr lang="en-US" altLang="zh-CN"/>
              <a:t>6</a:t>
            </a:r>
            <a:r>
              <a:rPr lang="zh-CN" altLang="en-US"/>
              <a:t>月，</a:t>
            </a:r>
            <a:r>
              <a:rPr lang="en-US" altLang="zh-CN"/>
              <a:t>IEC/TC65</a:t>
            </a:r>
            <a:r>
              <a:rPr lang="zh-CN" altLang="en-US"/>
              <a:t>成立</a:t>
            </a:r>
            <a:r>
              <a:rPr lang="en-US" altLang="zh-CN"/>
              <a:t>WG16“</a:t>
            </a:r>
            <a:r>
              <a:rPr lang="zh-CN" altLang="en-US"/>
              <a:t>数字工厂”工作组，西门子、施耐德电气、罗克韦尔自动化、横河等国际自动化企业，以及我国机械工业仪器仪表综合技术经济研究所等研究机构，都参与了“</a:t>
            </a:r>
            <a:r>
              <a:rPr lang="en-US" altLang="zh-CN"/>
              <a:t>IEC/TR 62794</a:t>
            </a:r>
            <a:r>
              <a:rPr lang="zh-CN" altLang="en-US"/>
              <a:t>：</a:t>
            </a:r>
            <a:r>
              <a:rPr lang="en-US" altLang="zh-CN"/>
              <a:t>2012</a:t>
            </a:r>
            <a:r>
              <a:rPr lang="zh-CN" altLang="en-US"/>
              <a:t>数字工厂标准”的制定。为更好地指导国内企业开展数字工厂建设，全国工业过程测量控制和自动化标准化委员会（</a:t>
            </a:r>
            <a:r>
              <a:rPr lang="en-US" altLang="zh-CN"/>
              <a:t>SAC/TC124</a:t>
            </a:r>
            <a:r>
              <a:rPr lang="zh-CN" altLang="en-US"/>
              <a:t>）组织国内相关单位，将该标准等同转化为我国国家标准</a:t>
            </a:r>
            <a:r>
              <a:rPr lang="en-US" altLang="zh-CN"/>
              <a:t>《</a:t>
            </a:r>
            <a:r>
              <a:rPr lang="zh-CN" altLang="en-US"/>
              <a:t>工业过程测量、控制和自动化生产设施表示用参考模型（数字工厂）</a:t>
            </a:r>
            <a:r>
              <a:rPr lang="en-US" altLang="zh-CN"/>
              <a:t>》</a:t>
            </a:r>
            <a:r>
              <a:rPr lang="zh-CN" altLang="en-US"/>
              <a:t>（</a:t>
            </a:r>
            <a:r>
              <a:rPr lang="en-US" altLang="zh-CN"/>
              <a:t>GB/Z 32235-2015</a:t>
            </a:r>
            <a:r>
              <a:rPr lang="zh-CN" altLang="en-US"/>
              <a:t>，</a:t>
            </a:r>
            <a:r>
              <a:rPr lang="en-US" altLang="zh-CN"/>
              <a:t>2015</a:t>
            </a:r>
            <a:r>
              <a:rPr lang="zh-CN" altLang="en-US"/>
              <a:t>年</a:t>
            </a:r>
            <a:r>
              <a:rPr lang="en-US" altLang="zh-CN"/>
              <a:t>12</a:t>
            </a:r>
            <a:r>
              <a:rPr lang="zh-CN" altLang="en-US"/>
              <a:t>月发布）。</a:t>
            </a:r>
            <a:endParaRPr lang="zh-CN" altLang="en-US"/>
          </a:p>
          <a:p>
            <a:r>
              <a:rPr lang="en-US" altLang="zh-CN"/>
              <a:t>GB/Z 32235-2015</a:t>
            </a:r>
            <a:r>
              <a:rPr lang="zh-CN" altLang="en-US"/>
              <a:t>中对“数字工厂”的定义为：工厂通用模型，用于表示基本元素、自动化资产，及其行为和关系。注：这个通用模型可以应用于任何实际工厂。</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数字孪生技术与工程实践2022">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3">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数字孪生技术与工程实践2022</Template>
  <TotalTime>0</TotalTime>
  <Words>11500</Words>
  <Application>WPS 演示</Application>
  <PresentationFormat>自定义</PresentationFormat>
  <Paragraphs>505</Paragraphs>
  <Slides>48</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76" baseType="lpstr">
      <vt:lpstr>Arial</vt:lpstr>
      <vt:lpstr>宋体</vt:lpstr>
      <vt:lpstr>Wingdings</vt:lpstr>
      <vt:lpstr>思源宋体 CN Heavy</vt:lpstr>
      <vt:lpstr>汉仪书宋二KW</vt:lpstr>
      <vt:lpstr>Arial</vt:lpstr>
      <vt:lpstr>楷体</vt:lpstr>
      <vt:lpstr>汉仪楷体KW</vt:lpstr>
      <vt:lpstr>微软雅黑</vt:lpstr>
      <vt:lpstr>思源黑体 CN Heavy</vt:lpstr>
      <vt:lpstr>汉仪中黑KW</vt:lpstr>
      <vt:lpstr>Arial Black</vt:lpstr>
      <vt:lpstr>宋体</vt:lpstr>
      <vt:lpstr>Arial Unicode MS</vt:lpstr>
      <vt:lpstr>思源黑体 CN Medium</vt:lpstr>
      <vt:lpstr>等线</vt:lpstr>
      <vt:lpstr>汉仪中等线KW</vt:lpstr>
      <vt:lpstr>思源宋体 CN SemiBold</vt:lpstr>
      <vt:lpstr>Times New Roman (Hebrew)</vt:lpstr>
      <vt:lpstr>黑体</vt:lpstr>
      <vt:lpstr>思源黑体 CN Heavy</vt:lpstr>
      <vt:lpstr>Times New Roman</vt:lpstr>
      <vt:lpstr>Wingdings</vt:lpstr>
      <vt:lpstr>华文细黑</vt:lpstr>
      <vt:lpstr>黑体-简</vt:lpstr>
      <vt:lpstr>数字孪生技术与工程实践2022</vt:lpstr>
      <vt:lpstr>MS_ClipArt_Gallery.2</vt:lpstr>
      <vt:lpstr>Visio.Drawing.15</vt:lpstr>
      <vt:lpstr>数字孪生技术与工程实践  第4章 数字工厂和数字孪生工厂</vt:lpstr>
      <vt:lpstr>智能制造的三个基本范式演进</vt:lpstr>
      <vt:lpstr>目录</vt:lpstr>
      <vt:lpstr>4.1 数字化工厂规划与数字工厂</vt:lpstr>
      <vt:lpstr>工厂全生命周期</vt:lpstr>
      <vt:lpstr>离散制造行业</vt:lpstr>
      <vt:lpstr>流程制造行业</vt:lpstr>
      <vt:lpstr>数字化工厂（规划设计）</vt:lpstr>
      <vt:lpstr>数字工厂</vt:lpstr>
      <vt:lpstr>数字化工厂</vt:lpstr>
      <vt:lpstr>数字制造</vt:lpstr>
      <vt:lpstr>对数字化工厂规划的需求</vt:lpstr>
      <vt:lpstr>技术发展与数字化工厂的形成</vt:lpstr>
      <vt:lpstr>数字化工厂规划</vt:lpstr>
      <vt:lpstr>数字化工厂规划的功能分析</vt:lpstr>
      <vt:lpstr>数字化工厂规划的主要功能模块</vt:lpstr>
      <vt:lpstr>针对不同层次的工作</vt:lpstr>
      <vt:lpstr>工厂数字模型</vt:lpstr>
      <vt:lpstr>工厂DMU的主要内容</vt:lpstr>
      <vt:lpstr>工厂DMU的应用</vt:lpstr>
      <vt:lpstr>工厂数字模型支持下的数字化布局方法</vt:lpstr>
      <vt:lpstr>数字化交付</vt:lpstr>
      <vt:lpstr>数字化工厂管控——车间管控</vt:lpstr>
      <vt:lpstr>ISA-95标准</vt:lpstr>
      <vt:lpstr>ISA-95标准中的功能层次模型</vt:lpstr>
      <vt:lpstr>数字化车间</vt:lpstr>
      <vt:lpstr>数字化工厂管控内容</vt:lpstr>
      <vt:lpstr>数字化车间建设的三条主线</vt:lpstr>
      <vt:lpstr>4.2 工厂数字孪生系统中的模型和数据</vt:lpstr>
      <vt:lpstr>基于模型</vt:lpstr>
      <vt:lpstr>MBD/MBE技术和传统技术的比较</vt:lpstr>
      <vt:lpstr>数字孪生和MBE的关系</vt:lpstr>
      <vt:lpstr>工厂数字孪生系统中的模型</vt:lpstr>
      <vt:lpstr>工厂数字孪生系统中的产品生命周期</vt:lpstr>
      <vt:lpstr>工厂数字孪生系统中的管理分析</vt:lpstr>
      <vt:lpstr>4.3 工厂数字孪生系统的特点与结构</vt:lpstr>
      <vt:lpstr>工厂数字孪生系统的特点</vt:lpstr>
      <vt:lpstr>工厂数字孪生系统总体架构</vt:lpstr>
      <vt:lpstr>车间数字孪生系统与外部系统关系</vt:lpstr>
      <vt:lpstr>4.4 工厂数字孪生系统的构建</vt:lpstr>
      <vt:lpstr>工厂数字孪生系统生命周期</vt:lpstr>
      <vt:lpstr>工厂数字孪生系统的构建</vt:lpstr>
      <vt:lpstr>PowerPoint 演示文稿</vt:lpstr>
      <vt:lpstr>工厂数字孪生系统实施的重点技术</vt:lpstr>
      <vt:lpstr>工厂数字孪生系统的实现方法</vt:lpstr>
      <vt:lpstr>本章思考题</vt:lpstr>
      <vt:lpstr>本章思考题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数字孪生技术与工程实践  第4章 数字工厂和数字孪生工厂</dc:title>
  <dc:creator/>
  <cp:lastModifiedBy>朱显杰</cp:lastModifiedBy>
  <cp:revision>2</cp:revision>
  <dcterms:created xsi:type="dcterms:W3CDTF">2024-03-12T04:47:55Z</dcterms:created>
  <dcterms:modified xsi:type="dcterms:W3CDTF">2024-03-12T04:47:55Z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3C07ABD6A46D4576A5F144626B2E03AB</vt:lpwstr>
  </property>
  <property fmtid="{D5CDD505-2E9C-101B-9397-08002B2CF9AE}" pid="3" name="KSOProductBuildVer">
    <vt:lpwstr>2052-6.4.0.8550</vt:lpwstr>
  </property>
</Properties>
</file>