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3"/>
    <p:sldId id="261" r:id="rId4"/>
    <p:sldId id="257" r:id="rId5"/>
    <p:sldId id="258"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59" r:id="rId20"/>
    <p:sldId id="275" r:id="rId21"/>
    <p:sldId id="276" r:id="rId22"/>
    <p:sldId id="277" r:id="rId23"/>
    <p:sldId id="278" r:id="rId24"/>
    <p:sldId id="279" r:id="rId25"/>
    <p:sldId id="280" r:id="rId26"/>
    <p:sldId id="281" r:id="rId27"/>
    <p:sldId id="282" r:id="rId28"/>
    <p:sldId id="283" r:id="rId29"/>
    <p:sldId id="260" r:id="rId30"/>
    <p:sldId id="284" r:id="rId31"/>
    <p:sldId id="285" r:id="rId32"/>
    <p:sldId id="286" r:id="rId33"/>
    <p:sldId id="287" r:id="rId34"/>
    <p:sldId id="764" r:id="rId35"/>
    <p:sldId id="762" r:id="rId36"/>
    <p:sldId id="766"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刘付观生" initials="刘付观生" lastIdx="3" clrIdx="0"/>
  <p:cmAuthor id="1" name="liufuguansheng" initials="liufu" lastIdx="1" clrIdx="1"/>
  <p:cmAuthor id="2" name="作者" initials="A" lastIdx="0" clrIdx="1"/>
  <p:cmAuthor id="3" name="ITC" initials="I"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showGuides="1">
      <p:cViewPr varScale="1">
        <p:scale>
          <a:sx n="135" d="100"/>
          <a:sy n="135" d="100"/>
        </p:scale>
        <p:origin x="240" y="7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commentAuthors" Target="commentAuthors.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notesMaster" Target="notesMasters/notesMaster1.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CFEA835-036D-4319-BAD5-9BE25DB3415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A0CAAE31-851B-4CCA-81B5-697596BAB887}">
      <dgm:prSet phldrT="[文本]"/>
      <dgm:spPr/>
      <dgm:t>
        <a:bodyPr/>
        <a:lstStyle/>
        <a:p>
          <a:r>
            <a:rPr lang="en-US" altLang="en-US" dirty="0"/>
            <a:t>5.1 </a:t>
          </a:r>
          <a:r>
            <a:rPr lang="zh-CN" altLang="en-US" dirty="0"/>
            <a:t>基于数字孪生的智能建造</a:t>
          </a:r>
        </a:p>
      </dgm:t>
    </dgm:pt>
    <dgm:pt modelId="{B59D80E3-166D-4CAB-9939-15C2E9482D8C}" cxnId="{CCE5D51A-6995-4927-9DB6-B29431C415D3}" type="parTrans">
      <dgm:prSet/>
      <dgm:spPr/>
      <dgm:t>
        <a:bodyPr/>
        <a:lstStyle/>
        <a:p>
          <a:endParaRPr lang="zh-CN" altLang="en-US"/>
        </a:p>
      </dgm:t>
    </dgm:pt>
    <dgm:pt modelId="{B18EA856-DE83-4ADE-9CE0-007FFE7A3051}" cxnId="{CCE5D51A-6995-4927-9DB6-B29431C415D3}" type="sibTrans">
      <dgm:prSet/>
      <dgm:spPr/>
      <dgm:t>
        <a:bodyPr/>
        <a:lstStyle/>
        <a:p>
          <a:endParaRPr lang="zh-CN" altLang="en-US"/>
        </a:p>
      </dgm:t>
    </dgm:pt>
    <dgm:pt modelId="{D431EDF9-4F4E-49A5-86DB-F1A9BFD0AD35}">
      <dgm:prSet/>
      <dgm:spPr/>
      <dgm:t>
        <a:bodyPr/>
        <a:lstStyle/>
        <a:p>
          <a:r>
            <a:rPr lang="en-US" altLang="en-US" dirty="0"/>
            <a:t>5.2 </a:t>
          </a:r>
          <a:r>
            <a:rPr lang="zh-CN" altLang="en-US" dirty="0"/>
            <a:t>基于数字孪生的智慧城市</a:t>
          </a:r>
        </a:p>
      </dgm:t>
    </dgm:pt>
    <dgm:pt modelId="{133BE35E-3192-4098-BC4B-0D167A19A8F0}" cxnId="{C955CFF8-3E2E-4246-99B7-EB34CE2D381F}" type="parTrans">
      <dgm:prSet/>
      <dgm:spPr/>
      <dgm:t>
        <a:bodyPr/>
        <a:lstStyle/>
        <a:p>
          <a:endParaRPr lang="zh-CN" altLang="en-US"/>
        </a:p>
      </dgm:t>
    </dgm:pt>
    <dgm:pt modelId="{1044A721-AE7B-47CA-9E6D-CAAA7C864F98}" cxnId="{C955CFF8-3E2E-4246-99B7-EB34CE2D381F}" type="sibTrans">
      <dgm:prSet/>
      <dgm:spPr/>
      <dgm:t>
        <a:bodyPr/>
        <a:lstStyle/>
        <a:p>
          <a:endParaRPr lang="zh-CN" altLang="en-US"/>
        </a:p>
      </dgm:t>
    </dgm:pt>
    <dgm:pt modelId="{B4F0019D-ED62-4C20-8F06-2337EB003BB3}">
      <dgm:prSet/>
      <dgm:spPr/>
      <dgm:t>
        <a:bodyPr/>
        <a:lstStyle/>
        <a:p>
          <a:r>
            <a:rPr lang="en-US" altLang="en-US"/>
            <a:t>5.3 </a:t>
          </a:r>
          <a:r>
            <a:rPr lang="zh-CN" altLang="en-US"/>
            <a:t>数字孪生城市应用案例</a:t>
          </a:r>
        </a:p>
      </dgm:t>
    </dgm:pt>
    <dgm:pt modelId="{655257EE-9599-4D4C-B06D-9326CF488FE5}" cxnId="{9EF9FD32-8C0F-4014-ACCB-7E66CDF8E9B8}" type="parTrans">
      <dgm:prSet/>
      <dgm:spPr/>
      <dgm:t>
        <a:bodyPr/>
        <a:lstStyle/>
        <a:p>
          <a:endParaRPr lang="zh-CN" altLang="en-US"/>
        </a:p>
      </dgm:t>
    </dgm:pt>
    <dgm:pt modelId="{B45C7497-D76D-41FF-B2B4-4F1C15FC3FDF}" cxnId="{9EF9FD32-8C0F-4014-ACCB-7E66CDF8E9B8}" type="sibTrans">
      <dgm:prSet/>
      <dgm:spPr/>
      <dgm:t>
        <a:bodyPr/>
        <a:lstStyle/>
        <a:p>
          <a:endParaRPr lang="zh-CN" altLang="en-US"/>
        </a:p>
      </dgm:t>
    </dgm:pt>
    <dgm:pt modelId="{2B7D5E2D-4C3F-4D68-81E0-CE1FC5180C54}" type="pres">
      <dgm:prSet presAssocID="{0CFEA835-036D-4319-BAD5-9BE25DB34158}" presName="vert0" presStyleCnt="0">
        <dgm:presLayoutVars>
          <dgm:dir/>
          <dgm:animOne val="branch"/>
          <dgm:animLvl val="lvl"/>
        </dgm:presLayoutVars>
      </dgm:prSet>
      <dgm:spPr/>
    </dgm:pt>
    <dgm:pt modelId="{C3073DA1-3865-4525-9255-E2D0355B2F23}" type="pres">
      <dgm:prSet presAssocID="{A0CAAE31-851B-4CCA-81B5-697596BAB887}" presName="thickLine" presStyleLbl="alignNode1" presStyleIdx="0" presStyleCnt="3"/>
      <dgm:spPr/>
    </dgm:pt>
    <dgm:pt modelId="{42B17E99-D27D-4B4E-8F33-49D487409AAA}" type="pres">
      <dgm:prSet presAssocID="{A0CAAE31-851B-4CCA-81B5-697596BAB887}" presName="horz1" presStyleCnt="0"/>
      <dgm:spPr/>
    </dgm:pt>
    <dgm:pt modelId="{B3A80254-CBD8-4862-B19B-2BA04AB7FE62}" type="pres">
      <dgm:prSet presAssocID="{A0CAAE31-851B-4CCA-81B5-697596BAB887}" presName="tx1" presStyleLbl="revTx" presStyleIdx="0" presStyleCnt="3"/>
      <dgm:spPr/>
    </dgm:pt>
    <dgm:pt modelId="{74A4A722-9648-474C-A97C-7BBD1BD427BD}" type="pres">
      <dgm:prSet presAssocID="{A0CAAE31-851B-4CCA-81B5-697596BAB887}" presName="vert1" presStyleCnt="0"/>
      <dgm:spPr/>
    </dgm:pt>
    <dgm:pt modelId="{5EC77DDD-BD5E-40B1-80AA-CFDF96E61D5E}" type="pres">
      <dgm:prSet presAssocID="{D431EDF9-4F4E-49A5-86DB-F1A9BFD0AD35}" presName="thickLine" presStyleLbl="alignNode1" presStyleIdx="1" presStyleCnt="3"/>
      <dgm:spPr/>
    </dgm:pt>
    <dgm:pt modelId="{8206B462-80BF-4C13-8FE4-1D1A02FBA6AD}" type="pres">
      <dgm:prSet presAssocID="{D431EDF9-4F4E-49A5-86DB-F1A9BFD0AD35}" presName="horz1" presStyleCnt="0"/>
      <dgm:spPr/>
    </dgm:pt>
    <dgm:pt modelId="{9D062458-9FCD-4D31-ACD7-47DF8AE6C92F}" type="pres">
      <dgm:prSet presAssocID="{D431EDF9-4F4E-49A5-86DB-F1A9BFD0AD35}" presName="tx1" presStyleLbl="revTx" presStyleIdx="1" presStyleCnt="3"/>
      <dgm:spPr/>
    </dgm:pt>
    <dgm:pt modelId="{A9A40AE2-372B-4B92-89B3-BE7F9AC92FFA}" type="pres">
      <dgm:prSet presAssocID="{D431EDF9-4F4E-49A5-86DB-F1A9BFD0AD35}" presName="vert1" presStyleCnt="0"/>
      <dgm:spPr/>
    </dgm:pt>
    <dgm:pt modelId="{FEC3F0ED-8BC3-4D2C-ABC5-3F5A265C1DAF}" type="pres">
      <dgm:prSet presAssocID="{B4F0019D-ED62-4C20-8F06-2337EB003BB3}" presName="thickLine" presStyleLbl="alignNode1" presStyleIdx="2" presStyleCnt="3"/>
      <dgm:spPr/>
    </dgm:pt>
    <dgm:pt modelId="{39B33036-E0D5-4F73-B043-3D5062979CEE}" type="pres">
      <dgm:prSet presAssocID="{B4F0019D-ED62-4C20-8F06-2337EB003BB3}" presName="horz1" presStyleCnt="0"/>
      <dgm:spPr/>
    </dgm:pt>
    <dgm:pt modelId="{F839A7F3-8B86-4211-AEDA-2661C5732B15}" type="pres">
      <dgm:prSet presAssocID="{B4F0019D-ED62-4C20-8F06-2337EB003BB3}" presName="tx1" presStyleLbl="revTx" presStyleIdx="2" presStyleCnt="3"/>
      <dgm:spPr/>
    </dgm:pt>
    <dgm:pt modelId="{BAD7EF66-AEE7-4A71-9380-79AA57D4EC55}" type="pres">
      <dgm:prSet presAssocID="{B4F0019D-ED62-4C20-8F06-2337EB003BB3}" presName="vert1" presStyleCnt="0"/>
      <dgm:spPr/>
    </dgm:pt>
  </dgm:ptLst>
  <dgm:cxnLst>
    <dgm:cxn modelId="{819D3010-9D3B-42DE-B16F-5D8136F87652}" type="presOf" srcId="{0CFEA835-036D-4319-BAD5-9BE25DB34158}" destId="{2B7D5E2D-4C3F-4D68-81E0-CE1FC5180C54}" srcOrd="0" destOrd="0" presId="urn:microsoft.com/office/officeart/2008/layout/LinedList"/>
    <dgm:cxn modelId="{CCE5D51A-6995-4927-9DB6-B29431C415D3}" srcId="{0CFEA835-036D-4319-BAD5-9BE25DB34158}" destId="{A0CAAE31-851B-4CCA-81B5-697596BAB887}" srcOrd="0" destOrd="0" parTransId="{B59D80E3-166D-4CAB-9939-15C2E9482D8C}" sibTransId="{B18EA856-DE83-4ADE-9CE0-007FFE7A3051}"/>
    <dgm:cxn modelId="{9EF9FD32-8C0F-4014-ACCB-7E66CDF8E9B8}" srcId="{0CFEA835-036D-4319-BAD5-9BE25DB34158}" destId="{B4F0019D-ED62-4C20-8F06-2337EB003BB3}" srcOrd="2" destOrd="0" parTransId="{655257EE-9599-4D4C-B06D-9326CF488FE5}" sibTransId="{B45C7497-D76D-41FF-B2B4-4F1C15FC3FDF}"/>
    <dgm:cxn modelId="{D5ACFC41-3DC4-41FF-89F3-65C85E0ABC0D}" type="presOf" srcId="{A0CAAE31-851B-4CCA-81B5-697596BAB887}" destId="{B3A80254-CBD8-4862-B19B-2BA04AB7FE62}" srcOrd="0" destOrd="0" presId="urn:microsoft.com/office/officeart/2008/layout/LinedList"/>
    <dgm:cxn modelId="{ED62EE6E-D4EC-4FCB-80D5-74965AA443D6}" type="presOf" srcId="{B4F0019D-ED62-4C20-8F06-2337EB003BB3}" destId="{F839A7F3-8B86-4211-AEDA-2661C5732B15}" srcOrd="0" destOrd="0" presId="urn:microsoft.com/office/officeart/2008/layout/LinedList"/>
    <dgm:cxn modelId="{7DAAC75A-20D4-4499-9A81-AEDDDE90F0FF}" type="presOf" srcId="{D431EDF9-4F4E-49A5-86DB-F1A9BFD0AD35}" destId="{9D062458-9FCD-4D31-ACD7-47DF8AE6C92F}" srcOrd="0" destOrd="0" presId="urn:microsoft.com/office/officeart/2008/layout/LinedList"/>
    <dgm:cxn modelId="{C955CFF8-3E2E-4246-99B7-EB34CE2D381F}" srcId="{0CFEA835-036D-4319-BAD5-9BE25DB34158}" destId="{D431EDF9-4F4E-49A5-86DB-F1A9BFD0AD35}" srcOrd="1" destOrd="0" parTransId="{133BE35E-3192-4098-BC4B-0D167A19A8F0}" sibTransId="{1044A721-AE7B-47CA-9E6D-CAAA7C864F98}"/>
    <dgm:cxn modelId="{6C5D754C-1B5E-4410-A563-0ED887DDBD13}" type="presParOf" srcId="{2B7D5E2D-4C3F-4D68-81E0-CE1FC5180C54}" destId="{C3073DA1-3865-4525-9255-E2D0355B2F23}" srcOrd="0" destOrd="0" presId="urn:microsoft.com/office/officeart/2008/layout/LinedList"/>
    <dgm:cxn modelId="{D12E7F32-4B0C-445C-9C91-E6BD9F8A65C7}" type="presParOf" srcId="{2B7D5E2D-4C3F-4D68-81E0-CE1FC5180C54}" destId="{42B17E99-D27D-4B4E-8F33-49D487409AAA}" srcOrd="1" destOrd="0" presId="urn:microsoft.com/office/officeart/2008/layout/LinedList"/>
    <dgm:cxn modelId="{8F626DC2-6465-41BF-A9F4-80E7C6316A76}" type="presParOf" srcId="{42B17E99-D27D-4B4E-8F33-49D487409AAA}" destId="{B3A80254-CBD8-4862-B19B-2BA04AB7FE62}" srcOrd="0" destOrd="0" presId="urn:microsoft.com/office/officeart/2008/layout/LinedList"/>
    <dgm:cxn modelId="{07130C35-D14E-481A-B76D-0E3887CBD9BE}" type="presParOf" srcId="{42B17E99-D27D-4B4E-8F33-49D487409AAA}" destId="{74A4A722-9648-474C-A97C-7BBD1BD427BD}" srcOrd="1" destOrd="0" presId="urn:microsoft.com/office/officeart/2008/layout/LinedList"/>
    <dgm:cxn modelId="{FD83E49B-6D9D-46C5-9562-B12C52D1F9B2}" type="presParOf" srcId="{2B7D5E2D-4C3F-4D68-81E0-CE1FC5180C54}" destId="{5EC77DDD-BD5E-40B1-80AA-CFDF96E61D5E}" srcOrd="2" destOrd="0" presId="urn:microsoft.com/office/officeart/2008/layout/LinedList"/>
    <dgm:cxn modelId="{E063DFD0-860D-4412-814E-B01AE5B3C2BC}" type="presParOf" srcId="{2B7D5E2D-4C3F-4D68-81E0-CE1FC5180C54}" destId="{8206B462-80BF-4C13-8FE4-1D1A02FBA6AD}" srcOrd="3" destOrd="0" presId="urn:microsoft.com/office/officeart/2008/layout/LinedList"/>
    <dgm:cxn modelId="{4A957BF7-9460-405C-AB7C-FBE7C20E76B1}" type="presParOf" srcId="{8206B462-80BF-4C13-8FE4-1D1A02FBA6AD}" destId="{9D062458-9FCD-4D31-ACD7-47DF8AE6C92F}" srcOrd="0" destOrd="0" presId="urn:microsoft.com/office/officeart/2008/layout/LinedList"/>
    <dgm:cxn modelId="{5CB62762-9172-4865-83C8-ADC385122AC4}" type="presParOf" srcId="{8206B462-80BF-4C13-8FE4-1D1A02FBA6AD}" destId="{A9A40AE2-372B-4B92-89B3-BE7F9AC92FFA}" srcOrd="1" destOrd="0" presId="urn:microsoft.com/office/officeart/2008/layout/LinedList"/>
    <dgm:cxn modelId="{7440151B-E429-4A5D-AA8A-CC42BA868E12}" type="presParOf" srcId="{2B7D5E2D-4C3F-4D68-81E0-CE1FC5180C54}" destId="{FEC3F0ED-8BC3-4D2C-ABC5-3F5A265C1DAF}" srcOrd="4" destOrd="0" presId="urn:microsoft.com/office/officeart/2008/layout/LinedList"/>
    <dgm:cxn modelId="{C8C4BF72-D383-4338-9BD7-47A9CD59C8CD}" type="presParOf" srcId="{2B7D5E2D-4C3F-4D68-81E0-CE1FC5180C54}" destId="{39B33036-E0D5-4F73-B043-3D5062979CEE}" srcOrd="5" destOrd="0" presId="urn:microsoft.com/office/officeart/2008/layout/LinedList"/>
    <dgm:cxn modelId="{E57D1623-7D40-447B-906F-FE1DC8163DE3}" type="presParOf" srcId="{39B33036-E0D5-4F73-B043-3D5062979CEE}" destId="{F839A7F3-8B86-4211-AEDA-2661C5732B15}" srcOrd="0" destOrd="0" presId="urn:microsoft.com/office/officeart/2008/layout/LinedList"/>
    <dgm:cxn modelId="{EE0FFE40-50C4-4365-9492-AAD28034A448}" type="presParOf" srcId="{39B33036-E0D5-4F73-B043-3D5062979CEE}" destId="{BAD7EF66-AEE7-4A71-9380-79AA57D4EC55}"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768088" cy="2100408"/>
        <a:chOff x="0" y="0"/>
        <a:chExt cx="6768088" cy="2100408"/>
      </a:xfrm>
    </dsp:grpSpPr>
    <dsp:sp modelId="{C3073DA1-3865-4525-9255-E2D0355B2F23}">
      <dsp:nvSpPr>
        <dsp:cNvPr id="3" name="直接连接符 2"/>
        <dsp:cNvSpPr/>
      </dsp:nvSpPr>
      <dsp:spPr bwMode="white">
        <a:xfrm>
          <a:off x="0" y="0"/>
          <a:ext cx="6768088" cy="0"/>
        </a:xfrm>
        <a:prstGeom prst="line">
          <a:avLst/>
        </a:prstGeom>
      </dsp:spPr>
      <dsp:style>
        <a:lnRef idx="2">
          <a:schemeClr val="accent1"/>
        </a:lnRef>
        <a:fillRef idx="1">
          <a:schemeClr val="accent1"/>
        </a:fillRef>
        <a:effectRef idx="0">
          <a:scrgbClr r="0" g="0" b="0"/>
        </a:effectRef>
        <a:fontRef idx="minor">
          <a:schemeClr val="lt1"/>
        </a:fontRef>
      </dsp:style>
      <dsp:txXfrm>
        <a:off x="0" y="0"/>
        <a:ext cx="6768088" cy="0"/>
      </dsp:txXfrm>
    </dsp:sp>
    <dsp:sp modelId="{B3A80254-CBD8-4862-B19B-2BA04AB7FE62}">
      <dsp:nvSpPr>
        <dsp:cNvPr id="4" name="矩形 3"/>
        <dsp:cNvSpPr/>
      </dsp:nvSpPr>
      <dsp:spPr bwMode="white">
        <a:xfrm>
          <a:off x="0" y="0"/>
          <a:ext cx="6768088" cy="70013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4300" tIns="114300" rIns="114300" bIns="114300" anchor="t"/>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0">
            <a:lnSpc>
              <a:spcPct val="100000"/>
            </a:lnSpc>
            <a:spcBef>
              <a:spcPct val="0"/>
            </a:spcBef>
            <a:spcAft>
              <a:spcPct val="35000"/>
            </a:spcAft>
          </a:pPr>
          <a:r>
            <a:rPr lang="en-US" altLang="en-US" dirty="0">
              <a:solidFill>
                <a:schemeClr val="tx1"/>
              </a:solidFill>
            </a:rPr>
            <a:t>5.1 </a:t>
          </a:r>
          <a:r>
            <a:rPr lang="zh-CN" altLang="en-US" dirty="0">
              <a:solidFill>
                <a:schemeClr val="tx1"/>
              </a:solidFill>
            </a:rPr>
            <a:t>基于数字孪生的智能建造</a:t>
          </a:r>
          <a:endParaRPr>
            <a:solidFill>
              <a:schemeClr val="tx1"/>
            </a:solidFill>
          </a:endParaRPr>
        </a:p>
      </dsp:txBody>
      <dsp:txXfrm>
        <a:off x="0" y="0"/>
        <a:ext cx="6768088" cy="700136"/>
      </dsp:txXfrm>
    </dsp:sp>
    <dsp:sp modelId="{5EC77DDD-BD5E-40B1-80AA-CFDF96E61D5E}">
      <dsp:nvSpPr>
        <dsp:cNvPr id="5" name="直接连接符 4"/>
        <dsp:cNvSpPr/>
      </dsp:nvSpPr>
      <dsp:spPr bwMode="white">
        <a:xfrm>
          <a:off x="0" y="700136"/>
          <a:ext cx="6768088" cy="0"/>
        </a:xfrm>
        <a:prstGeom prst="line">
          <a:avLst/>
        </a:prstGeom>
      </dsp:spPr>
      <dsp:style>
        <a:lnRef idx="2">
          <a:schemeClr val="accent1"/>
        </a:lnRef>
        <a:fillRef idx="1">
          <a:schemeClr val="accent1"/>
        </a:fillRef>
        <a:effectRef idx="0">
          <a:scrgbClr r="0" g="0" b="0"/>
        </a:effectRef>
        <a:fontRef idx="minor">
          <a:schemeClr val="lt1"/>
        </a:fontRef>
      </dsp:style>
      <dsp:txXfrm>
        <a:off x="0" y="700136"/>
        <a:ext cx="6768088" cy="0"/>
      </dsp:txXfrm>
    </dsp:sp>
    <dsp:sp modelId="{9D062458-9FCD-4D31-ACD7-47DF8AE6C92F}">
      <dsp:nvSpPr>
        <dsp:cNvPr id="6" name="矩形 5"/>
        <dsp:cNvSpPr/>
      </dsp:nvSpPr>
      <dsp:spPr bwMode="white">
        <a:xfrm>
          <a:off x="0" y="700136"/>
          <a:ext cx="6768088" cy="70013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4300" tIns="114300" rIns="114300" bIns="114300" anchor="t"/>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0">
            <a:lnSpc>
              <a:spcPct val="100000"/>
            </a:lnSpc>
            <a:spcBef>
              <a:spcPct val="0"/>
            </a:spcBef>
            <a:spcAft>
              <a:spcPct val="35000"/>
            </a:spcAft>
          </a:pPr>
          <a:r>
            <a:rPr lang="en-US" altLang="en-US" dirty="0">
              <a:solidFill>
                <a:schemeClr val="tx1"/>
              </a:solidFill>
            </a:rPr>
            <a:t>5.2 </a:t>
          </a:r>
          <a:r>
            <a:rPr lang="zh-CN" altLang="en-US" dirty="0">
              <a:solidFill>
                <a:schemeClr val="tx1"/>
              </a:solidFill>
            </a:rPr>
            <a:t>基于数字孪生的智慧城市</a:t>
          </a:r>
          <a:endParaRPr>
            <a:solidFill>
              <a:schemeClr val="tx1"/>
            </a:solidFill>
          </a:endParaRPr>
        </a:p>
      </dsp:txBody>
      <dsp:txXfrm>
        <a:off x="0" y="700136"/>
        <a:ext cx="6768088" cy="700136"/>
      </dsp:txXfrm>
    </dsp:sp>
    <dsp:sp modelId="{FEC3F0ED-8BC3-4D2C-ABC5-3F5A265C1DAF}">
      <dsp:nvSpPr>
        <dsp:cNvPr id="7" name="直接连接符 6"/>
        <dsp:cNvSpPr/>
      </dsp:nvSpPr>
      <dsp:spPr bwMode="white">
        <a:xfrm>
          <a:off x="0" y="1400272"/>
          <a:ext cx="6768088" cy="0"/>
        </a:xfrm>
        <a:prstGeom prst="line">
          <a:avLst/>
        </a:prstGeom>
      </dsp:spPr>
      <dsp:style>
        <a:lnRef idx="2">
          <a:schemeClr val="accent1"/>
        </a:lnRef>
        <a:fillRef idx="1">
          <a:schemeClr val="accent1"/>
        </a:fillRef>
        <a:effectRef idx="0">
          <a:scrgbClr r="0" g="0" b="0"/>
        </a:effectRef>
        <a:fontRef idx="minor">
          <a:schemeClr val="lt1"/>
        </a:fontRef>
      </dsp:style>
      <dsp:txXfrm>
        <a:off x="0" y="1400272"/>
        <a:ext cx="6768088" cy="0"/>
      </dsp:txXfrm>
    </dsp:sp>
    <dsp:sp modelId="{F839A7F3-8B86-4211-AEDA-2661C5732B15}">
      <dsp:nvSpPr>
        <dsp:cNvPr id="8" name="矩形 7"/>
        <dsp:cNvSpPr/>
      </dsp:nvSpPr>
      <dsp:spPr bwMode="white">
        <a:xfrm>
          <a:off x="0" y="1400272"/>
          <a:ext cx="6768088" cy="70013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14300" tIns="114300" rIns="114300" bIns="114300" anchor="t"/>
        <a:lstStyle>
          <a:lvl1pPr algn="l">
            <a:defRPr sz="30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0">
            <a:lnSpc>
              <a:spcPct val="100000"/>
            </a:lnSpc>
            <a:spcBef>
              <a:spcPct val="0"/>
            </a:spcBef>
            <a:spcAft>
              <a:spcPct val="35000"/>
            </a:spcAft>
          </a:pPr>
          <a:r>
            <a:rPr lang="en-US" altLang="en-US">
              <a:solidFill>
                <a:schemeClr val="tx1"/>
              </a:solidFill>
            </a:rPr>
            <a:t>5.3 </a:t>
          </a:r>
          <a:r>
            <a:rPr lang="zh-CN" altLang="en-US">
              <a:solidFill>
                <a:schemeClr val="tx1"/>
              </a:solidFill>
            </a:rPr>
            <a:t>数字孪生城市应用案例</a:t>
          </a:r>
          <a:endParaRPr>
            <a:solidFill>
              <a:schemeClr val="tx1"/>
            </a:solidFill>
          </a:endParaRPr>
        </a:p>
      </dsp:txBody>
      <dsp:txXfrm>
        <a:off x="0" y="1400272"/>
        <a:ext cx="6768088" cy="70013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69D0FD-6CBA-4812-B7D3-AE2EE11F0D29}"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sp>
        <p:nvSpPr>
          <p:cNvPr id="9801" name="副标题 2"/>
          <p:cNvSpPr>
            <a:spLocks noGrp="1"/>
          </p:cNvSpPr>
          <p:nvPr>
            <p:ph type="subTitle" idx="1"/>
          </p:nvPr>
        </p:nvSpPr>
        <p:spPr>
          <a:xfrm>
            <a:off x="2398018" y="3717656"/>
            <a:ext cx="4719513" cy="558799"/>
          </a:xfrm>
        </p:spPr>
        <p:txBody>
          <a:bodyPr anchor="t">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9802" name="标题 1"/>
          <p:cNvSpPr>
            <a:spLocks noGrp="1"/>
          </p:cNvSpPr>
          <p:nvPr>
            <p:ph type="ctrTitle"/>
          </p:nvPr>
        </p:nvSpPr>
        <p:spPr>
          <a:xfrm>
            <a:off x="2420973" y="2310542"/>
            <a:ext cx="6251063" cy="1035317"/>
          </a:xfrm>
        </p:spPr>
        <p:txBody>
          <a:bodyPr anchor="b">
            <a:normAutofit/>
          </a:bodyPr>
          <a:lstStyle>
            <a:lvl1pPr algn="l">
              <a:lnSpc>
                <a:spcPct val="120000"/>
              </a:lnSpc>
              <a:defRPr sz="3200" b="1">
                <a:solidFill>
                  <a:schemeClr val="tx1"/>
                </a:solidFill>
              </a:defRPr>
            </a:lvl1pPr>
          </a:lstStyle>
          <a:p>
            <a:r>
              <a:rPr lang="zh-CN" altLang="en-US"/>
              <a:t>单击此处编辑母版标题样式</a:t>
            </a:r>
            <a:endParaRPr lang="zh-CN" altLang="en-US" dirty="0"/>
          </a:p>
        </p:txBody>
      </p:sp>
      <p:sp>
        <p:nvSpPr>
          <p:cNvPr id="258" name="矩形 257"/>
          <p:cNvSpPr/>
          <p:nvPr/>
        </p:nvSpPr>
        <p:spPr>
          <a:xfrm>
            <a:off x="669925" y="3497828"/>
            <a:ext cx="6251063" cy="957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8980590" y="1620191"/>
            <a:ext cx="3057980" cy="2851135"/>
            <a:chOff x="3990983" y="1563392"/>
            <a:chExt cx="4185447" cy="4108467"/>
          </a:xfrm>
        </p:grpSpPr>
        <p:grpSp>
          <p:nvGrpSpPr>
            <p:cNvPr id="15" name="组合 14"/>
            <p:cNvGrpSpPr/>
            <p:nvPr/>
          </p:nvGrpSpPr>
          <p:grpSpPr>
            <a:xfrm>
              <a:off x="4101458" y="1653440"/>
              <a:ext cx="4002716" cy="3942145"/>
              <a:chOff x="8809631" y="1360739"/>
              <a:chExt cx="4002716" cy="3942145"/>
            </a:xfrm>
          </p:grpSpPr>
          <p:sp>
            <p:nvSpPr>
              <p:cNvPr id="97" name="Freeform 229"/>
              <p:cNvSpPr/>
              <p:nvPr/>
            </p:nvSpPr>
            <p:spPr bwMode="auto">
              <a:xfrm>
                <a:off x="11732169" y="2341648"/>
                <a:ext cx="482883" cy="1179447"/>
              </a:xfrm>
              <a:custGeom>
                <a:avLst/>
                <a:gdLst>
                  <a:gd name="T0" fmla="*/ 7 w 287"/>
                  <a:gd name="T1" fmla="*/ 417 h 701"/>
                  <a:gd name="T2" fmla="*/ 230 w 287"/>
                  <a:gd name="T3" fmla="*/ 701 h 701"/>
                  <a:gd name="T4" fmla="*/ 287 w 287"/>
                  <a:gd name="T5" fmla="*/ 310 h 701"/>
                  <a:gd name="T6" fmla="*/ 0 w 287"/>
                  <a:gd name="T7" fmla="*/ 0 h 701"/>
                </a:gdLst>
                <a:ahLst/>
                <a:cxnLst>
                  <a:cxn ang="0">
                    <a:pos x="T0" y="T1"/>
                  </a:cxn>
                  <a:cxn ang="0">
                    <a:pos x="T2" y="T3"/>
                  </a:cxn>
                  <a:cxn ang="0">
                    <a:pos x="T4" y="T5"/>
                  </a:cxn>
                  <a:cxn ang="0">
                    <a:pos x="T6" y="T7"/>
                  </a:cxn>
                </a:cxnLst>
                <a:rect l="0" t="0" r="r" b="b"/>
                <a:pathLst>
                  <a:path w="287" h="701">
                    <a:moveTo>
                      <a:pt x="7" y="417"/>
                    </a:moveTo>
                    <a:lnTo>
                      <a:pt x="230" y="701"/>
                    </a:lnTo>
                    <a:lnTo>
                      <a:pt x="287" y="310"/>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98" name="Freeform 226"/>
              <p:cNvSpPr/>
              <p:nvPr/>
            </p:nvSpPr>
            <p:spPr bwMode="auto">
              <a:xfrm>
                <a:off x="10424851" y="1360739"/>
                <a:ext cx="1467158" cy="3428976"/>
              </a:xfrm>
              <a:custGeom>
                <a:avLst/>
                <a:gdLst>
                  <a:gd name="T0" fmla="*/ 853 w 872"/>
                  <a:gd name="T1" fmla="*/ 2038 h 2038"/>
                  <a:gd name="T2" fmla="*/ 500 w 872"/>
                  <a:gd name="T3" fmla="*/ 1597 h 2038"/>
                  <a:gd name="T4" fmla="*/ 265 w 872"/>
                  <a:gd name="T5" fmla="*/ 1723 h 2038"/>
                  <a:gd name="T6" fmla="*/ 225 w 872"/>
                  <a:gd name="T7" fmla="*/ 1758 h 2038"/>
                  <a:gd name="T8" fmla="*/ 242 w 872"/>
                  <a:gd name="T9" fmla="*/ 2023 h 2038"/>
                  <a:gd name="T10" fmla="*/ 872 w 872"/>
                  <a:gd name="T11" fmla="*/ 2023 h 2038"/>
                  <a:gd name="T12" fmla="*/ 493 w 872"/>
                  <a:gd name="T13" fmla="*/ 1173 h 2038"/>
                  <a:gd name="T14" fmla="*/ 749 w 872"/>
                  <a:gd name="T15" fmla="*/ 533 h 2038"/>
                  <a:gd name="T16" fmla="*/ 772 w 872"/>
                  <a:gd name="T17" fmla="*/ 986 h 2038"/>
                  <a:gd name="T18" fmla="*/ 498 w 872"/>
                  <a:gd name="T19" fmla="*/ 1133 h 2038"/>
                  <a:gd name="T20" fmla="*/ 443 w 872"/>
                  <a:gd name="T21" fmla="*/ 796 h 2038"/>
                  <a:gd name="T22" fmla="*/ 725 w 872"/>
                  <a:gd name="T23" fmla="*/ 536 h 2038"/>
                  <a:gd name="T24" fmla="*/ 0 w 872"/>
                  <a:gd name="T25" fmla="*/ 0 h 2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2" h="2038">
                    <a:moveTo>
                      <a:pt x="853" y="2038"/>
                    </a:moveTo>
                    <a:lnTo>
                      <a:pt x="500" y="1597"/>
                    </a:lnTo>
                    <a:lnTo>
                      <a:pt x="265" y="1723"/>
                    </a:lnTo>
                    <a:lnTo>
                      <a:pt x="225" y="1758"/>
                    </a:lnTo>
                    <a:lnTo>
                      <a:pt x="242" y="2023"/>
                    </a:lnTo>
                    <a:lnTo>
                      <a:pt x="872" y="2023"/>
                    </a:lnTo>
                    <a:lnTo>
                      <a:pt x="493" y="1173"/>
                    </a:lnTo>
                    <a:lnTo>
                      <a:pt x="749" y="533"/>
                    </a:lnTo>
                    <a:lnTo>
                      <a:pt x="772" y="986"/>
                    </a:lnTo>
                    <a:lnTo>
                      <a:pt x="498" y="1133"/>
                    </a:lnTo>
                    <a:lnTo>
                      <a:pt x="443" y="796"/>
                    </a:lnTo>
                    <a:lnTo>
                      <a:pt x="725" y="536"/>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99" name="Line 224"/>
              <p:cNvSpPr>
                <a:spLocks noChangeShapeType="1"/>
              </p:cNvSpPr>
              <p:nvPr/>
            </p:nvSpPr>
            <p:spPr bwMode="auto">
              <a:xfrm flipH="1">
                <a:off x="9798953" y="2074128"/>
                <a:ext cx="1033068" cy="71338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0" name="Freeform 217"/>
              <p:cNvSpPr/>
              <p:nvPr/>
            </p:nvSpPr>
            <p:spPr bwMode="auto">
              <a:xfrm>
                <a:off x="8809631" y="1392707"/>
                <a:ext cx="3923638" cy="3834464"/>
              </a:xfrm>
              <a:custGeom>
                <a:avLst/>
                <a:gdLst>
                  <a:gd name="T0" fmla="*/ 974 w 2332"/>
                  <a:gd name="T1" fmla="*/ 0 h 2279"/>
                  <a:gd name="T2" fmla="*/ 1581 w 2332"/>
                  <a:gd name="T3" fmla="*/ 81 h 2279"/>
                  <a:gd name="T4" fmla="*/ 2059 w 2332"/>
                  <a:gd name="T5" fmla="*/ 360 h 2279"/>
                  <a:gd name="T6" fmla="*/ 2332 w 2332"/>
                  <a:gd name="T7" fmla="*/ 820 h 2279"/>
                  <a:gd name="T8" fmla="*/ 2249 w 2332"/>
                  <a:gd name="T9" fmla="*/ 1718 h 2279"/>
                  <a:gd name="T10" fmla="*/ 1652 w 2332"/>
                  <a:gd name="T11" fmla="*/ 2279 h 2279"/>
                  <a:gd name="T12" fmla="*/ 714 w 2332"/>
                  <a:gd name="T13" fmla="*/ 2279 h 2279"/>
                  <a:gd name="T14" fmla="*/ 57 w 2332"/>
                  <a:gd name="T15" fmla="*/ 1649 h 2279"/>
                  <a:gd name="T16" fmla="*/ 0 w 2332"/>
                  <a:gd name="T17" fmla="*/ 967 h 2279"/>
                  <a:gd name="T18" fmla="*/ 221 w 2332"/>
                  <a:gd name="T19" fmla="*/ 448 h 2279"/>
                  <a:gd name="T20" fmla="*/ 974 w 2332"/>
                  <a:gd name="T21"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2" h="2279">
                    <a:moveTo>
                      <a:pt x="974" y="0"/>
                    </a:moveTo>
                    <a:lnTo>
                      <a:pt x="1581" y="81"/>
                    </a:lnTo>
                    <a:lnTo>
                      <a:pt x="2059" y="360"/>
                    </a:lnTo>
                    <a:lnTo>
                      <a:pt x="2332" y="820"/>
                    </a:lnTo>
                    <a:lnTo>
                      <a:pt x="2249" y="1718"/>
                    </a:lnTo>
                    <a:lnTo>
                      <a:pt x="1652" y="2279"/>
                    </a:lnTo>
                    <a:lnTo>
                      <a:pt x="714" y="2279"/>
                    </a:lnTo>
                    <a:lnTo>
                      <a:pt x="57" y="1649"/>
                    </a:lnTo>
                    <a:lnTo>
                      <a:pt x="0" y="967"/>
                    </a:lnTo>
                    <a:lnTo>
                      <a:pt x="221" y="448"/>
                    </a:lnTo>
                    <a:lnTo>
                      <a:pt x="974"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1" name="Freeform 218"/>
              <p:cNvSpPr/>
              <p:nvPr/>
            </p:nvSpPr>
            <p:spPr bwMode="auto">
              <a:xfrm>
                <a:off x="9181468" y="1820067"/>
                <a:ext cx="3630879" cy="3407104"/>
              </a:xfrm>
              <a:custGeom>
                <a:avLst/>
                <a:gdLst>
                  <a:gd name="T0" fmla="*/ 0 w 2158"/>
                  <a:gd name="T1" fmla="*/ 194 h 2025"/>
                  <a:gd name="T2" fmla="*/ 651 w 2158"/>
                  <a:gd name="T3" fmla="*/ 0 h 2025"/>
                  <a:gd name="T4" fmla="*/ 981 w 2158"/>
                  <a:gd name="T5" fmla="*/ 151 h 2025"/>
                  <a:gd name="T6" fmla="*/ 1452 w 2158"/>
                  <a:gd name="T7" fmla="*/ 284 h 2025"/>
                  <a:gd name="T8" fmla="*/ 2158 w 2158"/>
                  <a:gd name="T9" fmla="*/ 578 h 2025"/>
                  <a:gd name="T10" fmla="*/ 1746 w 2158"/>
                  <a:gd name="T11" fmla="*/ 966 h 2025"/>
                  <a:gd name="T12" fmla="*/ 2059 w 2158"/>
                  <a:gd name="T13" fmla="*/ 1464 h 2025"/>
                  <a:gd name="T14" fmla="*/ 1618 w 2158"/>
                  <a:gd name="T15" fmla="*/ 1724 h 2025"/>
                  <a:gd name="T16" fmla="*/ 528 w 2158"/>
                  <a:gd name="T17" fmla="*/ 2025 h 2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8" h="2025">
                    <a:moveTo>
                      <a:pt x="0" y="194"/>
                    </a:moveTo>
                    <a:lnTo>
                      <a:pt x="651" y="0"/>
                    </a:lnTo>
                    <a:lnTo>
                      <a:pt x="981" y="151"/>
                    </a:lnTo>
                    <a:lnTo>
                      <a:pt x="1452" y="284"/>
                    </a:lnTo>
                    <a:lnTo>
                      <a:pt x="2158" y="578"/>
                    </a:lnTo>
                    <a:lnTo>
                      <a:pt x="1746" y="966"/>
                    </a:lnTo>
                    <a:lnTo>
                      <a:pt x="2059" y="1464"/>
                    </a:lnTo>
                    <a:lnTo>
                      <a:pt x="1618" y="1724"/>
                    </a:lnTo>
                    <a:lnTo>
                      <a:pt x="528" y="202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2" name="Freeform 219"/>
              <p:cNvSpPr/>
              <p:nvPr/>
            </p:nvSpPr>
            <p:spPr bwMode="auto">
              <a:xfrm>
                <a:off x="9181468" y="1397754"/>
                <a:ext cx="2937681" cy="3873162"/>
              </a:xfrm>
              <a:custGeom>
                <a:avLst/>
                <a:gdLst>
                  <a:gd name="T0" fmla="*/ 0 w 1746"/>
                  <a:gd name="T1" fmla="*/ 469 h 2302"/>
                  <a:gd name="T2" fmla="*/ 192 w 1746"/>
                  <a:gd name="T3" fmla="*/ 739 h 2302"/>
                  <a:gd name="T4" fmla="*/ 945 w 1746"/>
                  <a:gd name="T5" fmla="*/ 417 h 2302"/>
                  <a:gd name="T6" fmla="*/ 888 w 1746"/>
                  <a:gd name="T7" fmla="*/ 739 h 2302"/>
                  <a:gd name="T8" fmla="*/ 981 w 1746"/>
                  <a:gd name="T9" fmla="*/ 1729 h 2302"/>
                  <a:gd name="T10" fmla="*/ 1618 w 1746"/>
                  <a:gd name="T11" fmla="*/ 1975 h 2302"/>
                  <a:gd name="T12" fmla="*/ 1746 w 1746"/>
                  <a:gd name="T13" fmla="*/ 1236 h 2302"/>
                  <a:gd name="T14" fmla="*/ 1452 w 1746"/>
                  <a:gd name="T15" fmla="*/ 535 h 2302"/>
                  <a:gd name="T16" fmla="*/ 898 w 1746"/>
                  <a:gd name="T17" fmla="*/ 753 h 2302"/>
                  <a:gd name="T18" fmla="*/ 1220 w 1746"/>
                  <a:gd name="T19" fmla="*/ 1137 h 2302"/>
                  <a:gd name="T20" fmla="*/ 950 w 1746"/>
                  <a:gd name="T21" fmla="*/ 1717 h 2302"/>
                  <a:gd name="T22" fmla="*/ 945 w 1746"/>
                  <a:gd name="T23" fmla="*/ 1729 h 2302"/>
                  <a:gd name="T24" fmla="*/ 481 w 1746"/>
                  <a:gd name="T25" fmla="*/ 2302 h 2302"/>
                  <a:gd name="T26" fmla="*/ 239 w 1746"/>
                  <a:gd name="T27" fmla="*/ 1137 h 2302"/>
                  <a:gd name="T28" fmla="*/ 945 w 1746"/>
                  <a:gd name="T29" fmla="*/ 398 h 2302"/>
                  <a:gd name="T30" fmla="*/ 774 w 1746"/>
                  <a:gd name="T31" fmla="*/ 0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46" h="2302">
                    <a:moveTo>
                      <a:pt x="0" y="469"/>
                    </a:moveTo>
                    <a:lnTo>
                      <a:pt x="192" y="739"/>
                    </a:lnTo>
                    <a:lnTo>
                      <a:pt x="945" y="417"/>
                    </a:lnTo>
                    <a:lnTo>
                      <a:pt x="888" y="739"/>
                    </a:lnTo>
                    <a:lnTo>
                      <a:pt x="981" y="1729"/>
                    </a:lnTo>
                    <a:lnTo>
                      <a:pt x="1618" y="1975"/>
                    </a:lnTo>
                    <a:lnTo>
                      <a:pt x="1746" y="1236"/>
                    </a:lnTo>
                    <a:lnTo>
                      <a:pt x="1452" y="535"/>
                    </a:lnTo>
                    <a:lnTo>
                      <a:pt x="898" y="753"/>
                    </a:lnTo>
                    <a:lnTo>
                      <a:pt x="1220" y="1137"/>
                    </a:lnTo>
                    <a:lnTo>
                      <a:pt x="950" y="1717"/>
                    </a:lnTo>
                    <a:lnTo>
                      <a:pt x="945" y="1729"/>
                    </a:lnTo>
                    <a:lnTo>
                      <a:pt x="481" y="2302"/>
                    </a:lnTo>
                    <a:lnTo>
                      <a:pt x="239" y="1137"/>
                    </a:lnTo>
                    <a:lnTo>
                      <a:pt x="945" y="398"/>
                    </a:lnTo>
                    <a:lnTo>
                      <a:pt x="774"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3" name="Freeform 220"/>
              <p:cNvSpPr/>
              <p:nvPr/>
            </p:nvSpPr>
            <p:spPr bwMode="auto">
              <a:xfrm>
                <a:off x="8809631" y="2664692"/>
                <a:ext cx="1918073" cy="1845725"/>
              </a:xfrm>
              <a:custGeom>
                <a:avLst/>
                <a:gdLst>
                  <a:gd name="T0" fmla="*/ 469 w 1140"/>
                  <a:gd name="T1" fmla="*/ 327 h 1097"/>
                  <a:gd name="T2" fmla="*/ 588 w 1140"/>
                  <a:gd name="T3" fmla="*/ 52 h 1097"/>
                  <a:gd name="T4" fmla="*/ 389 w 1140"/>
                  <a:gd name="T5" fmla="*/ 0 h 1097"/>
                  <a:gd name="T6" fmla="*/ 0 w 1140"/>
                  <a:gd name="T7" fmla="*/ 211 h 1097"/>
                  <a:gd name="T8" fmla="*/ 263 w 1140"/>
                  <a:gd name="T9" fmla="*/ 453 h 1097"/>
                  <a:gd name="T10" fmla="*/ 71 w 1140"/>
                  <a:gd name="T11" fmla="*/ 905 h 1097"/>
                  <a:gd name="T12" fmla="*/ 541 w 1140"/>
                  <a:gd name="T13" fmla="*/ 948 h 1097"/>
                  <a:gd name="T14" fmla="*/ 770 w 1140"/>
                  <a:gd name="T15" fmla="*/ 1097 h 1097"/>
                  <a:gd name="T16" fmla="*/ 1140 w 1140"/>
                  <a:gd name="T17" fmla="*/ 983 h 1097"/>
                  <a:gd name="T18" fmla="*/ 541 w 1140"/>
                  <a:gd name="T19" fmla="*/ 91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0" h="1097">
                    <a:moveTo>
                      <a:pt x="469" y="327"/>
                    </a:moveTo>
                    <a:lnTo>
                      <a:pt x="588" y="52"/>
                    </a:lnTo>
                    <a:lnTo>
                      <a:pt x="389" y="0"/>
                    </a:lnTo>
                    <a:lnTo>
                      <a:pt x="0" y="211"/>
                    </a:lnTo>
                    <a:lnTo>
                      <a:pt x="263" y="453"/>
                    </a:lnTo>
                    <a:lnTo>
                      <a:pt x="71" y="905"/>
                    </a:lnTo>
                    <a:lnTo>
                      <a:pt x="541" y="948"/>
                    </a:lnTo>
                    <a:lnTo>
                      <a:pt x="770" y="1097"/>
                    </a:lnTo>
                    <a:lnTo>
                      <a:pt x="1140" y="983"/>
                    </a:lnTo>
                    <a:lnTo>
                      <a:pt x="541" y="917"/>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4" name="Freeform 221"/>
              <p:cNvSpPr/>
              <p:nvPr/>
            </p:nvSpPr>
            <p:spPr bwMode="auto">
              <a:xfrm>
                <a:off x="8841599" y="2592344"/>
                <a:ext cx="686468" cy="718436"/>
              </a:xfrm>
              <a:custGeom>
                <a:avLst/>
                <a:gdLst>
                  <a:gd name="T0" fmla="*/ 375 w 408"/>
                  <a:gd name="T1" fmla="*/ 0 h 427"/>
                  <a:gd name="T2" fmla="*/ 408 w 408"/>
                  <a:gd name="T3" fmla="*/ 427 h 427"/>
                  <a:gd name="T4" fmla="*/ 0 w 408"/>
                  <a:gd name="T5" fmla="*/ 275 h 427"/>
                </a:gdLst>
                <a:ahLst/>
                <a:cxnLst>
                  <a:cxn ang="0">
                    <a:pos x="T0" y="T1"/>
                  </a:cxn>
                  <a:cxn ang="0">
                    <a:pos x="T2" y="T3"/>
                  </a:cxn>
                  <a:cxn ang="0">
                    <a:pos x="T4" y="T5"/>
                  </a:cxn>
                </a:cxnLst>
                <a:rect l="0" t="0" r="r" b="b"/>
                <a:pathLst>
                  <a:path w="408" h="427">
                    <a:moveTo>
                      <a:pt x="375" y="0"/>
                    </a:moveTo>
                    <a:lnTo>
                      <a:pt x="408" y="427"/>
                    </a:lnTo>
                    <a:lnTo>
                      <a:pt x="0" y="27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5" name="Freeform 222"/>
              <p:cNvSpPr/>
              <p:nvPr/>
            </p:nvSpPr>
            <p:spPr bwMode="auto">
              <a:xfrm>
                <a:off x="9528067" y="1392707"/>
                <a:ext cx="2686985" cy="1199637"/>
              </a:xfrm>
              <a:custGeom>
                <a:avLst/>
                <a:gdLst>
                  <a:gd name="T0" fmla="*/ 0 w 1597"/>
                  <a:gd name="T1" fmla="*/ 713 h 713"/>
                  <a:gd name="T2" fmla="*/ 424 w 1597"/>
                  <a:gd name="T3" fmla="*/ 261 h 713"/>
                  <a:gd name="T4" fmla="*/ 547 w 1597"/>
                  <a:gd name="T5" fmla="*/ 0 h 713"/>
                  <a:gd name="T6" fmla="*/ 566 w 1597"/>
                  <a:gd name="T7" fmla="*/ 10 h 713"/>
                  <a:gd name="T8" fmla="*/ 1057 w 1597"/>
                  <a:gd name="T9" fmla="*/ 254 h 713"/>
                  <a:gd name="T10" fmla="*/ 1154 w 1597"/>
                  <a:gd name="T11" fmla="*/ 81 h 713"/>
                  <a:gd name="T12" fmla="*/ 1265 w 1597"/>
                  <a:gd name="T13" fmla="*/ 500 h 713"/>
                  <a:gd name="T14" fmla="*/ 1597 w 1597"/>
                  <a:gd name="T15" fmla="*/ 358 h 7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7" h="713">
                    <a:moveTo>
                      <a:pt x="0" y="713"/>
                    </a:moveTo>
                    <a:lnTo>
                      <a:pt x="424" y="261"/>
                    </a:lnTo>
                    <a:lnTo>
                      <a:pt x="547" y="0"/>
                    </a:lnTo>
                    <a:lnTo>
                      <a:pt x="566" y="10"/>
                    </a:lnTo>
                    <a:lnTo>
                      <a:pt x="1057" y="254"/>
                    </a:lnTo>
                    <a:lnTo>
                      <a:pt x="1154" y="81"/>
                    </a:lnTo>
                    <a:lnTo>
                      <a:pt x="1265" y="500"/>
                    </a:lnTo>
                    <a:lnTo>
                      <a:pt x="1597" y="358"/>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6" name="Freeform 223"/>
              <p:cNvSpPr/>
              <p:nvPr/>
            </p:nvSpPr>
            <p:spPr bwMode="auto">
              <a:xfrm>
                <a:off x="9554988" y="2664692"/>
                <a:ext cx="1277033" cy="1653917"/>
              </a:xfrm>
              <a:custGeom>
                <a:avLst/>
                <a:gdLst>
                  <a:gd name="T0" fmla="*/ 0 w 759"/>
                  <a:gd name="T1" fmla="*/ 398 h 983"/>
                  <a:gd name="T2" fmla="*/ 759 w 759"/>
                  <a:gd name="T3" fmla="*/ 983 h 983"/>
                  <a:gd name="T4" fmla="*/ 552 w 759"/>
                  <a:gd name="T5" fmla="*/ 512 h 983"/>
                  <a:gd name="T6" fmla="*/ 759 w 759"/>
                  <a:gd name="T7" fmla="*/ 448 h 983"/>
                  <a:gd name="T8" fmla="*/ 652 w 759"/>
                  <a:gd name="T9" fmla="*/ 0 h 983"/>
                  <a:gd name="T10" fmla="*/ 34 w 759"/>
                  <a:gd name="T11" fmla="*/ 384 h 983"/>
                  <a:gd name="T12" fmla="*/ 541 w 759"/>
                  <a:gd name="T13" fmla="*/ 512 h 983"/>
                </a:gdLst>
                <a:ahLst/>
                <a:cxnLst>
                  <a:cxn ang="0">
                    <a:pos x="T0" y="T1"/>
                  </a:cxn>
                  <a:cxn ang="0">
                    <a:pos x="T2" y="T3"/>
                  </a:cxn>
                  <a:cxn ang="0">
                    <a:pos x="T4" y="T5"/>
                  </a:cxn>
                  <a:cxn ang="0">
                    <a:pos x="T6" y="T7"/>
                  </a:cxn>
                  <a:cxn ang="0">
                    <a:pos x="T8" y="T9"/>
                  </a:cxn>
                  <a:cxn ang="0">
                    <a:pos x="T10" y="T11"/>
                  </a:cxn>
                  <a:cxn ang="0">
                    <a:pos x="T12" y="T13"/>
                  </a:cxn>
                </a:cxnLst>
                <a:rect l="0" t="0" r="r" b="b"/>
                <a:pathLst>
                  <a:path w="759" h="983">
                    <a:moveTo>
                      <a:pt x="0" y="398"/>
                    </a:moveTo>
                    <a:lnTo>
                      <a:pt x="759" y="983"/>
                    </a:lnTo>
                    <a:lnTo>
                      <a:pt x="552" y="512"/>
                    </a:lnTo>
                    <a:lnTo>
                      <a:pt x="759" y="448"/>
                    </a:lnTo>
                    <a:lnTo>
                      <a:pt x="652" y="0"/>
                    </a:lnTo>
                    <a:lnTo>
                      <a:pt x="34" y="384"/>
                    </a:lnTo>
                    <a:lnTo>
                      <a:pt x="541" y="512"/>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7" name="Freeform 225"/>
              <p:cNvSpPr/>
              <p:nvPr/>
            </p:nvSpPr>
            <p:spPr bwMode="auto">
              <a:xfrm>
                <a:off x="11309856" y="3334335"/>
                <a:ext cx="780689" cy="489613"/>
              </a:xfrm>
              <a:custGeom>
                <a:avLst/>
                <a:gdLst>
                  <a:gd name="T0" fmla="*/ 0 w 464"/>
                  <a:gd name="T1" fmla="*/ 0 h 291"/>
                  <a:gd name="T2" fmla="*/ 296 w 464"/>
                  <a:gd name="T3" fmla="*/ 291 h 291"/>
                  <a:gd name="T4" fmla="*/ 464 w 464"/>
                  <a:gd name="T5" fmla="*/ 95 h 291"/>
                  <a:gd name="T6" fmla="*/ 0 w 464"/>
                  <a:gd name="T7" fmla="*/ 0 h 291"/>
                </a:gdLst>
                <a:ahLst/>
                <a:cxnLst>
                  <a:cxn ang="0">
                    <a:pos x="T0" y="T1"/>
                  </a:cxn>
                  <a:cxn ang="0">
                    <a:pos x="T2" y="T3"/>
                  </a:cxn>
                  <a:cxn ang="0">
                    <a:pos x="T4" y="T5"/>
                  </a:cxn>
                  <a:cxn ang="0">
                    <a:pos x="T6" y="T7"/>
                  </a:cxn>
                </a:cxnLst>
                <a:rect l="0" t="0" r="r" b="b"/>
                <a:pathLst>
                  <a:path w="464" h="291">
                    <a:moveTo>
                      <a:pt x="0" y="0"/>
                    </a:moveTo>
                    <a:lnTo>
                      <a:pt x="296" y="291"/>
                    </a:lnTo>
                    <a:lnTo>
                      <a:pt x="464" y="95"/>
                    </a:lnTo>
                    <a:lnTo>
                      <a:pt x="0"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8" name="Freeform 227"/>
              <p:cNvSpPr/>
              <p:nvPr/>
            </p:nvSpPr>
            <p:spPr bwMode="auto">
              <a:xfrm>
                <a:off x="8949280" y="3374716"/>
                <a:ext cx="1196272" cy="1928168"/>
              </a:xfrm>
              <a:custGeom>
                <a:avLst/>
                <a:gdLst>
                  <a:gd name="T0" fmla="*/ 711 w 711"/>
                  <a:gd name="T1" fmla="*/ 689 h 1146"/>
                  <a:gd name="T2" fmla="*/ 628 w 711"/>
                  <a:gd name="T3" fmla="*/ 1146 h 1146"/>
                  <a:gd name="T4" fmla="*/ 469 w 711"/>
                  <a:gd name="T5" fmla="*/ 533 h 1146"/>
                  <a:gd name="T6" fmla="*/ 280 w 711"/>
                  <a:gd name="T7" fmla="*/ 303 h 1146"/>
                  <a:gd name="T8" fmla="*/ 0 w 711"/>
                  <a:gd name="T9" fmla="*/ 452 h 1146"/>
                  <a:gd name="T10" fmla="*/ 344 w 711"/>
                  <a:gd name="T11" fmla="*/ 0 h 1146"/>
                  <a:gd name="T12" fmla="*/ 299 w 711"/>
                  <a:gd name="T13" fmla="*/ 291 h 1146"/>
                </a:gdLst>
                <a:ahLst/>
                <a:cxnLst>
                  <a:cxn ang="0">
                    <a:pos x="T0" y="T1"/>
                  </a:cxn>
                  <a:cxn ang="0">
                    <a:pos x="T2" y="T3"/>
                  </a:cxn>
                  <a:cxn ang="0">
                    <a:pos x="T4" y="T5"/>
                  </a:cxn>
                  <a:cxn ang="0">
                    <a:pos x="T6" y="T7"/>
                  </a:cxn>
                  <a:cxn ang="0">
                    <a:pos x="T8" y="T9"/>
                  </a:cxn>
                  <a:cxn ang="0">
                    <a:pos x="T10" y="T11"/>
                  </a:cxn>
                  <a:cxn ang="0">
                    <a:pos x="T12" y="T13"/>
                  </a:cxn>
                </a:cxnLst>
                <a:rect l="0" t="0" r="r" b="b"/>
                <a:pathLst>
                  <a:path w="711" h="1146">
                    <a:moveTo>
                      <a:pt x="711" y="689"/>
                    </a:moveTo>
                    <a:lnTo>
                      <a:pt x="628" y="1146"/>
                    </a:lnTo>
                    <a:lnTo>
                      <a:pt x="469" y="533"/>
                    </a:lnTo>
                    <a:lnTo>
                      <a:pt x="280" y="303"/>
                    </a:lnTo>
                    <a:lnTo>
                      <a:pt x="0" y="452"/>
                    </a:lnTo>
                    <a:lnTo>
                      <a:pt x="344" y="0"/>
                    </a:lnTo>
                    <a:lnTo>
                      <a:pt x="299" y="291"/>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9" name="Line 228"/>
              <p:cNvSpPr>
                <a:spLocks noChangeShapeType="1"/>
              </p:cNvSpPr>
              <p:nvPr/>
            </p:nvSpPr>
            <p:spPr bwMode="auto">
              <a:xfrm flipH="1" flipV="1">
                <a:off x="9607146" y="3374716"/>
                <a:ext cx="1224875" cy="75713"/>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0" name="Line 230"/>
              <p:cNvSpPr>
                <a:spLocks noChangeShapeType="1"/>
              </p:cNvSpPr>
              <p:nvPr/>
            </p:nvSpPr>
            <p:spPr bwMode="auto">
              <a:xfrm flipH="1">
                <a:off x="12171307" y="2787516"/>
                <a:ext cx="498026" cy="80761"/>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1" name="Freeform 231"/>
              <p:cNvSpPr/>
              <p:nvPr/>
            </p:nvSpPr>
            <p:spPr bwMode="auto">
              <a:xfrm>
                <a:off x="11923976" y="3521095"/>
                <a:ext cx="291076" cy="1268620"/>
              </a:xfrm>
              <a:custGeom>
                <a:avLst/>
                <a:gdLst>
                  <a:gd name="T0" fmla="*/ 0 w 173"/>
                  <a:gd name="T1" fmla="*/ 754 h 754"/>
                  <a:gd name="T2" fmla="*/ 173 w 173"/>
                  <a:gd name="T3" fmla="*/ 308 h 754"/>
                  <a:gd name="T4" fmla="*/ 116 w 173"/>
                  <a:gd name="T5" fmla="*/ 0 h 754"/>
                </a:gdLst>
                <a:ahLst/>
                <a:cxnLst>
                  <a:cxn ang="0">
                    <a:pos x="T0" y="T1"/>
                  </a:cxn>
                  <a:cxn ang="0">
                    <a:pos x="T2" y="T3"/>
                  </a:cxn>
                  <a:cxn ang="0">
                    <a:pos x="T4" y="T5"/>
                  </a:cxn>
                </a:cxnLst>
                <a:rect l="0" t="0" r="r" b="b"/>
                <a:pathLst>
                  <a:path w="173" h="754">
                    <a:moveTo>
                      <a:pt x="0" y="754"/>
                    </a:moveTo>
                    <a:lnTo>
                      <a:pt x="173" y="308"/>
                    </a:lnTo>
                    <a:lnTo>
                      <a:pt x="116"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2" name="Line 232"/>
              <p:cNvSpPr>
                <a:spLocks noChangeShapeType="1"/>
              </p:cNvSpPr>
              <p:nvPr/>
            </p:nvSpPr>
            <p:spPr bwMode="auto">
              <a:xfrm flipH="1" flipV="1">
                <a:off x="12215052" y="4039311"/>
                <a:ext cx="454281" cy="279298"/>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3" name="Line 233"/>
              <p:cNvSpPr>
                <a:spLocks noChangeShapeType="1"/>
              </p:cNvSpPr>
              <p:nvPr/>
            </p:nvSpPr>
            <p:spPr bwMode="auto">
              <a:xfrm>
                <a:off x="11819660" y="3852552"/>
                <a:ext cx="72348" cy="937164"/>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4" name="Line 234"/>
              <p:cNvSpPr>
                <a:spLocks noChangeShapeType="1"/>
              </p:cNvSpPr>
              <p:nvPr/>
            </p:nvSpPr>
            <p:spPr bwMode="auto">
              <a:xfrm flipH="1">
                <a:off x="9962157" y="4789715"/>
                <a:ext cx="844625" cy="5131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5" name="Line 235"/>
              <p:cNvSpPr>
                <a:spLocks noChangeShapeType="1"/>
              </p:cNvSpPr>
              <p:nvPr/>
            </p:nvSpPr>
            <p:spPr bwMode="auto">
              <a:xfrm flipH="1">
                <a:off x="10727704" y="2684882"/>
                <a:ext cx="457646" cy="0"/>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6" name="Line 236"/>
              <p:cNvSpPr>
                <a:spLocks noChangeShapeType="1"/>
              </p:cNvSpPr>
              <p:nvPr/>
            </p:nvSpPr>
            <p:spPr bwMode="auto">
              <a:xfrm flipH="1">
                <a:off x="10870718" y="3310780"/>
                <a:ext cx="314631" cy="992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grpSp>
        <p:sp>
          <p:nvSpPr>
            <p:cNvPr id="16" name="Oval 255"/>
            <p:cNvSpPr>
              <a:spLocks noChangeArrowheads="1"/>
            </p:cNvSpPr>
            <p:nvPr/>
          </p:nvSpPr>
          <p:spPr bwMode="auto">
            <a:xfrm>
              <a:off x="6533178" y="2091795"/>
              <a:ext cx="136284"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17" name="Oval 256"/>
            <p:cNvSpPr>
              <a:spLocks noChangeArrowheads="1"/>
            </p:cNvSpPr>
            <p:nvPr/>
          </p:nvSpPr>
          <p:spPr bwMode="auto">
            <a:xfrm>
              <a:off x="7443421" y="3084482"/>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18" name="Oval 257"/>
            <p:cNvSpPr>
              <a:spLocks noChangeArrowheads="1"/>
            </p:cNvSpPr>
            <p:nvPr/>
          </p:nvSpPr>
          <p:spPr bwMode="auto">
            <a:xfrm>
              <a:off x="6960538" y="3264511"/>
              <a:ext cx="134602"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19" name="Oval 258"/>
            <p:cNvSpPr>
              <a:spLocks noChangeArrowheads="1"/>
            </p:cNvSpPr>
            <p:nvPr/>
          </p:nvSpPr>
          <p:spPr bwMode="auto">
            <a:xfrm>
              <a:off x="6413719" y="2929690"/>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0" name="Oval 259"/>
            <p:cNvSpPr>
              <a:spLocks noChangeArrowheads="1"/>
            </p:cNvSpPr>
            <p:nvPr/>
          </p:nvSpPr>
          <p:spPr bwMode="auto">
            <a:xfrm>
              <a:off x="5696965" y="3765903"/>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1" name="Oval 260"/>
            <p:cNvSpPr>
              <a:spLocks noChangeArrowheads="1"/>
            </p:cNvSpPr>
            <p:nvPr/>
          </p:nvSpPr>
          <p:spPr bwMode="auto">
            <a:xfrm>
              <a:off x="5027322" y="3008768"/>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2" name="Oval 261"/>
            <p:cNvSpPr>
              <a:spLocks noChangeArrowheads="1"/>
            </p:cNvSpPr>
            <p:nvPr/>
          </p:nvSpPr>
          <p:spPr bwMode="auto">
            <a:xfrm>
              <a:off x="4440123" y="3669999"/>
              <a:ext cx="136284"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3" name="Oval 262"/>
            <p:cNvSpPr>
              <a:spLocks noChangeArrowheads="1"/>
            </p:cNvSpPr>
            <p:nvPr/>
          </p:nvSpPr>
          <p:spPr bwMode="auto">
            <a:xfrm>
              <a:off x="4672310" y="4112502"/>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4" name="Oval 263"/>
            <p:cNvSpPr>
              <a:spLocks noChangeArrowheads="1"/>
            </p:cNvSpPr>
            <p:nvPr/>
          </p:nvSpPr>
          <p:spPr bwMode="auto">
            <a:xfrm>
              <a:off x="5357096" y="4731669"/>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5" name="Oval 265"/>
            <p:cNvSpPr>
              <a:spLocks noChangeArrowheads="1"/>
            </p:cNvSpPr>
            <p:nvPr/>
          </p:nvSpPr>
          <p:spPr bwMode="auto">
            <a:xfrm>
              <a:off x="6481020" y="4268976"/>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6" name="Oval 266"/>
            <p:cNvSpPr>
              <a:spLocks noChangeArrowheads="1"/>
            </p:cNvSpPr>
            <p:nvPr/>
          </p:nvSpPr>
          <p:spPr bwMode="auto">
            <a:xfrm>
              <a:off x="7027839" y="4073804"/>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7" name="Oval 267"/>
            <p:cNvSpPr>
              <a:spLocks noChangeArrowheads="1"/>
            </p:cNvSpPr>
            <p:nvPr/>
          </p:nvSpPr>
          <p:spPr bwMode="auto">
            <a:xfrm>
              <a:off x="7443421" y="4268976"/>
              <a:ext cx="134602"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grpSp>
          <p:nvGrpSpPr>
            <p:cNvPr id="28" name="组合 27"/>
            <p:cNvGrpSpPr/>
            <p:nvPr/>
          </p:nvGrpSpPr>
          <p:grpSpPr>
            <a:xfrm>
              <a:off x="4707152" y="2248023"/>
              <a:ext cx="2414023" cy="2901694"/>
              <a:chOff x="4707152" y="2248023"/>
              <a:chExt cx="2414023" cy="2901694"/>
            </a:xfrm>
          </p:grpSpPr>
          <p:sp>
            <p:nvSpPr>
              <p:cNvPr id="80" name="Oval 264"/>
              <p:cNvSpPr>
                <a:spLocks noChangeArrowheads="1"/>
              </p:cNvSpPr>
              <p:nvPr/>
            </p:nvSpPr>
            <p:spPr bwMode="auto">
              <a:xfrm>
                <a:off x="6054864" y="5013433"/>
                <a:ext cx="136284" cy="136284"/>
              </a:xfrm>
              <a:prstGeom prst="ellipse">
                <a:avLst/>
              </a:prstGeom>
              <a:solidFill>
                <a:schemeClr val="accent2">
                  <a:lumMod val="100000"/>
                </a:schemeClr>
              </a:solidFill>
              <a:ln w="12700" cap="flat" cmpd="sng" algn="ctr">
                <a:solidFill>
                  <a:schemeClr val="bg1">
                    <a:lumMod val="100000"/>
                  </a:schemeClr>
                </a:solidFill>
                <a:prstDash val="solid"/>
                <a:round/>
                <a:headEnd type="none" w="med" len="med"/>
                <a:tailEnd type="none" w="med" len="med"/>
              </a:ln>
            </p:spPr>
            <p:txBody>
              <a:bodyPr vert="horz" wrap="square" lIns="91440" tIns="45720" rIns="91440" bIns="45720" numCol="1" anchor="t" anchorCtr="0" compatLnSpc="1"/>
              <a:lstStyle/>
              <a:p>
                <a:endParaRPr lang="en-IN"/>
              </a:p>
            </p:txBody>
          </p:sp>
          <p:grpSp>
            <p:nvGrpSpPr>
              <p:cNvPr id="81" name="组合 80"/>
              <p:cNvGrpSpPr/>
              <p:nvPr/>
            </p:nvGrpSpPr>
            <p:grpSpPr>
              <a:xfrm>
                <a:off x="4707152" y="2248023"/>
                <a:ext cx="2414023" cy="2522443"/>
                <a:chOff x="4707152" y="2248023"/>
                <a:chExt cx="2414023" cy="2522443"/>
              </a:xfrm>
            </p:grpSpPr>
            <p:grpSp>
              <p:nvGrpSpPr>
                <p:cNvPr id="82" name="Group 9"/>
                <p:cNvGrpSpPr/>
                <p:nvPr/>
              </p:nvGrpSpPr>
              <p:grpSpPr>
                <a:xfrm>
                  <a:off x="6792726" y="2408141"/>
                  <a:ext cx="328449" cy="330554"/>
                  <a:chOff x="4149281" y="1887719"/>
                  <a:chExt cx="224837" cy="226650"/>
                </a:xfrm>
              </p:grpSpPr>
              <p:sp>
                <p:nvSpPr>
                  <p:cNvPr id="95" name="Oval 7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7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Oval 68"/>
                <p:cNvSpPr/>
                <p:nvPr/>
              </p:nvSpPr>
              <p:spPr>
                <a:xfrm>
                  <a:off x="5832354" y="2796766"/>
                  <a:ext cx="328449" cy="330554"/>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11"/>
                <p:cNvGrpSpPr/>
                <p:nvPr/>
              </p:nvGrpSpPr>
              <p:grpSpPr>
                <a:xfrm>
                  <a:off x="4707152" y="3462362"/>
                  <a:ext cx="328449" cy="330554"/>
                  <a:chOff x="4149281" y="1887719"/>
                  <a:chExt cx="224837" cy="226650"/>
                </a:xfrm>
              </p:grpSpPr>
              <p:sp>
                <p:nvSpPr>
                  <p:cNvPr id="91" name="Oval 66"/>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67"/>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24"/>
                <p:cNvGrpSpPr/>
                <p:nvPr/>
              </p:nvGrpSpPr>
              <p:grpSpPr>
                <a:xfrm>
                  <a:off x="5940643" y="4439912"/>
                  <a:ext cx="328449" cy="330554"/>
                  <a:chOff x="4149281" y="1887719"/>
                  <a:chExt cx="224837" cy="226650"/>
                </a:xfrm>
              </p:grpSpPr>
              <p:sp>
                <p:nvSpPr>
                  <p:cNvPr id="89" name="Oval 4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4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25"/>
                <p:cNvGrpSpPr/>
                <p:nvPr/>
              </p:nvGrpSpPr>
              <p:grpSpPr>
                <a:xfrm>
                  <a:off x="5995533" y="2248023"/>
                  <a:ext cx="206943" cy="208270"/>
                  <a:chOff x="4149281" y="1887719"/>
                  <a:chExt cx="224837" cy="226650"/>
                </a:xfrm>
              </p:grpSpPr>
              <p:sp>
                <p:nvSpPr>
                  <p:cNvPr id="87" name="Oval 38"/>
                  <p:cNvSpPr/>
                  <p:nvPr/>
                </p:nvSpPr>
                <p:spPr>
                  <a:xfrm>
                    <a:off x="4149281" y="1887719"/>
                    <a:ext cx="224837" cy="226650"/>
                  </a:xfrm>
                  <a:prstGeom prst="ellipse">
                    <a:avLst/>
                  </a:prstGeom>
                  <a:solidFill>
                    <a:schemeClr val="accent2">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39"/>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29" name="组合 28"/>
            <p:cNvGrpSpPr/>
            <p:nvPr/>
          </p:nvGrpSpPr>
          <p:grpSpPr>
            <a:xfrm>
              <a:off x="5983836" y="3409773"/>
              <a:ext cx="1547693" cy="469425"/>
              <a:chOff x="5983836" y="3409773"/>
              <a:chExt cx="1547693" cy="469425"/>
            </a:xfrm>
          </p:grpSpPr>
          <p:grpSp>
            <p:nvGrpSpPr>
              <p:cNvPr id="71" name="Group 8"/>
              <p:cNvGrpSpPr/>
              <p:nvPr/>
            </p:nvGrpSpPr>
            <p:grpSpPr>
              <a:xfrm>
                <a:off x="6383629" y="3409773"/>
                <a:ext cx="328449" cy="330554"/>
                <a:chOff x="4149281" y="1887719"/>
                <a:chExt cx="224837" cy="226650"/>
              </a:xfrm>
            </p:grpSpPr>
            <p:sp>
              <p:nvSpPr>
                <p:cNvPr id="78" name="Oval 72"/>
                <p:cNvSpPr/>
                <p:nvPr/>
              </p:nvSpPr>
              <p:spPr>
                <a:xfrm>
                  <a:off x="4149281" y="1887719"/>
                  <a:ext cx="224837" cy="226650"/>
                </a:xfrm>
                <a:prstGeom prst="ellipse">
                  <a:avLst/>
                </a:prstGeom>
                <a:solidFill>
                  <a:schemeClr val="accent3">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27"/>
              <p:cNvGrpSpPr/>
              <p:nvPr/>
            </p:nvGrpSpPr>
            <p:grpSpPr>
              <a:xfrm>
                <a:off x="5983836" y="3624513"/>
                <a:ext cx="206943" cy="208270"/>
                <a:chOff x="4149281" y="1887719"/>
                <a:chExt cx="224837" cy="226650"/>
              </a:xfrm>
            </p:grpSpPr>
            <p:sp>
              <p:nvSpPr>
                <p:cNvPr id="76" name="Oval 34"/>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35"/>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28"/>
              <p:cNvGrpSpPr/>
              <p:nvPr/>
            </p:nvGrpSpPr>
            <p:grpSpPr>
              <a:xfrm>
                <a:off x="7303891" y="3650101"/>
                <a:ext cx="227638" cy="229097"/>
                <a:chOff x="4149281" y="1887719"/>
                <a:chExt cx="224837" cy="226650"/>
              </a:xfrm>
            </p:grpSpPr>
            <p:sp>
              <p:nvSpPr>
                <p:cNvPr id="74" name="Oval 32"/>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3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0" name="组合 29"/>
            <p:cNvGrpSpPr/>
            <p:nvPr/>
          </p:nvGrpSpPr>
          <p:grpSpPr>
            <a:xfrm>
              <a:off x="3990983" y="1563392"/>
              <a:ext cx="4185447" cy="4108467"/>
              <a:chOff x="3990983" y="1563392"/>
              <a:chExt cx="4185447" cy="4108467"/>
            </a:xfrm>
          </p:grpSpPr>
          <p:grpSp>
            <p:nvGrpSpPr>
              <p:cNvPr id="31" name="Group 12"/>
              <p:cNvGrpSpPr/>
              <p:nvPr/>
            </p:nvGrpSpPr>
            <p:grpSpPr>
              <a:xfrm>
                <a:off x="4085983" y="4338917"/>
                <a:ext cx="250401" cy="252007"/>
                <a:chOff x="4149281" y="1887719"/>
                <a:chExt cx="224837" cy="226650"/>
              </a:xfrm>
            </p:grpSpPr>
            <p:sp>
              <p:nvSpPr>
                <p:cNvPr id="69" name="Oval 6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13"/>
              <p:cNvGrpSpPr/>
              <p:nvPr/>
            </p:nvGrpSpPr>
            <p:grpSpPr>
              <a:xfrm>
                <a:off x="5165128" y="5419852"/>
                <a:ext cx="250401" cy="252007"/>
                <a:chOff x="4149281" y="1887719"/>
                <a:chExt cx="224837" cy="226650"/>
              </a:xfrm>
            </p:grpSpPr>
            <p:sp>
              <p:nvSpPr>
                <p:cNvPr id="67" name="Oval 6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14"/>
              <p:cNvGrpSpPr/>
              <p:nvPr/>
            </p:nvGrpSpPr>
            <p:grpSpPr>
              <a:xfrm>
                <a:off x="6786047" y="5374409"/>
                <a:ext cx="250401" cy="252007"/>
                <a:chOff x="4149281" y="1887719"/>
                <a:chExt cx="224837" cy="226650"/>
              </a:xfrm>
            </p:grpSpPr>
            <p:sp>
              <p:nvSpPr>
                <p:cNvPr id="65" name="Oval 6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15"/>
              <p:cNvGrpSpPr/>
              <p:nvPr/>
            </p:nvGrpSpPr>
            <p:grpSpPr>
              <a:xfrm>
                <a:off x="7853773" y="4463088"/>
                <a:ext cx="250401" cy="252007"/>
                <a:chOff x="4149281" y="1887719"/>
                <a:chExt cx="224837" cy="226650"/>
              </a:xfrm>
            </p:grpSpPr>
            <p:sp>
              <p:nvSpPr>
                <p:cNvPr id="63" name="Oval 5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sp>
              <p:nvSpPr>
                <p:cNvPr id="64" name="Oval 5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grpSp>
          <p:sp>
            <p:nvSpPr>
              <p:cNvPr id="35" name="Oval 56"/>
              <p:cNvSpPr/>
              <p:nvPr/>
            </p:nvSpPr>
            <p:spPr>
              <a:xfrm>
                <a:off x="7900989" y="2960836"/>
                <a:ext cx="275441" cy="277207"/>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17"/>
              <p:cNvGrpSpPr/>
              <p:nvPr/>
            </p:nvGrpSpPr>
            <p:grpSpPr>
              <a:xfrm>
                <a:off x="7460264" y="2178046"/>
                <a:ext cx="206943" cy="208270"/>
                <a:chOff x="4149281" y="1887719"/>
                <a:chExt cx="224837" cy="226650"/>
              </a:xfrm>
            </p:grpSpPr>
            <p:sp>
              <p:nvSpPr>
                <p:cNvPr id="61" name="Oval 5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5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18"/>
              <p:cNvGrpSpPr/>
              <p:nvPr/>
            </p:nvGrpSpPr>
            <p:grpSpPr>
              <a:xfrm>
                <a:off x="6673055" y="1696133"/>
                <a:ext cx="206943" cy="208270"/>
                <a:chOff x="4149281" y="1887719"/>
                <a:chExt cx="224837" cy="226650"/>
              </a:xfrm>
            </p:grpSpPr>
            <p:sp>
              <p:nvSpPr>
                <p:cNvPr id="59" name="Oval 5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19"/>
              <p:cNvGrpSpPr/>
              <p:nvPr/>
            </p:nvGrpSpPr>
            <p:grpSpPr>
              <a:xfrm>
                <a:off x="5636903" y="1563392"/>
                <a:ext cx="206943" cy="208270"/>
                <a:chOff x="4149281" y="1887719"/>
                <a:chExt cx="224837" cy="226650"/>
              </a:xfrm>
            </p:grpSpPr>
            <p:sp>
              <p:nvSpPr>
                <p:cNvPr id="57" name="Oval 5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20"/>
              <p:cNvGrpSpPr/>
              <p:nvPr/>
            </p:nvGrpSpPr>
            <p:grpSpPr>
              <a:xfrm>
                <a:off x="4353051" y="2331478"/>
                <a:ext cx="219675" cy="221084"/>
                <a:chOff x="4149281" y="1887719"/>
                <a:chExt cx="224837" cy="226650"/>
              </a:xfrm>
            </p:grpSpPr>
            <p:sp>
              <p:nvSpPr>
                <p:cNvPr id="55" name="Oval 4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4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21"/>
              <p:cNvGrpSpPr/>
              <p:nvPr/>
            </p:nvGrpSpPr>
            <p:grpSpPr>
              <a:xfrm>
                <a:off x="3990983" y="3187984"/>
                <a:ext cx="219675" cy="221084"/>
                <a:chOff x="4149281" y="1887719"/>
                <a:chExt cx="224837" cy="226650"/>
              </a:xfrm>
            </p:grpSpPr>
            <p:sp>
              <p:nvSpPr>
                <p:cNvPr id="53" name="Oval 4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4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22"/>
              <p:cNvGrpSpPr/>
              <p:nvPr/>
            </p:nvGrpSpPr>
            <p:grpSpPr>
              <a:xfrm>
                <a:off x="4705258" y="2828806"/>
                <a:ext cx="199705" cy="200984"/>
                <a:chOff x="4149281" y="1887719"/>
                <a:chExt cx="224837" cy="226650"/>
              </a:xfrm>
            </p:grpSpPr>
            <p:sp>
              <p:nvSpPr>
                <p:cNvPr id="51" name="Oval 4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4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23"/>
              <p:cNvGrpSpPr/>
              <p:nvPr/>
            </p:nvGrpSpPr>
            <p:grpSpPr>
              <a:xfrm>
                <a:off x="4867553" y="4396697"/>
                <a:ext cx="328449" cy="330554"/>
                <a:chOff x="4149281" y="1887719"/>
                <a:chExt cx="224837" cy="226650"/>
              </a:xfrm>
            </p:grpSpPr>
            <p:sp>
              <p:nvSpPr>
                <p:cNvPr id="49" name="Oval 42"/>
                <p:cNvSpPr/>
                <p:nvPr/>
              </p:nvSpPr>
              <p:spPr>
                <a:xfrm>
                  <a:off x="4149281" y="1887719"/>
                  <a:ext cx="224837" cy="226650"/>
                </a:xfrm>
                <a:prstGeom prst="ellipse">
                  <a:avLst/>
                </a:prstGeom>
                <a:solidFill>
                  <a:schemeClr val="accent4">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26"/>
              <p:cNvGrpSpPr/>
              <p:nvPr/>
            </p:nvGrpSpPr>
            <p:grpSpPr>
              <a:xfrm>
                <a:off x="5480832" y="1998704"/>
                <a:ext cx="206943" cy="208270"/>
                <a:chOff x="4149281" y="1887719"/>
                <a:chExt cx="224837" cy="226650"/>
              </a:xfrm>
            </p:grpSpPr>
            <p:sp>
              <p:nvSpPr>
                <p:cNvPr id="47" name="Oval 3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3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29"/>
              <p:cNvGrpSpPr/>
              <p:nvPr/>
            </p:nvGrpSpPr>
            <p:grpSpPr>
              <a:xfrm>
                <a:off x="7068613" y="4908628"/>
                <a:ext cx="250402" cy="252007"/>
                <a:chOff x="4149281" y="1887719"/>
                <a:chExt cx="224837" cy="226650"/>
              </a:xfrm>
            </p:grpSpPr>
            <p:sp>
              <p:nvSpPr>
                <p:cNvPr id="45" name="Oval 3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3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p:cSld name="节标题">
    <p:spTree>
      <p:nvGrpSpPr>
        <p:cNvPr id="1" name=""/>
        <p:cNvGrpSpPr/>
        <p:nvPr/>
      </p:nvGrpSpPr>
      <p:grpSpPr>
        <a:xfrm>
          <a:off x="0" y="0"/>
          <a:ext cx="0" cy="0"/>
          <a:chOff x="0" y="0"/>
          <a:chExt cx="0" cy="0"/>
        </a:xfrm>
      </p:grpSpPr>
      <p:sp>
        <p:nvSpPr>
          <p:cNvPr id="13" name="日期占位符 12"/>
          <p:cNvSpPr>
            <a:spLocks noGrp="1"/>
          </p:cNvSpPr>
          <p:nvPr>
            <p:ph type="dt" sz="half" idx="14"/>
          </p:nvPr>
        </p:nvSpPr>
        <p:spPr/>
        <p:txBody>
          <a:bodyPr/>
          <a:lstStyle>
            <a:lvl1pPr>
              <a:defRPr>
                <a:solidFill>
                  <a:schemeClr val="tx1"/>
                </a:solidFill>
              </a:defRPr>
            </a:lvl1pPr>
          </a:lstStyle>
          <a:p>
            <a:fld id="{4D5D7ADB-C2F2-455A-B307-9FE0B2A6A4B3}" type="datetimeFigureOut">
              <a:rPr lang="zh-CN" altLang="en-US" smtClean="0"/>
            </a:fld>
            <a:endParaRPr lang="zh-CN" altLang="en-US"/>
          </a:p>
        </p:txBody>
      </p:sp>
      <p:sp>
        <p:nvSpPr>
          <p:cNvPr id="14" name="页脚占位符 13"/>
          <p:cNvSpPr>
            <a:spLocks noGrp="1"/>
          </p:cNvSpPr>
          <p:nvPr>
            <p:ph type="ftr" sz="quarter" idx="15"/>
          </p:nvPr>
        </p:nvSpPr>
        <p:spPr/>
        <p:txBody>
          <a:bodyPr/>
          <a:lstStyle>
            <a:lvl1pPr>
              <a:defRPr>
                <a:solidFill>
                  <a:schemeClr val="tx1"/>
                </a:solidFill>
              </a:defRPr>
            </a:lvl1pPr>
          </a:lstStyle>
          <a:p>
            <a:endParaRPr lang="zh-CN" altLang="en-US"/>
          </a:p>
        </p:txBody>
      </p:sp>
      <p:sp>
        <p:nvSpPr>
          <p:cNvPr id="15" name="灯片编号占位符 14"/>
          <p:cNvSpPr>
            <a:spLocks noGrp="1"/>
          </p:cNvSpPr>
          <p:nvPr>
            <p:ph type="sldNum" sz="quarter" idx="16"/>
          </p:nvPr>
        </p:nvSpPr>
        <p:spPr/>
        <p:txBody>
          <a:bodyPr/>
          <a:lstStyle>
            <a:lvl1pPr>
              <a:defRPr>
                <a:solidFill>
                  <a:schemeClr val="tx1"/>
                </a:solidFill>
              </a:defRPr>
            </a:lvl1pPr>
          </a:lstStyle>
          <a:p>
            <a:fld id="{354623D0-DB0F-489C-AC9D-F6BA289AD249}" type="slidenum">
              <a:rPr lang="zh-CN" altLang="en-US" smtClean="0"/>
            </a:fld>
            <a:endParaRPr lang="zh-CN" altLang="en-US"/>
          </a:p>
        </p:txBody>
      </p:sp>
      <p:sp>
        <p:nvSpPr>
          <p:cNvPr id="20" name="标题 1"/>
          <p:cNvSpPr>
            <a:spLocks noGrp="1"/>
          </p:cNvSpPr>
          <p:nvPr>
            <p:ph type="title" hasCustomPrompt="1"/>
          </p:nvPr>
        </p:nvSpPr>
        <p:spPr>
          <a:xfrm>
            <a:off x="3930134" y="2027705"/>
            <a:ext cx="7590354" cy="1145332"/>
          </a:xfrm>
        </p:spPr>
        <p:txBody>
          <a:bodyPr anchor="b">
            <a:normAutofit/>
          </a:bodyPr>
          <a:lstStyle>
            <a:lvl1pPr>
              <a:lnSpc>
                <a:spcPct val="100000"/>
              </a:lnSpc>
              <a:defRPr sz="2400" b="1">
                <a:solidFill>
                  <a:schemeClr val="tx1"/>
                </a:solidFill>
              </a:defRPr>
            </a:lvl1pPr>
          </a:lstStyle>
          <a:p>
            <a:r>
              <a:rPr lang="zh-CN" altLang="en-US" dirty="0"/>
              <a:t>单击此处添加幻灯片章节标题</a:t>
            </a:r>
            <a:endParaRPr lang="zh-CN" altLang="en-US" dirty="0"/>
          </a:p>
        </p:txBody>
      </p:sp>
      <p:sp>
        <p:nvSpPr>
          <p:cNvPr id="21" name="文本占位符 2"/>
          <p:cNvSpPr>
            <a:spLocks noGrp="1"/>
          </p:cNvSpPr>
          <p:nvPr>
            <p:ph type="body" idx="1" hasCustomPrompt="1"/>
          </p:nvPr>
        </p:nvSpPr>
        <p:spPr>
          <a:xfrm>
            <a:off x="3930134" y="3173038"/>
            <a:ext cx="7590354" cy="1082874"/>
          </a:xfrm>
        </p:spPr>
        <p:txBody>
          <a:bodyPr anchor="t">
            <a:normAutofit/>
          </a:bodyPr>
          <a:lstStyle>
            <a:lvl1pPr marL="0" indent="0">
              <a:lnSpc>
                <a:spcPct val="150000"/>
              </a:lnSpc>
              <a:spcBef>
                <a:spcPts val="0"/>
              </a:spcBef>
              <a:buNone/>
              <a:defRPr sz="1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cxnSp>
        <p:nvCxnSpPr>
          <p:cNvPr id="3" name="直接连接符 2"/>
          <p:cNvCxnSpPr/>
          <p:nvPr/>
        </p:nvCxnSpPr>
        <p:spPr>
          <a:xfrm>
            <a:off x="3385179" y="2041451"/>
            <a:ext cx="813530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873760" y="1841010"/>
            <a:ext cx="2637952" cy="2589432"/>
            <a:chOff x="3990983" y="1563392"/>
            <a:chExt cx="4185447" cy="4108467"/>
          </a:xfrm>
        </p:grpSpPr>
        <p:grpSp>
          <p:nvGrpSpPr>
            <p:cNvPr id="17" name="组合 16"/>
            <p:cNvGrpSpPr/>
            <p:nvPr/>
          </p:nvGrpSpPr>
          <p:grpSpPr>
            <a:xfrm>
              <a:off x="4101458" y="1653440"/>
              <a:ext cx="4002716" cy="3942145"/>
              <a:chOff x="8809631" y="1360739"/>
              <a:chExt cx="4002716" cy="3942145"/>
            </a:xfrm>
          </p:grpSpPr>
          <p:sp>
            <p:nvSpPr>
              <p:cNvPr id="105" name="Freeform 229"/>
              <p:cNvSpPr/>
              <p:nvPr/>
            </p:nvSpPr>
            <p:spPr bwMode="auto">
              <a:xfrm>
                <a:off x="11732169" y="2341648"/>
                <a:ext cx="482883" cy="1179447"/>
              </a:xfrm>
              <a:custGeom>
                <a:avLst/>
                <a:gdLst>
                  <a:gd name="T0" fmla="*/ 7 w 287"/>
                  <a:gd name="T1" fmla="*/ 417 h 701"/>
                  <a:gd name="T2" fmla="*/ 230 w 287"/>
                  <a:gd name="T3" fmla="*/ 701 h 701"/>
                  <a:gd name="T4" fmla="*/ 287 w 287"/>
                  <a:gd name="T5" fmla="*/ 310 h 701"/>
                  <a:gd name="T6" fmla="*/ 0 w 287"/>
                  <a:gd name="T7" fmla="*/ 0 h 701"/>
                </a:gdLst>
                <a:ahLst/>
                <a:cxnLst>
                  <a:cxn ang="0">
                    <a:pos x="T0" y="T1"/>
                  </a:cxn>
                  <a:cxn ang="0">
                    <a:pos x="T2" y="T3"/>
                  </a:cxn>
                  <a:cxn ang="0">
                    <a:pos x="T4" y="T5"/>
                  </a:cxn>
                  <a:cxn ang="0">
                    <a:pos x="T6" y="T7"/>
                  </a:cxn>
                </a:cxnLst>
                <a:rect l="0" t="0" r="r" b="b"/>
                <a:pathLst>
                  <a:path w="287" h="701">
                    <a:moveTo>
                      <a:pt x="7" y="417"/>
                    </a:moveTo>
                    <a:lnTo>
                      <a:pt x="230" y="701"/>
                    </a:lnTo>
                    <a:lnTo>
                      <a:pt x="287" y="310"/>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6" name="Freeform 226"/>
              <p:cNvSpPr/>
              <p:nvPr/>
            </p:nvSpPr>
            <p:spPr bwMode="auto">
              <a:xfrm>
                <a:off x="10424851" y="1360739"/>
                <a:ext cx="1467158" cy="3428976"/>
              </a:xfrm>
              <a:custGeom>
                <a:avLst/>
                <a:gdLst>
                  <a:gd name="T0" fmla="*/ 853 w 872"/>
                  <a:gd name="T1" fmla="*/ 2038 h 2038"/>
                  <a:gd name="T2" fmla="*/ 500 w 872"/>
                  <a:gd name="T3" fmla="*/ 1597 h 2038"/>
                  <a:gd name="T4" fmla="*/ 265 w 872"/>
                  <a:gd name="T5" fmla="*/ 1723 h 2038"/>
                  <a:gd name="T6" fmla="*/ 225 w 872"/>
                  <a:gd name="T7" fmla="*/ 1758 h 2038"/>
                  <a:gd name="T8" fmla="*/ 242 w 872"/>
                  <a:gd name="T9" fmla="*/ 2023 h 2038"/>
                  <a:gd name="T10" fmla="*/ 872 w 872"/>
                  <a:gd name="T11" fmla="*/ 2023 h 2038"/>
                  <a:gd name="T12" fmla="*/ 493 w 872"/>
                  <a:gd name="T13" fmla="*/ 1173 h 2038"/>
                  <a:gd name="T14" fmla="*/ 749 w 872"/>
                  <a:gd name="T15" fmla="*/ 533 h 2038"/>
                  <a:gd name="T16" fmla="*/ 772 w 872"/>
                  <a:gd name="T17" fmla="*/ 986 h 2038"/>
                  <a:gd name="T18" fmla="*/ 498 w 872"/>
                  <a:gd name="T19" fmla="*/ 1133 h 2038"/>
                  <a:gd name="T20" fmla="*/ 443 w 872"/>
                  <a:gd name="T21" fmla="*/ 796 h 2038"/>
                  <a:gd name="T22" fmla="*/ 725 w 872"/>
                  <a:gd name="T23" fmla="*/ 536 h 2038"/>
                  <a:gd name="T24" fmla="*/ 0 w 872"/>
                  <a:gd name="T25" fmla="*/ 0 h 2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2" h="2038">
                    <a:moveTo>
                      <a:pt x="853" y="2038"/>
                    </a:moveTo>
                    <a:lnTo>
                      <a:pt x="500" y="1597"/>
                    </a:lnTo>
                    <a:lnTo>
                      <a:pt x="265" y="1723"/>
                    </a:lnTo>
                    <a:lnTo>
                      <a:pt x="225" y="1758"/>
                    </a:lnTo>
                    <a:lnTo>
                      <a:pt x="242" y="2023"/>
                    </a:lnTo>
                    <a:lnTo>
                      <a:pt x="872" y="2023"/>
                    </a:lnTo>
                    <a:lnTo>
                      <a:pt x="493" y="1173"/>
                    </a:lnTo>
                    <a:lnTo>
                      <a:pt x="749" y="533"/>
                    </a:lnTo>
                    <a:lnTo>
                      <a:pt x="772" y="986"/>
                    </a:lnTo>
                    <a:lnTo>
                      <a:pt x="498" y="1133"/>
                    </a:lnTo>
                    <a:lnTo>
                      <a:pt x="443" y="796"/>
                    </a:lnTo>
                    <a:lnTo>
                      <a:pt x="725" y="536"/>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7" name="Line 224"/>
              <p:cNvSpPr>
                <a:spLocks noChangeShapeType="1"/>
              </p:cNvSpPr>
              <p:nvPr/>
            </p:nvSpPr>
            <p:spPr bwMode="auto">
              <a:xfrm flipH="1">
                <a:off x="9798953" y="2074128"/>
                <a:ext cx="1033068" cy="71338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8" name="Freeform 217"/>
              <p:cNvSpPr/>
              <p:nvPr/>
            </p:nvSpPr>
            <p:spPr bwMode="auto">
              <a:xfrm>
                <a:off x="8809631" y="1392707"/>
                <a:ext cx="3923638" cy="3834464"/>
              </a:xfrm>
              <a:custGeom>
                <a:avLst/>
                <a:gdLst>
                  <a:gd name="T0" fmla="*/ 974 w 2332"/>
                  <a:gd name="T1" fmla="*/ 0 h 2279"/>
                  <a:gd name="T2" fmla="*/ 1581 w 2332"/>
                  <a:gd name="T3" fmla="*/ 81 h 2279"/>
                  <a:gd name="T4" fmla="*/ 2059 w 2332"/>
                  <a:gd name="T5" fmla="*/ 360 h 2279"/>
                  <a:gd name="T6" fmla="*/ 2332 w 2332"/>
                  <a:gd name="T7" fmla="*/ 820 h 2279"/>
                  <a:gd name="T8" fmla="*/ 2249 w 2332"/>
                  <a:gd name="T9" fmla="*/ 1718 h 2279"/>
                  <a:gd name="T10" fmla="*/ 1652 w 2332"/>
                  <a:gd name="T11" fmla="*/ 2279 h 2279"/>
                  <a:gd name="T12" fmla="*/ 714 w 2332"/>
                  <a:gd name="T13" fmla="*/ 2279 h 2279"/>
                  <a:gd name="T14" fmla="*/ 57 w 2332"/>
                  <a:gd name="T15" fmla="*/ 1649 h 2279"/>
                  <a:gd name="T16" fmla="*/ 0 w 2332"/>
                  <a:gd name="T17" fmla="*/ 967 h 2279"/>
                  <a:gd name="T18" fmla="*/ 221 w 2332"/>
                  <a:gd name="T19" fmla="*/ 448 h 2279"/>
                  <a:gd name="T20" fmla="*/ 974 w 2332"/>
                  <a:gd name="T21"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2" h="2279">
                    <a:moveTo>
                      <a:pt x="974" y="0"/>
                    </a:moveTo>
                    <a:lnTo>
                      <a:pt x="1581" y="81"/>
                    </a:lnTo>
                    <a:lnTo>
                      <a:pt x="2059" y="360"/>
                    </a:lnTo>
                    <a:lnTo>
                      <a:pt x="2332" y="820"/>
                    </a:lnTo>
                    <a:lnTo>
                      <a:pt x="2249" y="1718"/>
                    </a:lnTo>
                    <a:lnTo>
                      <a:pt x="1652" y="2279"/>
                    </a:lnTo>
                    <a:lnTo>
                      <a:pt x="714" y="2279"/>
                    </a:lnTo>
                    <a:lnTo>
                      <a:pt x="57" y="1649"/>
                    </a:lnTo>
                    <a:lnTo>
                      <a:pt x="0" y="967"/>
                    </a:lnTo>
                    <a:lnTo>
                      <a:pt x="221" y="448"/>
                    </a:lnTo>
                    <a:lnTo>
                      <a:pt x="974"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9" name="Freeform 218"/>
              <p:cNvSpPr/>
              <p:nvPr/>
            </p:nvSpPr>
            <p:spPr bwMode="auto">
              <a:xfrm>
                <a:off x="9181468" y="1820067"/>
                <a:ext cx="3630879" cy="3407104"/>
              </a:xfrm>
              <a:custGeom>
                <a:avLst/>
                <a:gdLst>
                  <a:gd name="T0" fmla="*/ 0 w 2158"/>
                  <a:gd name="T1" fmla="*/ 194 h 2025"/>
                  <a:gd name="T2" fmla="*/ 651 w 2158"/>
                  <a:gd name="T3" fmla="*/ 0 h 2025"/>
                  <a:gd name="T4" fmla="*/ 981 w 2158"/>
                  <a:gd name="T5" fmla="*/ 151 h 2025"/>
                  <a:gd name="T6" fmla="*/ 1452 w 2158"/>
                  <a:gd name="T7" fmla="*/ 284 h 2025"/>
                  <a:gd name="T8" fmla="*/ 2158 w 2158"/>
                  <a:gd name="T9" fmla="*/ 578 h 2025"/>
                  <a:gd name="T10" fmla="*/ 1746 w 2158"/>
                  <a:gd name="T11" fmla="*/ 966 h 2025"/>
                  <a:gd name="T12" fmla="*/ 2059 w 2158"/>
                  <a:gd name="T13" fmla="*/ 1464 h 2025"/>
                  <a:gd name="T14" fmla="*/ 1618 w 2158"/>
                  <a:gd name="T15" fmla="*/ 1724 h 2025"/>
                  <a:gd name="T16" fmla="*/ 528 w 2158"/>
                  <a:gd name="T17" fmla="*/ 2025 h 2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8" h="2025">
                    <a:moveTo>
                      <a:pt x="0" y="194"/>
                    </a:moveTo>
                    <a:lnTo>
                      <a:pt x="651" y="0"/>
                    </a:lnTo>
                    <a:lnTo>
                      <a:pt x="981" y="151"/>
                    </a:lnTo>
                    <a:lnTo>
                      <a:pt x="1452" y="284"/>
                    </a:lnTo>
                    <a:lnTo>
                      <a:pt x="2158" y="578"/>
                    </a:lnTo>
                    <a:lnTo>
                      <a:pt x="1746" y="966"/>
                    </a:lnTo>
                    <a:lnTo>
                      <a:pt x="2059" y="1464"/>
                    </a:lnTo>
                    <a:lnTo>
                      <a:pt x="1618" y="1724"/>
                    </a:lnTo>
                    <a:lnTo>
                      <a:pt x="528" y="202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0" name="Freeform 219"/>
              <p:cNvSpPr/>
              <p:nvPr/>
            </p:nvSpPr>
            <p:spPr bwMode="auto">
              <a:xfrm>
                <a:off x="9181468" y="1397754"/>
                <a:ext cx="2937681" cy="3873162"/>
              </a:xfrm>
              <a:custGeom>
                <a:avLst/>
                <a:gdLst>
                  <a:gd name="T0" fmla="*/ 0 w 1746"/>
                  <a:gd name="T1" fmla="*/ 469 h 2302"/>
                  <a:gd name="T2" fmla="*/ 192 w 1746"/>
                  <a:gd name="T3" fmla="*/ 739 h 2302"/>
                  <a:gd name="T4" fmla="*/ 945 w 1746"/>
                  <a:gd name="T5" fmla="*/ 417 h 2302"/>
                  <a:gd name="T6" fmla="*/ 888 w 1746"/>
                  <a:gd name="T7" fmla="*/ 739 h 2302"/>
                  <a:gd name="T8" fmla="*/ 981 w 1746"/>
                  <a:gd name="T9" fmla="*/ 1729 h 2302"/>
                  <a:gd name="T10" fmla="*/ 1618 w 1746"/>
                  <a:gd name="T11" fmla="*/ 1975 h 2302"/>
                  <a:gd name="T12" fmla="*/ 1746 w 1746"/>
                  <a:gd name="T13" fmla="*/ 1236 h 2302"/>
                  <a:gd name="T14" fmla="*/ 1452 w 1746"/>
                  <a:gd name="T15" fmla="*/ 535 h 2302"/>
                  <a:gd name="T16" fmla="*/ 898 w 1746"/>
                  <a:gd name="T17" fmla="*/ 753 h 2302"/>
                  <a:gd name="T18" fmla="*/ 1220 w 1746"/>
                  <a:gd name="T19" fmla="*/ 1137 h 2302"/>
                  <a:gd name="T20" fmla="*/ 950 w 1746"/>
                  <a:gd name="T21" fmla="*/ 1717 h 2302"/>
                  <a:gd name="T22" fmla="*/ 945 w 1746"/>
                  <a:gd name="T23" fmla="*/ 1729 h 2302"/>
                  <a:gd name="T24" fmla="*/ 481 w 1746"/>
                  <a:gd name="T25" fmla="*/ 2302 h 2302"/>
                  <a:gd name="T26" fmla="*/ 239 w 1746"/>
                  <a:gd name="T27" fmla="*/ 1137 h 2302"/>
                  <a:gd name="T28" fmla="*/ 945 w 1746"/>
                  <a:gd name="T29" fmla="*/ 398 h 2302"/>
                  <a:gd name="T30" fmla="*/ 774 w 1746"/>
                  <a:gd name="T31" fmla="*/ 0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46" h="2302">
                    <a:moveTo>
                      <a:pt x="0" y="469"/>
                    </a:moveTo>
                    <a:lnTo>
                      <a:pt x="192" y="739"/>
                    </a:lnTo>
                    <a:lnTo>
                      <a:pt x="945" y="417"/>
                    </a:lnTo>
                    <a:lnTo>
                      <a:pt x="888" y="739"/>
                    </a:lnTo>
                    <a:lnTo>
                      <a:pt x="981" y="1729"/>
                    </a:lnTo>
                    <a:lnTo>
                      <a:pt x="1618" y="1975"/>
                    </a:lnTo>
                    <a:lnTo>
                      <a:pt x="1746" y="1236"/>
                    </a:lnTo>
                    <a:lnTo>
                      <a:pt x="1452" y="535"/>
                    </a:lnTo>
                    <a:lnTo>
                      <a:pt x="898" y="753"/>
                    </a:lnTo>
                    <a:lnTo>
                      <a:pt x="1220" y="1137"/>
                    </a:lnTo>
                    <a:lnTo>
                      <a:pt x="950" y="1717"/>
                    </a:lnTo>
                    <a:lnTo>
                      <a:pt x="945" y="1729"/>
                    </a:lnTo>
                    <a:lnTo>
                      <a:pt x="481" y="2302"/>
                    </a:lnTo>
                    <a:lnTo>
                      <a:pt x="239" y="1137"/>
                    </a:lnTo>
                    <a:lnTo>
                      <a:pt x="945" y="398"/>
                    </a:lnTo>
                    <a:lnTo>
                      <a:pt x="774"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1" name="Freeform 220"/>
              <p:cNvSpPr/>
              <p:nvPr/>
            </p:nvSpPr>
            <p:spPr bwMode="auto">
              <a:xfrm>
                <a:off x="8809631" y="2664692"/>
                <a:ext cx="1918073" cy="1845725"/>
              </a:xfrm>
              <a:custGeom>
                <a:avLst/>
                <a:gdLst>
                  <a:gd name="T0" fmla="*/ 469 w 1140"/>
                  <a:gd name="T1" fmla="*/ 327 h 1097"/>
                  <a:gd name="T2" fmla="*/ 588 w 1140"/>
                  <a:gd name="T3" fmla="*/ 52 h 1097"/>
                  <a:gd name="T4" fmla="*/ 389 w 1140"/>
                  <a:gd name="T5" fmla="*/ 0 h 1097"/>
                  <a:gd name="T6" fmla="*/ 0 w 1140"/>
                  <a:gd name="T7" fmla="*/ 211 h 1097"/>
                  <a:gd name="T8" fmla="*/ 263 w 1140"/>
                  <a:gd name="T9" fmla="*/ 453 h 1097"/>
                  <a:gd name="T10" fmla="*/ 71 w 1140"/>
                  <a:gd name="T11" fmla="*/ 905 h 1097"/>
                  <a:gd name="T12" fmla="*/ 541 w 1140"/>
                  <a:gd name="T13" fmla="*/ 948 h 1097"/>
                  <a:gd name="T14" fmla="*/ 770 w 1140"/>
                  <a:gd name="T15" fmla="*/ 1097 h 1097"/>
                  <a:gd name="T16" fmla="*/ 1140 w 1140"/>
                  <a:gd name="T17" fmla="*/ 983 h 1097"/>
                  <a:gd name="T18" fmla="*/ 541 w 1140"/>
                  <a:gd name="T19" fmla="*/ 91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0" h="1097">
                    <a:moveTo>
                      <a:pt x="469" y="327"/>
                    </a:moveTo>
                    <a:lnTo>
                      <a:pt x="588" y="52"/>
                    </a:lnTo>
                    <a:lnTo>
                      <a:pt x="389" y="0"/>
                    </a:lnTo>
                    <a:lnTo>
                      <a:pt x="0" y="211"/>
                    </a:lnTo>
                    <a:lnTo>
                      <a:pt x="263" y="453"/>
                    </a:lnTo>
                    <a:lnTo>
                      <a:pt x="71" y="905"/>
                    </a:lnTo>
                    <a:lnTo>
                      <a:pt x="541" y="948"/>
                    </a:lnTo>
                    <a:lnTo>
                      <a:pt x="770" y="1097"/>
                    </a:lnTo>
                    <a:lnTo>
                      <a:pt x="1140" y="983"/>
                    </a:lnTo>
                    <a:lnTo>
                      <a:pt x="541" y="917"/>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2" name="Freeform 221"/>
              <p:cNvSpPr/>
              <p:nvPr/>
            </p:nvSpPr>
            <p:spPr bwMode="auto">
              <a:xfrm>
                <a:off x="8841599" y="2592344"/>
                <a:ext cx="686468" cy="718436"/>
              </a:xfrm>
              <a:custGeom>
                <a:avLst/>
                <a:gdLst>
                  <a:gd name="T0" fmla="*/ 375 w 408"/>
                  <a:gd name="T1" fmla="*/ 0 h 427"/>
                  <a:gd name="T2" fmla="*/ 408 w 408"/>
                  <a:gd name="T3" fmla="*/ 427 h 427"/>
                  <a:gd name="T4" fmla="*/ 0 w 408"/>
                  <a:gd name="T5" fmla="*/ 275 h 427"/>
                </a:gdLst>
                <a:ahLst/>
                <a:cxnLst>
                  <a:cxn ang="0">
                    <a:pos x="T0" y="T1"/>
                  </a:cxn>
                  <a:cxn ang="0">
                    <a:pos x="T2" y="T3"/>
                  </a:cxn>
                  <a:cxn ang="0">
                    <a:pos x="T4" y="T5"/>
                  </a:cxn>
                </a:cxnLst>
                <a:rect l="0" t="0" r="r" b="b"/>
                <a:pathLst>
                  <a:path w="408" h="427">
                    <a:moveTo>
                      <a:pt x="375" y="0"/>
                    </a:moveTo>
                    <a:lnTo>
                      <a:pt x="408" y="427"/>
                    </a:lnTo>
                    <a:lnTo>
                      <a:pt x="0" y="27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3" name="Freeform 222"/>
              <p:cNvSpPr/>
              <p:nvPr/>
            </p:nvSpPr>
            <p:spPr bwMode="auto">
              <a:xfrm>
                <a:off x="9528067" y="1392707"/>
                <a:ext cx="2686985" cy="1199637"/>
              </a:xfrm>
              <a:custGeom>
                <a:avLst/>
                <a:gdLst>
                  <a:gd name="T0" fmla="*/ 0 w 1597"/>
                  <a:gd name="T1" fmla="*/ 713 h 713"/>
                  <a:gd name="T2" fmla="*/ 424 w 1597"/>
                  <a:gd name="T3" fmla="*/ 261 h 713"/>
                  <a:gd name="T4" fmla="*/ 547 w 1597"/>
                  <a:gd name="T5" fmla="*/ 0 h 713"/>
                  <a:gd name="T6" fmla="*/ 566 w 1597"/>
                  <a:gd name="T7" fmla="*/ 10 h 713"/>
                  <a:gd name="T8" fmla="*/ 1057 w 1597"/>
                  <a:gd name="T9" fmla="*/ 254 h 713"/>
                  <a:gd name="T10" fmla="*/ 1154 w 1597"/>
                  <a:gd name="T11" fmla="*/ 81 h 713"/>
                  <a:gd name="T12" fmla="*/ 1265 w 1597"/>
                  <a:gd name="T13" fmla="*/ 500 h 713"/>
                  <a:gd name="T14" fmla="*/ 1597 w 1597"/>
                  <a:gd name="T15" fmla="*/ 358 h 7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7" h="713">
                    <a:moveTo>
                      <a:pt x="0" y="713"/>
                    </a:moveTo>
                    <a:lnTo>
                      <a:pt x="424" y="261"/>
                    </a:lnTo>
                    <a:lnTo>
                      <a:pt x="547" y="0"/>
                    </a:lnTo>
                    <a:lnTo>
                      <a:pt x="566" y="10"/>
                    </a:lnTo>
                    <a:lnTo>
                      <a:pt x="1057" y="254"/>
                    </a:lnTo>
                    <a:lnTo>
                      <a:pt x="1154" y="81"/>
                    </a:lnTo>
                    <a:lnTo>
                      <a:pt x="1265" y="500"/>
                    </a:lnTo>
                    <a:lnTo>
                      <a:pt x="1597" y="358"/>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4" name="Freeform 223"/>
              <p:cNvSpPr/>
              <p:nvPr/>
            </p:nvSpPr>
            <p:spPr bwMode="auto">
              <a:xfrm>
                <a:off x="9554988" y="2664692"/>
                <a:ext cx="1277033" cy="1653917"/>
              </a:xfrm>
              <a:custGeom>
                <a:avLst/>
                <a:gdLst>
                  <a:gd name="T0" fmla="*/ 0 w 759"/>
                  <a:gd name="T1" fmla="*/ 398 h 983"/>
                  <a:gd name="T2" fmla="*/ 759 w 759"/>
                  <a:gd name="T3" fmla="*/ 983 h 983"/>
                  <a:gd name="T4" fmla="*/ 552 w 759"/>
                  <a:gd name="T5" fmla="*/ 512 h 983"/>
                  <a:gd name="T6" fmla="*/ 759 w 759"/>
                  <a:gd name="T7" fmla="*/ 448 h 983"/>
                  <a:gd name="T8" fmla="*/ 652 w 759"/>
                  <a:gd name="T9" fmla="*/ 0 h 983"/>
                  <a:gd name="T10" fmla="*/ 34 w 759"/>
                  <a:gd name="T11" fmla="*/ 384 h 983"/>
                  <a:gd name="T12" fmla="*/ 541 w 759"/>
                  <a:gd name="T13" fmla="*/ 512 h 983"/>
                </a:gdLst>
                <a:ahLst/>
                <a:cxnLst>
                  <a:cxn ang="0">
                    <a:pos x="T0" y="T1"/>
                  </a:cxn>
                  <a:cxn ang="0">
                    <a:pos x="T2" y="T3"/>
                  </a:cxn>
                  <a:cxn ang="0">
                    <a:pos x="T4" y="T5"/>
                  </a:cxn>
                  <a:cxn ang="0">
                    <a:pos x="T6" y="T7"/>
                  </a:cxn>
                  <a:cxn ang="0">
                    <a:pos x="T8" y="T9"/>
                  </a:cxn>
                  <a:cxn ang="0">
                    <a:pos x="T10" y="T11"/>
                  </a:cxn>
                  <a:cxn ang="0">
                    <a:pos x="T12" y="T13"/>
                  </a:cxn>
                </a:cxnLst>
                <a:rect l="0" t="0" r="r" b="b"/>
                <a:pathLst>
                  <a:path w="759" h="983">
                    <a:moveTo>
                      <a:pt x="0" y="398"/>
                    </a:moveTo>
                    <a:lnTo>
                      <a:pt x="759" y="983"/>
                    </a:lnTo>
                    <a:lnTo>
                      <a:pt x="552" y="512"/>
                    </a:lnTo>
                    <a:lnTo>
                      <a:pt x="759" y="448"/>
                    </a:lnTo>
                    <a:lnTo>
                      <a:pt x="652" y="0"/>
                    </a:lnTo>
                    <a:lnTo>
                      <a:pt x="34" y="384"/>
                    </a:lnTo>
                    <a:lnTo>
                      <a:pt x="541" y="512"/>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5" name="Freeform 225"/>
              <p:cNvSpPr/>
              <p:nvPr/>
            </p:nvSpPr>
            <p:spPr bwMode="auto">
              <a:xfrm>
                <a:off x="11309856" y="3334335"/>
                <a:ext cx="780689" cy="489613"/>
              </a:xfrm>
              <a:custGeom>
                <a:avLst/>
                <a:gdLst>
                  <a:gd name="T0" fmla="*/ 0 w 464"/>
                  <a:gd name="T1" fmla="*/ 0 h 291"/>
                  <a:gd name="T2" fmla="*/ 296 w 464"/>
                  <a:gd name="T3" fmla="*/ 291 h 291"/>
                  <a:gd name="T4" fmla="*/ 464 w 464"/>
                  <a:gd name="T5" fmla="*/ 95 h 291"/>
                  <a:gd name="T6" fmla="*/ 0 w 464"/>
                  <a:gd name="T7" fmla="*/ 0 h 291"/>
                </a:gdLst>
                <a:ahLst/>
                <a:cxnLst>
                  <a:cxn ang="0">
                    <a:pos x="T0" y="T1"/>
                  </a:cxn>
                  <a:cxn ang="0">
                    <a:pos x="T2" y="T3"/>
                  </a:cxn>
                  <a:cxn ang="0">
                    <a:pos x="T4" y="T5"/>
                  </a:cxn>
                  <a:cxn ang="0">
                    <a:pos x="T6" y="T7"/>
                  </a:cxn>
                </a:cxnLst>
                <a:rect l="0" t="0" r="r" b="b"/>
                <a:pathLst>
                  <a:path w="464" h="291">
                    <a:moveTo>
                      <a:pt x="0" y="0"/>
                    </a:moveTo>
                    <a:lnTo>
                      <a:pt x="296" y="291"/>
                    </a:lnTo>
                    <a:lnTo>
                      <a:pt x="464" y="95"/>
                    </a:lnTo>
                    <a:lnTo>
                      <a:pt x="0"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6" name="Freeform 227"/>
              <p:cNvSpPr/>
              <p:nvPr/>
            </p:nvSpPr>
            <p:spPr bwMode="auto">
              <a:xfrm>
                <a:off x="8949280" y="3374716"/>
                <a:ext cx="1196272" cy="1928168"/>
              </a:xfrm>
              <a:custGeom>
                <a:avLst/>
                <a:gdLst>
                  <a:gd name="T0" fmla="*/ 711 w 711"/>
                  <a:gd name="T1" fmla="*/ 689 h 1146"/>
                  <a:gd name="T2" fmla="*/ 628 w 711"/>
                  <a:gd name="T3" fmla="*/ 1146 h 1146"/>
                  <a:gd name="T4" fmla="*/ 469 w 711"/>
                  <a:gd name="T5" fmla="*/ 533 h 1146"/>
                  <a:gd name="T6" fmla="*/ 280 w 711"/>
                  <a:gd name="T7" fmla="*/ 303 h 1146"/>
                  <a:gd name="T8" fmla="*/ 0 w 711"/>
                  <a:gd name="T9" fmla="*/ 452 h 1146"/>
                  <a:gd name="T10" fmla="*/ 344 w 711"/>
                  <a:gd name="T11" fmla="*/ 0 h 1146"/>
                  <a:gd name="T12" fmla="*/ 299 w 711"/>
                  <a:gd name="T13" fmla="*/ 291 h 1146"/>
                </a:gdLst>
                <a:ahLst/>
                <a:cxnLst>
                  <a:cxn ang="0">
                    <a:pos x="T0" y="T1"/>
                  </a:cxn>
                  <a:cxn ang="0">
                    <a:pos x="T2" y="T3"/>
                  </a:cxn>
                  <a:cxn ang="0">
                    <a:pos x="T4" y="T5"/>
                  </a:cxn>
                  <a:cxn ang="0">
                    <a:pos x="T6" y="T7"/>
                  </a:cxn>
                  <a:cxn ang="0">
                    <a:pos x="T8" y="T9"/>
                  </a:cxn>
                  <a:cxn ang="0">
                    <a:pos x="T10" y="T11"/>
                  </a:cxn>
                  <a:cxn ang="0">
                    <a:pos x="T12" y="T13"/>
                  </a:cxn>
                </a:cxnLst>
                <a:rect l="0" t="0" r="r" b="b"/>
                <a:pathLst>
                  <a:path w="711" h="1146">
                    <a:moveTo>
                      <a:pt x="711" y="689"/>
                    </a:moveTo>
                    <a:lnTo>
                      <a:pt x="628" y="1146"/>
                    </a:lnTo>
                    <a:lnTo>
                      <a:pt x="469" y="533"/>
                    </a:lnTo>
                    <a:lnTo>
                      <a:pt x="280" y="303"/>
                    </a:lnTo>
                    <a:lnTo>
                      <a:pt x="0" y="452"/>
                    </a:lnTo>
                    <a:lnTo>
                      <a:pt x="344" y="0"/>
                    </a:lnTo>
                    <a:lnTo>
                      <a:pt x="299" y="291"/>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7" name="Line 228"/>
              <p:cNvSpPr>
                <a:spLocks noChangeShapeType="1"/>
              </p:cNvSpPr>
              <p:nvPr/>
            </p:nvSpPr>
            <p:spPr bwMode="auto">
              <a:xfrm flipH="1" flipV="1">
                <a:off x="9607146" y="3374716"/>
                <a:ext cx="1224875" cy="75713"/>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8" name="Line 230"/>
              <p:cNvSpPr>
                <a:spLocks noChangeShapeType="1"/>
              </p:cNvSpPr>
              <p:nvPr/>
            </p:nvSpPr>
            <p:spPr bwMode="auto">
              <a:xfrm flipH="1">
                <a:off x="12171307" y="2787516"/>
                <a:ext cx="498026" cy="80761"/>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9" name="Freeform 231"/>
              <p:cNvSpPr/>
              <p:nvPr/>
            </p:nvSpPr>
            <p:spPr bwMode="auto">
              <a:xfrm>
                <a:off x="11923976" y="3521095"/>
                <a:ext cx="291076" cy="1268620"/>
              </a:xfrm>
              <a:custGeom>
                <a:avLst/>
                <a:gdLst>
                  <a:gd name="T0" fmla="*/ 0 w 173"/>
                  <a:gd name="T1" fmla="*/ 754 h 754"/>
                  <a:gd name="T2" fmla="*/ 173 w 173"/>
                  <a:gd name="T3" fmla="*/ 308 h 754"/>
                  <a:gd name="T4" fmla="*/ 116 w 173"/>
                  <a:gd name="T5" fmla="*/ 0 h 754"/>
                </a:gdLst>
                <a:ahLst/>
                <a:cxnLst>
                  <a:cxn ang="0">
                    <a:pos x="T0" y="T1"/>
                  </a:cxn>
                  <a:cxn ang="0">
                    <a:pos x="T2" y="T3"/>
                  </a:cxn>
                  <a:cxn ang="0">
                    <a:pos x="T4" y="T5"/>
                  </a:cxn>
                </a:cxnLst>
                <a:rect l="0" t="0" r="r" b="b"/>
                <a:pathLst>
                  <a:path w="173" h="754">
                    <a:moveTo>
                      <a:pt x="0" y="754"/>
                    </a:moveTo>
                    <a:lnTo>
                      <a:pt x="173" y="308"/>
                    </a:lnTo>
                    <a:lnTo>
                      <a:pt x="116"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20" name="Line 232"/>
              <p:cNvSpPr>
                <a:spLocks noChangeShapeType="1"/>
              </p:cNvSpPr>
              <p:nvPr/>
            </p:nvSpPr>
            <p:spPr bwMode="auto">
              <a:xfrm flipH="1" flipV="1">
                <a:off x="12215052" y="4039311"/>
                <a:ext cx="454281" cy="279298"/>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21" name="Line 233"/>
              <p:cNvSpPr>
                <a:spLocks noChangeShapeType="1"/>
              </p:cNvSpPr>
              <p:nvPr/>
            </p:nvSpPr>
            <p:spPr bwMode="auto">
              <a:xfrm>
                <a:off x="11819660" y="3852552"/>
                <a:ext cx="72348" cy="937164"/>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22" name="Line 234"/>
              <p:cNvSpPr>
                <a:spLocks noChangeShapeType="1"/>
              </p:cNvSpPr>
              <p:nvPr/>
            </p:nvSpPr>
            <p:spPr bwMode="auto">
              <a:xfrm flipH="1">
                <a:off x="9962157" y="4789715"/>
                <a:ext cx="844625" cy="5131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23" name="Line 235"/>
              <p:cNvSpPr>
                <a:spLocks noChangeShapeType="1"/>
              </p:cNvSpPr>
              <p:nvPr/>
            </p:nvSpPr>
            <p:spPr bwMode="auto">
              <a:xfrm flipH="1">
                <a:off x="10727704" y="2684882"/>
                <a:ext cx="457646" cy="0"/>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24" name="Line 236"/>
              <p:cNvSpPr>
                <a:spLocks noChangeShapeType="1"/>
              </p:cNvSpPr>
              <p:nvPr/>
            </p:nvSpPr>
            <p:spPr bwMode="auto">
              <a:xfrm flipH="1">
                <a:off x="10870718" y="3310780"/>
                <a:ext cx="314631" cy="992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grpSp>
        <p:sp>
          <p:nvSpPr>
            <p:cNvPr id="18" name="Oval 255"/>
            <p:cNvSpPr>
              <a:spLocks noChangeArrowheads="1"/>
            </p:cNvSpPr>
            <p:nvPr/>
          </p:nvSpPr>
          <p:spPr bwMode="auto">
            <a:xfrm>
              <a:off x="6533178" y="2091795"/>
              <a:ext cx="136284"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19" name="Oval 256"/>
            <p:cNvSpPr>
              <a:spLocks noChangeArrowheads="1"/>
            </p:cNvSpPr>
            <p:nvPr/>
          </p:nvSpPr>
          <p:spPr bwMode="auto">
            <a:xfrm>
              <a:off x="7443421" y="3084482"/>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2" name="Oval 257"/>
            <p:cNvSpPr>
              <a:spLocks noChangeArrowheads="1"/>
            </p:cNvSpPr>
            <p:nvPr/>
          </p:nvSpPr>
          <p:spPr bwMode="auto">
            <a:xfrm>
              <a:off x="6960538" y="3264511"/>
              <a:ext cx="134602"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3" name="Oval 258"/>
            <p:cNvSpPr>
              <a:spLocks noChangeArrowheads="1"/>
            </p:cNvSpPr>
            <p:nvPr/>
          </p:nvSpPr>
          <p:spPr bwMode="auto">
            <a:xfrm>
              <a:off x="6413719" y="2929690"/>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4" name="Oval 259"/>
            <p:cNvSpPr>
              <a:spLocks noChangeArrowheads="1"/>
            </p:cNvSpPr>
            <p:nvPr/>
          </p:nvSpPr>
          <p:spPr bwMode="auto">
            <a:xfrm>
              <a:off x="5696965" y="3765903"/>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5" name="Oval 260"/>
            <p:cNvSpPr>
              <a:spLocks noChangeArrowheads="1"/>
            </p:cNvSpPr>
            <p:nvPr/>
          </p:nvSpPr>
          <p:spPr bwMode="auto">
            <a:xfrm>
              <a:off x="5027322" y="3008768"/>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6" name="Oval 261"/>
            <p:cNvSpPr>
              <a:spLocks noChangeArrowheads="1"/>
            </p:cNvSpPr>
            <p:nvPr/>
          </p:nvSpPr>
          <p:spPr bwMode="auto">
            <a:xfrm>
              <a:off x="4440123" y="3669999"/>
              <a:ext cx="136284"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7" name="Oval 262"/>
            <p:cNvSpPr>
              <a:spLocks noChangeArrowheads="1"/>
            </p:cNvSpPr>
            <p:nvPr/>
          </p:nvSpPr>
          <p:spPr bwMode="auto">
            <a:xfrm>
              <a:off x="4672310" y="4112502"/>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8" name="Oval 263"/>
            <p:cNvSpPr>
              <a:spLocks noChangeArrowheads="1"/>
            </p:cNvSpPr>
            <p:nvPr/>
          </p:nvSpPr>
          <p:spPr bwMode="auto">
            <a:xfrm>
              <a:off x="5357096" y="4731669"/>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9" name="Oval 265"/>
            <p:cNvSpPr>
              <a:spLocks noChangeArrowheads="1"/>
            </p:cNvSpPr>
            <p:nvPr/>
          </p:nvSpPr>
          <p:spPr bwMode="auto">
            <a:xfrm>
              <a:off x="6481020" y="4268976"/>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30" name="Oval 266"/>
            <p:cNvSpPr>
              <a:spLocks noChangeArrowheads="1"/>
            </p:cNvSpPr>
            <p:nvPr/>
          </p:nvSpPr>
          <p:spPr bwMode="auto">
            <a:xfrm>
              <a:off x="7027839" y="4073804"/>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31" name="Oval 267"/>
            <p:cNvSpPr>
              <a:spLocks noChangeArrowheads="1"/>
            </p:cNvSpPr>
            <p:nvPr/>
          </p:nvSpPr>
          <p:spPr bwMode="auto">
            <a:xfrm>
              <a:off x="7443421" y="4268976"/>
              <a:ext cx="134602"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grpSp>
          <p:nvGrpSpPr>
            <p:cNvPr id="32" name="组合 31"/>
            <p:cNvGrpSpPr/>
            <p:nvPr/>
          </p:nvGrpSpPr>
          <p:grpSpPr>
            <a:xfrm>
              <a:off x="4707152" y="2248023"/>
              <a:ext cx="2414023" cy="2901694"/>
              <a:chOff x="4707152" y="2248023"/>
              <a:chExt cx="2414023" cy="2901694"/>
            </a:xfrm>
          </p:grpSpPr>
          <p:sp>
            <p:nvSpPr>
              <p:cNvPr id="90" name="Oval 264"/>
              <p:cNvSpPr>
                <a:spLocks noChangeArrowheads="1"/>
              </p:cNvSpPr>
              <p:nvPr/>
            </p:nvSpPr>
            <p:spPr bwMode="auto">
              <a:xfrm>
                <a:off x="6054864" y="5013433"/>
                <a:ext cx="136284" cy="136284"/>
              </a:xfrm>
              <a:prstGeom prst="ellipse">
                <a:avLst/>
              </a:prstGeom>
              <a:solidFill>
                <a:schemeClr val="accent2">
                  <a:lumMod val="100000"/>
                </a:schemeClr>
              </a:solidFill>
              <a:ln w="12700" cap="flat" cmpd="sng" algn="ctr">
                <a:solidFill>
                  <a:schemeClr val="bg1">
                    <a:lumMod val="100000"/>
                  </a:schemeClr>
                </a:solidFill>
                <a:prstDash val="solid"/>
                <a:round/>
                <a:headEnd type="none" w="med" len="med"/>
                <a:tailEnd type="none" w="med" len="med"/>
              </a:ln>
            </p:spPr>
            <p:txBody>
              <a:bodyPr vert="horz" wrap="square" lIns="91440" tIns="45720" rIns="91440" bIns="45720" numCol="1" anchor="t" anchorCtr="0" compatLnSpc="1"/>
              <a:lstStyle/>
              <a:p>
                <a:endParaRPr lang="en-IN"/>
              </a:p>
            </p:txBody>
          </p:sp>
          <p:grpSp>
            <p:nvGrpSpPr>
              <p:cNvPr id="91" name="组合 90"/>
              <p:cNvGrpSpPr/>
              <p:nvPr/>
            </p:nvGrpSpPr>
            <p:grpSpPr>
              <a:xfrm>
                <a:off x="4707152" y="2248023"/>
                <a:ext cx="2414023" cy="2522443"/>
                <a:chOff x="4707152" y="2248023"/>
                <a:chExt cx="2414023" cy="2522443"/>
              </a:xfrm>
            </p:grpSpPr>
            <p:grpSp>
              <p:nvGrpSpPr>
                <p:cNvPr id="92" name="Group 9"/>
                <p:cNvGrpSpPr/>
                <p:nvPr/>
              </p:nvGrpSpPr>
              <p:grpSpPr>
                <a:xfrm>
                  <a:off x="6792726" y="2408141"/>
                  <a:ext cx="328449" cy="330554"/>
                  <a:chOff x="4149281" y="1887719"/>
                  <a:chExt cx="224837" cy="226650"/>
                </a:xfrm>
              </p:grpSpPr>
              <p:sp>
                <p:nvSpPr>
                  <p:cNvPr id="103" name="Oval 7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7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Oval 68"/>
                <p:cNvSpPr/>
                <p:nvPr/>
              </p:nvSpPr>
              <p:spPr>
                <a:xfrm>
                  <a:off x="5832354" y="2796766"/>
                  <a:ext cx="328449" cy="330554"/>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11"/>
                <p:cNvGrpSpPr/>
                <p:nvPr/>
              </p:nvGrpSpPr>
              <p:grpSpPr>
                <a:xfrm>
                  <a:off x="4707152" y="3462362"/>
                  <a:ext cx="328449" cy="330554"/>
                  <a:chOff x="4149281" y="1887719"/>
                  <a:chExt cx="224837" cy="226650"/>
                </a:xfrm>
              </p:grpSpPr>
              <p:sp>
                <p:nvSpPr>
                  <p:cNvPr id="101" name="Oval 66"/>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67"/>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24"/>
                <p:cNvGrpSpPr/>
                <p:nvPr/>
              </p:nvGrpSpPr>
              <p:grpSpPr>
                <a:xfrm>
                  <a:off x="5940643" y="4439912"/>
                  <a:ext cx="328449" cy="330554"/>
                  <a:chOff x="4149281" y="1887719"/>
                  <a:chExt cx="224837" cy="226650"/>
                </a:xfrm>
              </p:grpSpPr>
              <p:sp>
                <p:nvSpPr>
                  <p:cNvPr id="99" name="Oval 4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4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25"/>
                <p:cNvGrpSpPr/>
                <p:nvPr/>
              </p:nvGrpSpPr>
              <p:grpSpPr>
                <a:xfrm>
                  <a:off x="5995533" y="2248023"/>
                  <a:ext cx="206943" cy="208270"/>
                  <a:chOff x="4149281" y="1887719"/>
                  <a:chExt cx="224837" cy="226650"/>
                </a:xfrm>
              </p:grpSpPr>
              <p:sp>
                <p:nvSpPr>
                  <p:cNvPr id="97" name="Oval 38"/>
                  <p:cNvSpPr/>
                  <p:nvPr/>
                </p:nvSpPr>
                <p:spPr>
                  <a:xfrm>
                    <a:off x="4149281" y="1887719"/>
                    <a:ext cx="224837" cy="226650"/>
                  </a:xfrm>
                  <a:prstGeom prst="ellipse">
                    <a:avLst/>
                  </a:prstGeom>
                  <a:solidFill>
                    <a:schemeClr val="accent2">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39"/>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33" name="组合 32"/>
            <p:cNvGrpSpPr/>
            <p:nvPr/>
          </p:nvGrpSpPr>
          <p:grpSpPr>
            <a:xfrm>
              <a:off x="5983836" y="3409773"/>
              <a:ext cx="1547693" cy="469425"/>
              <a:chOff x="5983836" y="3409773"/>
              <a:chExt cx="1547693" cy="469425"/>
            </a:xfrm>
          </p:grpSpPr>
          <p:grpSp>
            <p:nvGrpSpPr>
              <p:cNvPr id="81" name="Group 8"/>
              <p:cNvGrpSpPr/>
              <p:nvPr/>
            </p:nvGrpSpPr>
            <p:grpSpPr>
              <a:xfrm>
                <a:off x="6383629" y="3409773"/>
                <a:ext cx="328449" cy="330554"/>
                <a:chOff x="4149281" y="1887719"/>
                <a:chExt cx="224837" cy="226650"/>
              </a:xfrm>
            </p:grpSpPr>
            <p:sp>
              <p:nvSpPr>
                <p:cNvPr id="88" name="Oval 72"/>
                <p:cNvSpPr/>
                <p:nvPr/>
              </p:nvSpPr>
              <p:spPr>
                <a:xfrm>
                  <a:off x="4149281" y="1887719"/>
                  <a:ext cx="224837" cy="226650"/>
                </a:xfrm>
                <a:prstGeom prst="ellipse">
                  <a:avLst/>
                </a:prstGeom>
                <a:solidFill>
                  <a:schemeClr val="accent3">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7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27"/>
              <p:cNvGrpSpPr/>
              <p:nvPr/>
            </p:nvGrpSpPr>
            <p:grpSpPr>
              <a:xfrm>
                <a:off x="5983836" y="3624513"/>
                <a:ext cx="206943" cy="208270"/>
                <a:chOff x="4149281" y="1887719"/>
                <a:chExt cx="224837" cy="226650"/>
              </a:xfrm>
            </p:grpSpPr>
            <p:sp>
              <p:nvSpPr>
                <p:cNvPr id="86" name="Oval 34"/>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35"/>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28"/>
              <p:cNvGrpSpPr/>
              <p:nvPr/>
            </p:nvGrpSpPr>
            <p:grpSpPr>
              <a:xfrm>
                <a:off x="7303891" y="3650101"/>
                <a:ext cx="227638" cy="229097"/>
                <a:chOff x="4149281" y="1887719"/>
                <a:chExt cx="224837" cy="226650"/>
              </a:xfrm>
            </p:grpSpPr>
            <p:sp>
              <p:nvSpPr>
                <p:cNvPr id="84" name="Oval 32"/>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3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4" name="组合 33"/>
            <p:cNvGrpSpPr/>
            <p:nvPr/>
          </p:nvGrpSpPr>
          <p:grpSpPr>
            <a:xfrm>
              <a:off x="3990983" y="1563392"/>
              <a:ext cx="4185447" cy="4108467"/>
              <a:chOff x="3990983" y="1563392"/>
              <a:chExt cx="4185447" cy="4108467"/>
            </a:xfrm>
          </p:grpSpPr>
          <p:grpSp>
            <p:nvGrpSpPr>
              <p:cNvPr id="35" name="Group 12"/>
              <p:cNvGrpSpPr/>
              <p:nvPr/>
            </p:nvGrpSpPr>
            <p:grpSpPr>
              <a:xfrm>
                <a:off x="4085983" y="4338917"/>
                <a:ext cx="250401" cy="252007"/>
                <a:chOff x="4149281" y="1887719"/>
                <a:chExt cx="224837" cy="226650"/>
              </a:xfrm>
            </p:grpSpPr>
            <p:sp>
              <p:nvSpPr>
                <p:cNvPr id="79" name="Oval 6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6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13"/>
              <p:cNvGrpSpPr/>
              <p:nvPr/>
            </p:nvGrpSpPr>
            <p:grpSpPr>
              <a:xfrm>
                <a:off x="5165128" y="5419852"/>
                <a:ext cx="250401" cy="252007"/>
                <a:chOff x="4149281" y="1887719"/>
                <a:chExt cx="224837" cy="226650"/>
              </a:xfrm>
            </p:grpSpPr>
            <p:sp>
              <p:nvSpPr>
                <p:cNvPr id="77" name="Oval 6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6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14"/>
              <p:cNvGrpSpPr/>
              <p:nvPr/>
            </p:nvGrpSpPr>
            <p:grpSpPr>
              <a:xfrm>
                <a:off x="6786047" y="5374409"/>
                <a:ext cx="250401" cy="252007"/>
                <a:chOff x="4149281" y="1887719"/>
                <a:chExt cx="224837" cy="226650"/>
              </a:xfrm>
            </p:grpSpPr>
            <p:sp>
              <p:nvSpPr>
                <p:cNvPr id="75" name="Oval 6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6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15"/>
              <p:cNvGrpSpPr/>
              <p:nvPr/>
            </p:nvGrpSpPr>
            <p:grpSpPr>
              <a:xfrm>
                <a:off x="7853773" y="4463088"/>
                <a:ext cx="250401" cy="252007"/>
                <a:chOff x="4149281" y="1887719"/>
                <a:chExt cx="224837" cy="226650"/>
              </a:xfrm>
            </p:grpSpPr>
            <p:sp>
              <p:nvSpPr>
                <p:cNvPr id="67" name="Oval 5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sp>
              <p:nvSpPr>
                <p:cNvPr id="74" name="Oval 5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grpSp>
          <p:sp>
            <p:nvSpPr>
              <p:cNvPr id="39" name="Oval 56"/>
              <p:cNvSpPr/>
              <p:nvPr/>
            </p:nvSpPr>
            <p:spPr>
              <a:xfrm>
                <a:off x="7900989" y="2960836"/>
                <a:ext cx="275441" cy="277207"/>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17"/>
              <p:cNvGrpSpPr/>
              <p:nvPr/>
            </p:nvGrpSpPr>
            <p:grpSpPr>
              <a:xfrm>
                <a:off x="7460264" y="2178046"/>
                <a:ext cx="206943" cy="208270"/>
                <a:chOff x="4149281" y="1887719"/>
                <a:chExt cx="224837" cy="226650"/>
              </a:xfrm>
            </p:grpSpPr>
            <p:sp>
              <p:nvSpPr>
                <p:cNvPr id="65" name="Oval 5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5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18"/>
              <p:cNvGrpSpPr/>
              <p:nvPr/>
            </p:nvGrpSpPr>
            <p:grpSpPr>
              <a:xfrm>
                <a:off x="6673055" y="1696133"/>
                <a:ext cx="206943" cy="208270"/>
                <a:chOff x="4149281" y="1887719"/>
                <a:chExt cx="224837" cy="226650"/>
              </a:xfrm>
            </p:grpSpPr>
            <p:sp>
              <p:nvSpPr>
                <p:cNvPr id="63" name="Oval 5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5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19"/>
              <p:cNvGrpSpPr/>
              <p:nvPr/>
            </p:nvGrpSpPr>
            <p:grpSpPr>
              <a:xfrm>
                <a:off x="5636903" y="1563392"/>
                <a:ext cx="206943" cy="208270"/>
                <a:chOff x="4149281" y="1887719"/>
                <a:chExt cx="224837" cy="226650"/>
              </a:xfrm>
            </p:grpSpPr>
            <p:sp>
              <p:nvSpPr>
                <p:cNvPr id="61" name="Oval 5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5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20"/>
              <p:cNvGrpSpPr/>
              <p:nvPr/>
            </p:nvGrpSpPr>
            <p:grpSpPr>
              <a:xfrm>
                <a:off x="4353051" y="2331478"/>
                <a:ext cx="219675" cy="221084"/>
                <a:chOff x="4149281" y="1887719"/>
                <a:chExt cx="224837" cy="226650"/>
              </a:xfrm>
            </p:grpSpPr>
            <p:sp>
              <p:nvSpPr>
                <p:cNvPr id="59" name="Oval 4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4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21"/>
              <p:cNvGrpSpPr/>
              <p:nvPr/>
            </p:nvGrpSpPr>
            <p:grpSpPr>
              <a:xfrm>
                <a:off x="3990983" y="3187984"/>
                <a:ext cx="219675" cy="221084"/>
                <a:chOff x="4149281" y="1887719"/>
                <a:chExt cx="224837" cy="226650"/>
              </a:xfrm>
            </p:grpSpPr>
            <p:sp>
              <p:nvSpPr>
                <p:cNvPr id="57" name="Oval 4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4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22"/>
              <p:cNvGrpSpPr/>
              <p:nvPr/>
            </p:nvGrpSpPr>
            <p:grpSpPr>
              <a:xfrm>
                <a:off x="4705258" y="2828806"/>
                <a:ext cx="199705" cy="200984"/>
                <a:chOff x="4149281" y="1887719"/>
                <a:chExt cx="224837" cy="226650"/>
              </a:xfrm>
            </p:grpSpPr>
            <p:sp>
              <p:nvSpPr>
                <p:cNvPr id="55" name="Oval 4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4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23"/>
              <p:cNvGrpSpPr/>
              <p:nvPr/>
            </p:nvGrpSpPr>
            <p:grpSpPr>
              <a:xfrm>
                <a:off x="4867553" y="4396697"/>
                <a:ext cx="328449" cy="330554"/>
                <a:chOff x="4149281" y="1887719"/>
                <a:chExt cx="224837" cy="226650"/>
              </a:xfrm>
            </p:grpSpPr>
            <p:sp>
              <p:nvSpPr>
                <p:cNvPr id="53" name="Oval 42"/>
                <p:cNvSpPr/>
                <p:nvPr/>
              </p:nvSpPr>
              <p:spPr>
                <a:xfrm>
                  <a:off x="4149281" y="1887719"/>
                  <a:ext cx="224837" cy="226650"/>
                </a:xfrm>
                <a:prstGeom prst="ellipse">
                  <a:avLst/>
                </a:prstGeom>
                <a:solidFill>
                  <a:schemeClr val="accent4">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4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26"/>
              <p:cNvGrpSpPr/>
              <p:nvPr/>
            </p:nvGrpSpPr>
            <p:grpSpPr>
              <a:xfrm>
                <a:off x="5480832" y="1998704"/>
                <a:ext cx="206943" cy="208270"/>
                <a:chOff x="4149281" y="1887719"/>
                <a:chExt cx="224837" cy="226650"/>
              </a:xfrm>
            </p:grpSpPr>
            <p:sp>
              <p:nvSpPr>
                <p:cNvPr id="51" name="Oval 3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3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29"/>
              <p:cNvGrpSpPr/>
              <p:nvPr/>
            </p:nvGrpSpPr>
            <p:grpSpPr>
              <a:xfrm>
                <a:off x="7068613" y="4908628"/>
                <a:ext cx="250402" cy="252007"/>
                <a:chOff x="4149281" y="1887719"/>
                <a:chExt cx="224837" cy="226650"/>
              </a:xfrm>
            </p:grpSpPr>
            <p:sp>
              <p:nvSpPr>
                <p:cNvPr id="49" name="Oval 3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3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cxnSp>
        <p:nvCxnSpPr>
          <p:cNvPr id="125" name="直接连接符 124"/>
          <p:cNvCxnSpPr/>
          <p:nvPr/>
        </p:nvCxnSpPr>
        <p:spPr>
          <a:xfrm>
            <a:off x="3385179" y="4265363"/>
            <a:ext cx="813530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7" name="文本框 126"/>
          <p:cNvSpPr txBox="1"/>
          <p:nvPr/>
        </p:nvSpPr>
        <p:spPr>
          <a:xfrm>
            <a:off x="10376345" y="44245"/>
            <a:ext cx="1877437" cy="276999"/>
          </a:xfrm>
          <a:prstGeom prst="rect">
            <a:avLst/>
          </a:prstGeom>
          <a:noFill/>
        </p:spPr>
        <p:txBody>
          <a:bodyPr wrap="none" rtlCol="0">
            <a:spAutoFit/>
          </a:bodyPr>
          <a:lstStyle/>
          <a:p>
            <a:r>
              <a:rPr lang="zh-CN" altLang="en-US" sz="1200" b="1">
                <a:solidFill>
                  <a:srgbClr val="0070C0"/>
                </a:solidFill>
                <a:latin typeface="思源宋体 CN Heavy" panose="02020900000000000000" pitchFamily="18" charset="-122"/>
                <a:ea typeface="思源宋体 CN Heavy" panose="02020900000000000000" pitchFamily="18" charset="-122"/>
              </a:rPr>
              <a:t>数字孪生技术与工程实践</a:t>
            </a:r>
            <a:endParaRPr lang="zh-CN" altLang="en-US" sz="1200" b="1">
              <a:solidFill>
                <a:srgbClr val="0070C0"/>
              </a:solidFill>
              <a:latin typeface="思源宋体 CN Heavy" panose="02020900000000000000" pitchFamily="18" charset="-122"/>
              <a:ea typeface="思源宋体 CN Heavy" panose="02020900000000000000" pitchFamily="18" charset="-122"/>
            </a:endParaRPr>
          </a:p>
        </p:txBody>
      </p:sp>
      <p:pic>
        <p:nvPicPr>
          <p:cNvPr id="128" name="图形 127" descr="齿轮"/>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05603" y="0"/>
            <a:ext cx="365491" cy="365491"/>
          </a:xfrm>
          <a:prstGeom prst="rect">
            <a:avLst/>
          </a:prstGeom>
        </p:spPr>
      </p:pic>
      <p:pic>
        <p:nvPicPr>
          <p:cNvPr id="129" name="图形 128" descr="齿轮"/>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05603" y="0"/>
            <a:ext cx="365491" cy="3654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lvl1pPr marL="228600" indent="-228600">
              <a:lnSpc>
                <a:spcPct val="120000"/>
              </a:lnSpc>
              <a:spcBef>
                <a:spcPts val="300"/>
              </a:spcBef>
              <a:spcAft>
                <a:spcPts val="300"/>
              </a:spcAft>
              <a:buFont typeface="Wingdings" panose="05000000000000000000" pitchFamily="2" charset="2"/>
              <a:buChar char="p"/>
              <a:defRPr b="1">
                <a:solidFill>
                  <a:srgbClr val="002060"/>
                </a:solidFill>
              </a:defRPr>
            </a:lvl1pPr>
            <a:lvl2pPr marL="685800" indent="-228600">
              <a:lnSpc>
                <a:spcPct val="120000"/>
              </a:lnSpc>
              <a:spcBef>
                <a:spcPts val="300"/>
              </a:spcBef>
              <a:spcAft>
                <a:spcPts val="300"/>
              </a:spcAft>
              <a:buFont typeface="Wingdings" panose="05000000000000000000" pitchFamily="2" charset="2"/>
              <a:buChar char="n"/>
              <a:defRPr b="1">
                <a:solidFill>
                  <a:srgbClr val="002060"/>
                </a:solidFill>
              </a:defRPr>
            </a:lvl2pPr>
            <a:lvl3pPr marL="1143000" indent="-228600">
              <a:lnSpc>
                <a:spcPct val="120000"/>
              </a:lnSpc>
              <a:spcBef>
                <a:spcPts val="300"/>
              </a:spcBef>
              <a:spcAft>
                <a:spcPts val="300"/>
              </a:spcAft>
              <a:buFont typeface="Wingdings" panose="05000000000000000000" pitchFamily="2" charset="2"/>
              <a:buChar char="l"/>
              <a:defRPr b="1">
                <a:solidFill>
                  <a:srgbClr val="002060"/>
                </a:solidFill>
              </a:defRPr>
            </a:lvl3pPr>
            <a:lvl4pPr marL="1600200" indent="-228600">
              <a:lnSpc>
                <a:spcPct val="120000"/>
              </a:lnSpc>
              <a:spcBef>
                <a:spcPts val="300"/>
              </a:spcBef>
              <a:spcAft>
                <a:spcPts val="300"/>
              </a:spcAft>
              <a:buFont typeface="Arial" panose="020B0704020202020204" pitchFamily="34" charset="0"/>
              <a:buChar char="•"/>
              <a:defRPr b="1">
                <a:solidFill>
                  <a:srgbClr val="002060"/>
                </a:solidFill>
              </a:defRPr>
            </a:lvl4pPr>
            <a:lvl5pPr marL="2057400" indent="-228600">
              <a:lnSpc>
                <a:spcPct val="120000"/>
              </a:lnSpc>
              <a:spcBef>
                <a:spcPts val="300"/>
              </a:spcBef>
              <a:spcAft>
                <a:spcPts val="300"/>
              </a:spcAft>
              <a:buFont typeface="Arial" panose="020B0704020202020204" pitchFamily="34" charset="0"/>
              <a:buChar char="•"/>
              <a:defRPr b="1">
                <a:solidFill>
                  <a:srgbClr val="002060"/>
                </a:solidFill>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D5D7ADB-C2F2-455A-B307-9FE0B2A6A4B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4623D0-DB0F-489C-AC9D-F6BA289AD249}" type="slidenum">
              <a:rPr lang="zh-CN" altLang="en-US" smtClean="0"/>
            </a:fld>
            <a:endParaRPr lang="zh-CN" altLang="en-US"/>
          </a:p>
        </p:txBody>
      </p:sp>
      <p:cxnSp>
        <p:nvCxnSpPr>
          <p:cNvPr id="10" name="直接连接符 9"/>
          <p:cNvCxnSpPr/>
          <p:nvPr/>
        </p:nvCxnSpPr>
        <p:spPr>
          <a:xfrm>
            <a:off x="669922" y="887180"/>
            <a:ext cx="10850564" cy="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6" name="日期占位符 5"/>
          <p:cNvSpPr>
            <a:spLocks noGrp="1"/>
          </p:cNvSpPr>
          <p:nvPr>
            <p:ph type="dt" sz="half" idx="10"/>
          </p:nvPr>
        </p:nvSpPr>
        <p:spPr/>
        <p:txBody>
          <a:bodyPr/>
          <a:lstStyle/>
          <a:p>
            <a:fld id="{4D5D7ADB-C2F2-455A-B307-9FE0B2A6A4B3}" type="datetimeFigureOut">
              <a:rPr lang="zh-CN" altLang="en-US" smtClean="0"/>
            </a:fld>
            <a:endParaRPr lang="zh-CN" altLang="en-US"/>
          </a:p>
        </p:txBody>
      </p:sp>
      <p:sp>
        <p:nvSpPr>
          <p:cNvPr id="7" name="页脚占位符 6"/>
          <p:cNvSpPr>
            <a:spLocks noGrp="1"/>
          </p:cNvSpPr>
          <p:nvPr>
            <p:ph type="ftr" sz="quarter" idx="11"/>
          </p:nvPr>
        </p:nvSpPr>
        <p:spPr/>
        <p:txBody>
          <a:bodyPr/>
          <a:lstStyle/>
          <a:p>
            <a:endParaRPr lang="zh-CN" altLang="en-US"/>
          </a:p>
        </p:txBody>
      </p:sp>
      <p:sp>
        <p:nvSpPr>
          <p:cNvPr id="8" name="灯片编号占位符 7"/>
          <p:cNvSpPr>
            <a:spLocks noGrp="1"/>
          </p:cNvSpPr>
          <p:nvPr>
            <p:ph type="sldNum" sz="quarter" idx="12"/>
          </p:nvPr>
        </p:nvSpPr>
        <p:spPr/>
        <p:txBody>
          <a:bodyPr/>
          <a:lstStyle/>
          <a:p>
            <a:fld id="{354623D0-DB0F-489C-AC9D-F6BA289AD249}" type="slidenum">
              <a:rPr lang="zh-CN" altLang="en-US" smtClean="0"/>
            </a:fld>
            <a:endParaRPr lang="zh-CN" altLang="en-US"/>
          </a:p>
        </p:txBody>
      </p:sp>
      <p:sp>
        <p:nvSpPr>
          <p:cNvPr id="9" name="직사각형 45"/>
          <p:cNvSpPr/>
          <p:nvPr/>
        </p:nvSpPr>
        <p:spPr>
          <a:xfrm>
            <a:off x="669925" y="859970"/>
            <a:ext cx="10856892" cy="8878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p:cSld name="末尾幻灯片">
    <p:spTree>
      <p:nvGrpSpPr>
        <p:cNvPr id="1" name=""/>
        <p:cNvGrpSpPr/>
        <p:nvPr/>
      </p:nvGrpSpPr>
      <p:grpSpPr>
        <a:xfrm>
          <a:off x="0" y="0"/>
          <a:ext cx="0" cy="0"/>
          <a:chOff x="0" y="0"/>
          <a:chExt cx="0" cy="0"/>
        </a:xfrm>
      </p:grpSpPr>
      <p:sp>
        <p:nvSpPr>
          <p:cNvPr id="13" name="标题 1"/>
          <p:cNvSpPr>
            <a:spLocks noGrp="1"/>
          </p:cNvSpPr>
          <p:nvPr>
            <p:ph type="ctrTitle" hasCustomPrompt="1"/>
          </p:nvPr>
        </p:nvSpPr>
        <p:spPr>
          <a:xfrm>
            <a:off x="1035242" y="3394537"/>
            <a:ext cx="5537071" cy="655784"/>
          </a:xfrm>
        </p:spPr>
        <p:txBody>
          <a:bodyPr anchor="ctr">
            <a:normAutofit/>
          </a:bodyPr>
          <a:lstStyle>
            <a:lvl1pPr marL="0" indent="0" algn="r">
              <a:buFont typeface="Arial" panose="020B0704020202020204" pitchFamily="34" charset="0"/>
              <a:buNone/>
              <a:defRPr sz="3200">
                <a:solidFill>
                  <a:schemeClr val="tx1"/>
                </a:solidFill>
              </a:defRPr>
            </a:lvl1pPr>
          </a:lstStyle>
          <a:p>
            <a:r>
              <a:rPr lang="zh-CN" altLang="en-US" dirty="0"/>
              <a:t>结束语</a:t>
            </a:r>
            <a:endParaRPr lang="zh-CN" altLang="en-US" dirty="0"/>
          </a:p>
        </p:txBody>
      </p:sp>
      <p:sp>
        <p:nvSpPr>
          <p:cNvPr id="14" name="文本占位符 62"/>
          <p:cNvSpPr>
            <a:spLocks noGrp="1"/>
          </p:cNvSpPr>
          <p:nvPr>
            <p:ph type="body" sz="quarter" idx="17" hasCustomPrompt="1"/>
          </p:nvPr>
        </p:nvSpPr>
        <p:spPr>
          <a:xfrm>
            <a:off x="1035242" y="4272591"/>
            <a:ext cx="5537071" cy="310871"/>
          </a:xfrm>
        </p:spPr>
        <p:txBody>
          <a:bodyPr vert="horz" lIns="91440" tIns="45720" rIns="91440" bIns="45720" rtlCol="0" anchor="b">
            <a:normAutofit/>
          </a:bodyPr>
          <a:lstStyle>
            <a:lvl1pPr marL="0" indent="0" algn="r">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公司或署名</a:t>
            </a:r>
            <a:endParaRPr lang="en-US" altLang="zh-CN" dirty="0"/>
          </a:p>
        </p:txBody>
      </p:sp>
      <p:sp>
        <p:nvSpPr>
          <p:cNvPr id="15" name="文本占位符 62"/>
          <p:cNvSpPr>
            <a:spLocks noGrp="1"/>
          </p:cNvSpPr>
          <p:nvPr>
            <p:ph type="body" sz="quarter" idx="18" hasCustomPrompt="1"/>
          </p:nvPr>
        </p:nvSpPr>
        <p:spPr>
          <a:xfrm>
            <a:off x="1035242" y="4588225"/>
            <a:ext cx="5537071" cy="310871"/>
          </a:xfrm>
        </p:spPr>
        <p:txBody>
          <a:bodyPr vert="horz" lIns="91440" tIns="45720" rIns="91440" bIns="45720" rtlCol="0">
            <a:normAutofit/>
          </a:bodyPr>
          <a:lstStyle>
            <a:lvl1pPr marL="0" indent="0" algn="r">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版权信息或网址</a:t>
            </a:r>
            <a:endParaRPr lang="en-US" altLang="zh-CN" dirty="0"/>
          </a:p>
        </p:txBody>
      </p:sp>
      <p:grpSp>
        <p:nvGrpSpPr>
          <p:cNvPr id="70" name="组合 69"/>
          <p:cNvGrpSpPr/>
          <p:nvPr/>
        </p:nvGrpSpPr>
        <p:grpSpPr>
          <a:xfrm>
            <a:off x="1035243" y="3072831"/>
            <a:ext cx="5536080" cy="1967876"/>
            <a:chOff x="669925" y="5439124"/>
            <a:chExt cx="5761355" cy="1967876"/>
          </a:xfrm>
        </p:grpSpPr>
        <p:cxnSp>
          <p:nvCxnSpPr>
            <p:cNvPr id="71" name="直接连接符 70"/>
            <p:cNvCxnSpPr/>
            <p:nvPr/>
          </p:nvCxnSpPr>
          <p:spPr>
            <a:xfrm>
              <a:off x="669925" y="7407000"/>
              <a:ext cx="576135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669925" y="5439124"/>
              <a:ext cx="576135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73" name="矩形 72"/>
          <p:cNvSpPr/>
          <p:nvPr/>
        </p:nvSpPr>
        <p:spPr>
          <a:xfrm>
            <a:off x="1035242" y="2971697"/>
            <a:ext cx="5537071" cy="925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77" name="文本框 76"/>
          <p:cNvSpPr txBox="1"/>
          <p:nvPr/>
        </p:nvSpPr>
        <p:spPr>
          <a:xfrm>
            <a:off x="1035242" y="1949062"/>
            <a:ext cx="5537071" cy="1115234"/>
          </a:xfrm>
          <a:prstGeom prst="rect">
            <a:avLst/>
          </a:prstGeom>
          <a:noFill/>
        </p:spPr>
        <p:txBody>
          <a:bodyPr wrap="none" rtlCol="0">
            <a:prstTxWarp prst="textPlain">
              <a:avLst/>
            </a:prstTxWarp>
            <a:spAutoFit/>
          </a:bodyPr>
          <a:lstStyle/>
          <a:p>
            <a:r>
              <a:rPr lang="en-US" altLang="zh-CN" sz="16600" b="1" dirty="0">
                <a:solidFill>
                  <a:schemeClr val="accent1"/>
                </a:solidFill>
                <a:latin typeface="+mn-lt"/>
              </a:rPr>
              <a:t>THANKS</a:t>
            </a:r>
            <a:endParaRPr lang="zh-CN" altLang="en-US" sz="16600" b="1" dirty="0">
              <a:solidFill>
                <a:schemeClr val="accent1"/>
              </a:solidFill>
              <a:latin typeface="+mn-lt"/>
            </a:endParaRPr>
          </a:p>
        </p:txBody>
      </p:sp>
      <p:grpSp>
        <p:nvGrpSpPr>
          <p:cNvPr id="10" name="组合 9"/>
          <p:cNvGrpSpPr/>
          <p:nvPr/>
        </p:nvGrpSpPr>
        <p:grpSpPr>
          <a:xfrm>
            <a:off x="7202961" y="1200770"/>
            <a:ext cx="4185447" cy="4108467"/>
            <a:chOff x="3990983" y="1563392"/>
            <a:chExt cx="4185447" cy="4108467"/>
          </a:xfrm>
        </p:grpSpPr>
        <p:grpSp>
          <p:nvGrpSpPr>
            <p:cNvPr id="11" name="组合 10"/>
            <p:cNvGrpSpPr/>
            <p:nvPr/>
          </p:nvGrpSpPr>
          <p:grpSpPr>
            <a:xfrm>
              <a:off x="4101458" y="1653440"/>
              <a:ext cx="4002716" cy="3942145"/>
              <a:chOff x="8809631" y="1360739"/>
              <a:chExt cx="4002716" cy="3942145"/>
            </a:xfrm>
          </p:grpSpPr>
          <p:sp>
            <p:nvSpPr>
              <p:cNvPr id="99" name="Freeform 229"/>
              <p:cNvSpPr/>
              <p:nvPr/>
            </p:nvSpPr>
            <p:spPr bwMode="auto">
              <a:xfrm>
                <a:off x="11732169" y="2341648"/>
                <a:ext cx="482883" cy="1179447"/>
              </a:xfrm>
              <a:custGeom>
                <a:avLst/>
                <a:gdLst>
                  <a:gd name="T0" fmla="*/ 7 w 287"/>
                  <a:gd name="T1" fmla="*/ 417 h 701"/>
                  <a:gd name="T2" fmla="*/ 230 w 287"/>
                  <a:gd name="T3" fmla="*/ 701 h 701"/>
                  <a:gd name="T4" fmla="*/ 287 w 287"/>
                  <a:gd name="T5" fmla="*/ 310 h 701"/>
                  <a:gd name="T6" fmla="*/ 0 w 287"/>
                  <a:gd name="T7" fmla="*/ 0 h 701"/>
                </a:gdLst>
                <a:ahLst/>
                <a:cxnLst>
                  <a:cxn ang="0">
                    <a:pos x="T0" y="T1"/>
                  </a:cxn>
                  <a:cxn ang="0">
                    <a:pos x="T2" y="T3"/>
                  </a:cxn>
                  <a:cxn ang="0">
                    <a:pos x="T4" y="T5"/>
                  </a:cxn>
                  <a:cxn ang="0">
                    <a:pos x="T6" y="T7"/>
                  </a:cxn>
                </a:cxnLst>
                <a:rect l="0" t="0" r="r" b="b"/>
                <a:pathLst>
                  <a:path w="287" h="701">
                    <a:moveTo>
                      <a:pt x="7" y="417"/>
                    </a:moveTo>
                    <a:lnTo>
                      <a:pt x="230" y="701"/>
                    </a:lnTo>
                    <a:lnTo>
                      <a:pt x="287" y="310"/>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0" name="Freeform 226"/>
              <p:cNvSpPr/>
              <p:nvPr/>
            </p:nvSpPr>
            <p:spPr bwMode="auto">
              <a:xfrm>
                <a:off x="10424851" y="1360739"/>
                <a:ext cx="1467158" cy="3428976"/>
              </a:xfrm>
              <a:custGeom>
                <a:avLst/>
                <a:gdLst>
                  <a:gd name="T0" fmla="*/ 853 w 872"/>
                  <a:gd name="T1" fmla="*/ 2038 h 2038"/>
                  <a:gd name="T2" fmla="*/ 500 w 872"/>
                  <a:gd name="T3" fmla="*/ 1597 h 2038"/>
                  <a:gd name="T4" fmla="*/ 265 w 872"/>
                  <a:gd name="T5" fmla="*/ 1723 h 2038"/>
                  <a:gd name="T6" fmla="*/ 225 w 872"/>
                  <a:gd name="T7" fmla="*/ 1758 h 2038"/>
                  <a:gd name="T8" fmla="*/ 242 w 872"/>
                  <a:gd name="T9" fmla="*/ 2023 h 2038"/>
                  <a:gd name="T10" fmla="*/ 872 w 872"/>
                  <a:gd name="T11" fmla="*/ 2023 h 2038"/>
                  <a:gd name="T12" fmla="*/ 493 w 872"/>
                  <a:gd name="T13" fmla="*/ 1173 h 2038"/>
                  <a:gd name="T14" fmla="*/ 749 w 872"/>
                  <a:gd name="T15" fmla="*/ 533 h 2038"/>
                  <a:gd name="T16" fmla="*/ 772 w 872"/>
                  <a:gd name="T17" fmla="*/ 986 h 2038"/>
                  <a:gd name="T18" fmla="*/ 498 w 872"/>
                  <a:gd name="T19" fmla="*/ 1133 h 2038"/>
                  <a:gd name="T20" fmla="*/ 443 w 872"/>
                  <a:gd name="T21" fmla="*/ 796 h 2038"/>
                  <a:gd name="T22" fmla="*/ 725 w 872"/>
                  <a:gd name="T23" fmla="*/ 536 h 2038"/>
                  <a:gd name="T24" fmla="*/ 0 w 872"/>
                  <a:gd name="T25" fmla="*/ 0 h 2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2" h="2038">
                    <a:moveTo>
                      <a:pt x="853" y="2038"/>
                    </a:moveTo>
                    <a:lnTo>
                      <a:pt x="500" y="1597"/>
                    </a:lnTo>
                    <a:lnTo>
                      <a:pt x="265" y="1723"/>
                    </a:lnTo>
                    <a:lnTo>
                      <a:pt x="225" y="1758"/>
                    </a:lnTo>
                    <a:lnTo>
                      <a:pt x="242" y="2023"/>
                    </a:lnTo>
                    <a:lnTo>
                      <a:pt x="872" y="2023"/>
                    </a:lnTo>
                    <a:lnTo>
                      <a:pt x="493" y="1173"/>
                    </a:lnTo>
                    <a:lnTo>
                      <a:pt x="749" y="533"/>
                    </a:lnTo>
                    <a:lnTo>
                      <a:pt x="772" y="986"/>
                    </a:lnTo>
                    <a:lnTo>
                      <a:pt x="498" y="1133"/>
                    </a:lnTo>
                    <a:lnTo>
                      <a:pt x="443" y="796"/>
                    </a:lnTo>
                    <a:lnTo>
                      <a:pt x="725" y="536"/>
                    </a:lnTo>
                    <a:lnTo>
                      <a:pt x="0"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1" name="Line 224"/>
              <p:cNvSpPr>
                <a:spLocks noChangeShapeType="1"/>
              </p:cNvSpPr>
              <p:nvPr/>
            </p:nvSpPr>
            <p:spPr bwMode="auto">
              <a:xfrm flipH="1">
                <a:off x="9798953" y="2074128"/>
                <a:ext cx="1033068" cy="71338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2" name="Freeform 217"/>
              <p:cNvSpPr/>
              <p:nvPr/>
            </p:nvSpPr>
            <p:spPr bwMode="auto">
              <a:xfrm>
                <a:off x="8809631" y="1392707"/>
                <a:ext cx="3923638" cy="3834464"/>
              </a:xfrm>
              <a:custGeom>
                <a:avLst/>
                <a:gdLst>
                  <a:gd name="T0" fmla="*/ 974 w 2332"/>
                  <a:gd name="T1" fmla="*/ 0 h 2279"/>
                  <a:gd name="T2" fmla="*/ 1581 w 2332"/>
                  <a:gd name="T3" fmla="*/ 81 h 2279"/>
                  <a:gd name="T4" fmla="*/ 2059 w 2332"/>
                  <a:gd name="T5" fmla="*/ 360 h 2279"/>
                  <a:gd name="T6" fmla="*/ 2332 w 2332"/>
                  <a:gd name="T7" fmla="*/ 820 h 2279"/>
                  <a:gd name="T8" fmla="*/ 2249 w 2332"/>
                  <a:gd name="T9" fmla="*/ 1718 h 2279"/>
                  <a:gd name="T10" fmla="*/ 1652 w 2332"/>
                  <a:gd name="T11" fmla="*/ 2279 h 2279"/>
                  <a:gd name="T12" fmla="*/ 714 w 2332"/>
                  <a:gd name="T13" fmla="*/ 2279 h 2279"/>
                  <a:gd name="T14" fmla="*/ 57 w 2332"/>
                  <a:gd name="T15" fmla="*/ 1649 h 2279"/>
                  <a:gd name="T16" fmla="*/ 0 w 2332"/>
                  <a:gd name="T17" fmla="*/ 967 h 2279"/>
                  <a:gd name="T18" fmla="*/ 221 w 2332"/>
                  <a:gd name="T19" fmla="*/ 448 h 2279"/>
                  <a:gd name="T20" fmla="*/ 974 w 2332"/>
                  <a:gd name="T21" fmla="*/ 0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32" h="2279">
                    <a:moveTo>
                      <a:pt x="974" y="0"/>
                    </a:moveTo>
                    <a:lnTo>
                      <a:pt x="1581" y="81"/>
                    </a:lnTo>
                    <a:lnTo>
                      <a:pt x="2059" y="360"/>
                    </a:lnTo>
                    <a:lnTo>
                      <a:pt x="2332" y="820"/>
                    </a:lnTo>
                    <a:lnTo>
                      <a:pt x="2249" y="1718"/>
                    </a:lnTo>
                    <a:lnTo>
                      <a:pt x="1652" y="2279"/>
                    </a:lnTo>
                    <a:lnTo>
                      <a:pt x="714" y="2279"/>
                    </a:lnTo>
                    <a:lnTo>
                      <a:pt x="57" y="1649"/>
                    </a:lnTo>
                    <a:lnTo>
                      <a:pt x="0" y="967"/>
                    </a:lnTo>
                    <a:lnTo>
                      <a:pt x="221" y="448"/>
                    </a:lnTo>
                    <a:lnTo>
                      <a:pt x="974"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3" name="Freeform 218"/>
              <p:cNvSpPr/>
              <p:nvPr/>
            </p:nvSpPr>
            <p:spPr bwMode="auto">
              <a:xfrm>
                <a:off x="9181468" y="1820067"/>
                <a:ext cx="3630879" cy="3407104"/>
              </a:xfrm>
              <a:custGeom>
                <a:avLst/>
                <a:gdLst>
                  <a:gd name="T0" fmla="*/ 0 w 2158"/>
                  <a:gd name="T1" fmla="*/ 194 h 2025"/>
                  <a:gd name="T2" fmla="*/ 651 w 2158"/>
                  <a:gd name="T3" fmla="*/ 0 h 2025"/>
                  <a:gd name="T4" fmla="*/ 981 w 2158"/>
                  <a:gd name="T5" fmla="*/ 151 h 2025"/>
                  <a:gd name="T6" fmla="*/ 1452 w 2158"/>
                  <a:gd name="T7" fmla="*/ 284 h 2025"/>
                  <a:gd name="T8" fmla="*/ 2158 w 2158"/>
                  <a:gd name="T9" fmla="*/ 578 h 2025"/>
                  <a:gd name="T10" fmla="*/ 1746 w 2158"/>
                  <a:gd name="T11" fmla="*/ 966 h 2025"/>
                  <a:gd name="T12" fmla="*/ 2059 w 2158"/>
                  <a:gd name="T13" fmla="*/ 1464 h 2025"/>
                  <a:gd name="T14" fmla="*/ 1618 w 2158"/>
                  <a:gd name="T15" fmla="*/ 1724 h 2025"/>
                  <a:gd name="T16" fmla="*/ 528 w 2158"/>
                  <a:gd name="T17" fmla="*/ 2025 h 2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8" h="2025">
                    <a:moveTo>
                      <a:pt x="0" y="194"/>
                    </a:moveTo>
                    <a:lnTo>
                      <a:pt x="651" y="0"/>
                    </a:lnTo>
                    <a:lnTo>
                      <a:pt x="981" y="151"/>
                    </a:lnTo>
                    <a:lnTo>
                      <a:pt x="1452" y="284"/>
                    </a:lnTo>
                    <a:lnTo>
                      <a:pt x="2158" y="578"/>
                    </a:lnTo>
                    <a:lnTo>
                      <a:pt x="1746" y="966"/>
                    </a:lnTo>
                    <a:lnTo>
                      <a:pt x="2059" y="1464"/>
                    </a:lnTo>
                    <a:lnTo>
                      <a:pt x="1618" y="1724"/>
                    </a:lnTo>
                    <a:lnTo>
                      <a:pt x="528" y="202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4" name="Freeform 219"/>
              <p:cNvSpPr/>
              <p:nvPr/>
            </p:nvSpPr>
            <p:spPr bwMode="auto">
              <a:xfrm>
                <a:off x="9181468" y="1397754"/>
                <a:ext cx="2937681" cy="3873162"/>
              </a:xfrm>
              <a:custGeom>
                <a:avLst/>
                <a:gdLst>
                  <a:gd name="T0" fmla="*/ 0 w 1746"/>
                  <a:gd name="T1" fmla="*/ 469 h 2302"/>
                  <a:gd name="T2" fmla="*/ 192 w 1746"/>
                  <a:gd name="T3" fmla="*/ 739 h 2302"/>
                  <a:gd name="T4" fmla="*/ 945 w 1746"/>
                  <a:gd name="T5" fmla="*/ 417 h 2302"/>
                  <a:gd name="T6" fmla="*/ 888 w 1746"/>
                  <a:gd name="T7" fmla="*/ 739 h 2302"/>
                  <a:gd name="T8" fmla="*/ 981 w 1746"/>
                  <a:gd name="T9" fmla="*/ 1729 h 2302"/>
                  <a:gd name="T10" fmla="*/ 1618 w 1746"/>
                  <a:gd name="T11" fmla="*/ 1975 h 2302"/>
                  <a:gd name="T12" fmla="*/ 1746 w 1746"/>
                  <a:gd name="T13" fmla="*/ 1236 h 2302"/>
                  <a:gd name="T14" fmla="*/ 1452 w 1746"/>
                  <a:gd name="T15" fmla="*/ 535 h 2302"/>
                  <a:gd name="T16" fmla="*/ 898 w 1746"/>
                  <a:gd name="T17" fmla="*/ 753 h 2302"/>
                  <a:gd name="T18" fmla="*/ 1220 w 1746"/>
                  <a:gd name="T19" fmla="*/ 1137 h 2302"/>
                  <a:gd name="T20" fmla="*/ 950 w 1746"/>
                  <a:gd name="T21" fmla="*/ 1717 h 2302"/>
                  <a:gd name="T22" fmla="*/ 945 w 1746"/>
                  <a:gd name="T23" fmla="*/ 1729 h 2302"/>
                  <a:gd name="T24" fmla="*/ 481 w 1746"/>
                  <a:gd name="T25" fmla="*/ 2302 h 2302"/>
                  <a:gd name="T26" fmla="*/ 239 w 1746"/>
                  <a:gd name="T27" fmla="*/ 1137 h 2302"/>
                  <a:gd name="T28" fmla="*/ 945 w 1746"/>
                  <a:gd name="T29" fmla="*/ 398 h 2302"/>
                  <a:gd name="T30" fmla="*/ 774 w 1746"/>
                  <a:gd name="T31" fmla="*/ 0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46" h="2302">
                    <a:moveTo>
                      <a:pt x="0" y="469"/>
                    </a:moveTo>
                    <a:lnTo>
                      <a:pt x="192" y="739"/>
                    </a:lnTo>
                    <a:lnTo>
                      <a:pt x="945" y="417"/>
                    </a:lnTo>
                    <a:lnTo>
                      <a:pt x="888" y="739"/>
                    </a:lnTo>
                    <a:lnTo>
                      <a:pt x="981" y="1729"/>
                    </a:lnTo>
                    <a:lnTo>
                      <a:pt x="1618" y="1975"/>
                    </a:lnTo>
                    <a:lnTo>
                      <a:pt x="1746" y="1236"/>
                    </a:lnTo>
                    <a:lnTo>
                      <a:pt x="1452" y="535"/>
                    </a:lnTo>
                    <a:lnTo>
                      <a:pt x="898" y="753"/>
                    </a:lnTo>
                    <a:lnTo>
                      <a:pt x="1220" y="1137"/>
                    </a:lnTo>
                    <a:lnTo>
                      <a:pt x="950" y="1717"/>
                    </a:lnTo>
                    <a:lnTo>
                      <a:pt x="945" y="1729"/>
                    </a:lnTo>
                    <a:lnTo>
                      <a:pt x="481" y="2302"/>
                    </a:lnTo>
                    <a:lnTo>
                      <a:pt x="239" y="1137"/>
                    </a:lnTo>
                    <a:lnTo>
                      <a:pt x="945" y="398"/>
                    </a:lnTo>
                    <a:lnTo>
                      <a:pt x="774"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5" name="Freeform 220"/>
              <p:cNvSpPr/>
              <p:nvPr/>
            </p:nvSpPr>
            <p:spPr bwMode="auto">
              <a:xfrm>
                <a:off x="8809631" y="2664692"/>
                <a:ext cx="1918073" cy="1845725"/>
              </a:xfrm>
              <a:custGeom>
                <a:avLst/>
                <a:gdLst>
                  <a:gd name="T0" fmla="*/ 469 w 1140"/>
                  <a:gd name="T1" fmla="*/ 327 h 1097"/>
                  <a:gd name="T2" fmla="*/ 588 w 1140"/>
                  <a:gd name="T3" fmla="*/ 52 h 1097"/>
                  <a:gd name="T4" fmla="*/ 389 w 1140"/>
                  <a:gd name="T5" fmla="*/ 0 h 1097"/>
                  <a:gd name="T6" fmla="*/ 0 w 1140"/>
                  <a:gd name="T7" fmla="*/ 211 h 1097"/>
                  <a:gd name="T8" fmla="*/ 263 w 1140"/>
                  <a:gd name="T9" fmla="*/ 453 h 1097"/>
                  <a:gd name="T10" fmla="*/ 71 w 1140"/>
                  <a:gd name="T11" fmla="*/ 905 h 1097"/>
                  <a:gd name="T12" fmla="*/ 541 w 1140"/>
                  <a:gd name="T13" fmla="*/ 948 h 1097"/>
                  <a:gd name="T14" fmla="*/ 770 w 1140"/>
                  <a:gd name="T15" fmla="*/ 1097 h 1097"/>
                  <a:gd name="T16" fmla="*/ 1140 w 1140"/>
                  <a:gd name="T17" fmla="*/ 983 h 1097"/>
                  <a:gd name="T18" fmla="*/ 541 w 1140"/>
                  <a:gd name="T19" fmla="*/ 917 h 10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0" h="1097">
                    <a:moveTo>
                      <a:pt x="469" y="327"/>
                    </a:moveTo>
                    <a:lnTo>
                      <a:pt x="588" y="52"/>
                    </a:lnTo>
                    <a:lnTo>
                      <a:pt x="389" y="0"/>
                    </a:lnTo>
                    <a:lnTo>
                      <a:pt x="0" y="211"/>
                    </a:lnTo>
                    <a:lnTo>
                      <a:pt x="263" y="453"/>
                    </a:lnTo>
                    <a:lnTo>
                      <a:pt x="71" y="905"/>
                    </a:lnTo>
                    <a:lnTo>
                      <a:pt x="541" y="948"/>
                    </a:lnTo>
                    <a:lnTo>
                      <a:pt x="770" y="1097"/>
                    </a:lnTo>
                    <a:lnTo>
                      <a:pt x="1140" y="983"/>
                    </a:lnTo>
                    <a:lnTo>
                      <a:pt x="541" y="917"/>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6" name="Freeform 221"/>
              <p:cNvSpPr/>
              <p:nvPr/>
            </p:nvSpPr>
            <p:spPr bwMode="auto">
              <a:xfrm>
                <a:off x="8841599" y="2592344"/>
                <a:ext cx="686468" cy="718436"/>
              </a:xfrm>
              <a:custGeom>
                <a:avLst/>
                <a:gdLst>
                  <a:gd name="T0" fmla="*/ 375 w 408"/>
                  <a:gd name="T1" fmla="*/ 0 h 427"/>
                  <a:gd name="T2" fmla="*/ 408 w 408"/>
                  <a:gd name="T3" fmla="*/ 427 h 427"/>
                  <a:gd name="T4" fmla="*/ 0 w 408"/>
                  <a:gd name="T5" fmla="*/ 275 h 427"/>
                </a:gdLst>
                <a:ahLst/>
                <a:cxnLst>
                  <a:cxn ang="0">
                    <a:pos x="T0" y="T1"/>
                  </a:cxn>
                  <a:cxn ang="0">
                    <a:pos x="T2" y="T3"/>
                  </a:cxn>
                  <a:cxn ang="0">
                    <a:pos x="T4" y="T5"/>
                  </a:cxn>
                </a:cxnLst>
                <a:rect l="0" t="0" r="r" b="b"/>
                <a:pathLst>
                  <a:path w="408" h="427">
                    <a:moveTo>
                      <a:pt x="375" y="0"/>
                    </a:moveTo>
                    <a:lnTo>
                      <a:pt x="408" y="427"/>
                    </a:lnTo>
                    <a:lnTo>
                      <a:pt x="0" y="275"/>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7" name="Freeform 222"/>
              <p:cNvSpPr/>
              <p:nvPr/>
            </p:nvSpPr>
            <p:spPr bwMode="auto">
              <a:xfrm>
                <a:off x="9528067" y="1392707"/>
                <a:ext cx="2686985" cy="1199637"/>
              </a:xfrm>
              <a:custGeom>
                <a:avLst/>
                <a:gdLst>
                  <a:gd name="T0" fmla="*/ 0 w 1597"/>
                  <a:gd name="T1" fmla="*/ 713 h 713"/>
                  <a:gd name="T2" fmla="*/ 424 w 1597"/>
                  <a:gd name="T3" fmla="*/ 261 h 713"/>
                  <a:gd name="T4" fmla="*/ 547 w 1597"/>
                  <a:gd name="T5" fmla="*/ 0 h 713"/>
                  <a:gd name="T6" fmla="*/ 566 w 1597"/>
                  <a:gd name="T7" fmla="*/ 10 h 713"/>
                  <a:gd name="T8" fmla="*/ 1057 w 1597"/>
                  <a:gd name="T9" fmla="*/ 254 h 713"/>
                  <a:gd name="T10" fmla="*/ 1154 w 1597"/>
                  <a:gd name="T11" fmla="*/ 81 h 713"/>
                  <a:gd name="T12" fmla="*/ 1265 w 1597"/>
                  <a:gd name="T13" fmla="*/ 500 h 713"/>
                  <a:gd name="T14" fmla="*/ 1597 w 1597"/>
                  <a:gd name="T15" fmla="*/ 358 h 7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7" h="713">
                    <a:moveTo>
                      <a:pt x="0" y="713"/>
                    </a:moveTo>
                    <a:lnTo>
                      <a:pt x="424" y="261"/>
                    </a:lnTo>
                    <a:lnTo>
                      <a:pt x="547" y="0"/>
                    </a:lnTo>
                    <a:lnTo>
                      <a:pt x="566" y="10"/>
                    </a:lnTo>
                    <a:lnTo>
                      <a:pt x="1057" y="254"/>
                    </a:lnTo>
                    <a:lnTo>
                      <a:pt x="1154" y="81"/>
                    </a:lnTo>
                    <a:lnTo>
                      <a:pt x="1265" y="500"/>
                    </a:lnTo>
                    <a:lnTo>
                      <a:pt x="1597" y="358"/>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8" name="Freeform 223"/>
              <p:cNvSpPr/>
              <p:nvPr/>
            </p:nvSpPr>
            <p:spPr bwMode="auto">
              <a:xfrm>
                <a:off x="9554988" y="2664692"/>
                <a:ext cx="1277033" cy="1653917"/>
              </a:xfrm>
              <a:custGeom>
                <a:avLst/>
                <a:gdLst>
                  <a:gd name="T0" fmla="*/ 0 w 759"/>
                  <a:gd name="T1" fmla="*/ 398 h 983"/>
                  <a:gd name="T2" fmla="*/ 759 w 759"/>
                  <a:gd name="T3" fmla="*/ 983 h 983"/>
                  <a:gd name="T4" fmla="*/ 552 w 759"/>
                  <a:gd name="T5" fmla="*/ 512 h 983"/>
                  <a:gd name="T6" fmla="*/ 759 w 759"/>
                  <a:gd name="T7" fmla="*/ 448 h 983"/>
                  <a:gd name="T8" fmla="*/ 652 w 759"/>
                  <a:gd name="T9" fmla="*/ 0 h 983"/>
                  <a:gd name="T10" fmla="*/ 34 w 759"/>
                  <a:gd name="T11" fmla="*/ 384 h 983"/>
                  <a:gd name="T12" fmla="*/ 541 w 759"/>
                  <a:gd name="T13" fmla="*/ 512 h 983"/>
                </a:gdLst>
                <a:ahLst/>
                <a:cxnLst>
                  <a:cxn ang="0">
                    <a:pos x="T0" y="T1"/>
                  </a:cxn>
                  <a:cxn ang="0">
                    <a:pos x="T2" y="T3"/>
                  </a:cxn>
                  <a:cxn ang="0">
                    <a:pos x="T4" y="T5"/>
                  </a:cxn>
                  <a:cxn ang="0">
                    <a:pos x="T6" y="T7"/>
                  </a:cxn>
                  <a:cxn ang="0">
                    <a:pos x="T8" y="T9"/>
                  </a:cxn>
                  <a:cxn ang="0">
                    <a:pos x="T10" y="T11"/>
                  </a:cxn>
                  <a:cxn ang="0">
                    <a:pos x="T12" y="T13"/>
                  </a:cxn>
                </a:cxnLst>
                <a:rect l="0" t="0" r="r" b="b"/>
                <a:pathLst>
                  <a:path w="759" h="983">
                    <a:moveTo>
                      <a:pt x="0" y="398"/>
                    </a:moveTo>
                    <a:lnTo>
                      <a:pt x="759" y="983"/>
                    </a:lnTo>
                    <a:lnTo>
                      <a:pt x="552" y="512"/>
                    </a:lnTo>
                    <a:lnTo>
                      <a:pt x="759" y="448"/>
                    </a:lnTo>
                    <a:lnTo>
                      <a:pt x="652" y="0"/>
                    </a:lnTo>
                    <a:lnTo>
                      <a:pt x="34" y="384"/>
                    </a:lnTo>
                    <a:lnTo>
                      <a:pt x="541" y="512"/>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09" name="Freeform 225"/>
              <p:cNvSpPr/>
              <p:nvPr/>
            </p:nvSpPr>
            <p:spPr bwMode="auto">
              <a:xfrm>
                <a:off x="11309856" y="3334335"/>
                <a:ext cx="780689" cy="489613"/>
              </a:xfrm>
              <a:custGeom>
                <a:avLst/>
                <a:gdLst>
                  <a:gd name="T0" fmla="*/ 0 w 464"/>
                  <a:gd name="T1" fmla="*/ 0 h 291"/>
                  <a:gd name="T2" fmla="*/ 296 w 464"/>
                  <a:gd name="T3" fmla="*/ 291 h 291"/>
                  <a:gd name="T4" fmla="*/ 464 w 464"/>
                  <a:gd name="T5" fmla="*/ 95 h 291"/>
                  <a:gd name="T6" fmla="*/ 0 w 464"/>
                  <a:gd name="T7" fmla="*/ 0 h 291"/>
                </a:gdLst>
                <a:ahLst/>
                <a:cxnLst>
                  <a:cxn ang="0">
                    <a:pos x="T0" y="T1"/>
                  </a:cxn>
                  <a:cxn ang="0">
                    <a:pos x="T2" y="T3"/>
                  </a:cxn>
                  <a:cxn ang="0">
                    <a:pos x="T4" y="T5"/>
                  </a:cxn>
                  <a:cxn ang="0">
                    <a:pos x="T6" y="T7"/>
                  </a:cxn>
                </a:cxnLst>
                <a:rect l="0" t="0" r="r" b="b"/>
                <a:pathLst>
                  <a:path w="464" h="291">
                    <a:moveTo>
                      <a:pt x="0" y="0"/>
                    </a:moveTo>
                    <a:lnTo>
                      <a:pt x="296" y="291"/>
                    </a:lnTo>
                    <a:lnTo>
                      <a:pt x="464" y="95"/>
                    </a:lnTo>
                    <a:lnTo>
                      <a:pt x="0" y="0"/>
                    </a:lnTo>
                    <a:close/>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0" name="Freeform 227"/>
              <p:cNvSpPr/>
              <p:nvPr/>
            </p:nvSpPr>
            <p:spPr bwMode="auto">
              <a:xfrm>
                <a:off x="8949280" y="3374716"/>
                <a:ext cx="1196272" cy="1928168"/>
              </a:xfrm>
              <a:custGeom>
                <a:avLst/>
                <a:gdLst>
                  <a:gd name="T0" fmla="*/ 711 w 711"/>
                  <a:gd name="T1" fmla="*/ 689 h 1146"/>
                  <a:gd name="T2" fmla="*/ 628 w 711"/>
                  <a:gd name="T3" fmla="*/ 1146 h 1146"/>
                  <a:gd name="T4" fmla="*/ 469 w 711"/>
                  <a:gd name="T5" fmla="*/ 533 h 1146"/>
                  <a:gd name="T6" fmla="*/ 280 w 711"/>
                  <a:gd name="T7" fmla="*/ 303 h 1146"/>
                  <a:gd name="T8" fmla="*/ 0 w 711"/>
                  <a:gd name="T9" fmla="*/ 452 h 1146"/>
                  <a:gd name="T10" fmla="*/ 344 w 711"/>
                  <a:gd name="T11" fmla="*/ 0 h 1146"/>
                  <a:gd name="T12" fmla="*/ 299 w 711"/>
                  <a:gd name="T13" fmla="*/ 291 h 1146"/>
                </a:gdLst>
                <a:ahLst/>
                <a:cxnLst>
                  <a:cxn ang="0">
                    <a:pos x="T0" y="T1"/>
                  </a:cxn>
                  <a:cxn ang="0">
                    <a:pos x="T2" y="T3"/>
                  </a:cxn>
                  <a:cxn ang="0">
                    <a:pos x="T4" y="T5"/>
                  </a:cxn>
                  <a:cxn ang="0">
                    <a:pos x="T6" y="T7"/>
                  </a:cxn>
                  <a:cxn ang="0">
                    <a:pos x="T8" y="T9"/>
                  </a:cxn>
                  <a:cxn ang="0">
                    <a:pos x="T10" y="T11"/>
                  </a:cxn>
                  <a:cxn ang="0">
                    <a:pos x="T12" y="T13"/>
                  </a:cxn>
                </a:cxnLst>
                <a:rect l="0" t="0" r="r" b="b"/>
                <a:pathLst>
                  <a:path w="711" h="1146">
                    <a:moveTo>
                      <a:pt x="711" y="689"/>
                    </a:moveTo>
                    <a:lnTo>
                      <a:pt x="628" y="1146"/>
                    </a:lnTo>
                    <a:lnTo>
                      <a:pt x="469" y="533"/>
                    </a:lnTo>
                    <a:lnTo>
                      <a:pt x="280" y="303"/>
                    </a:lnTo>
                    <a:lnTo>
                      <a:pt x="0" y="452"/>
                    </a:lnTo>
                    <a:lnTo>
                      <a:pt x="344" y="0"/>
                    </a:lnTo>
                    <a:lnTo>
                      <a:pt x="299" y="291"/>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1" name="Line 228"/>
              <p:cNvSpPr>
                <a:spLocks noChangeShapeType="1"/>
              </p:cNvSpPr>
              <p:nvPr/>
            </p:nvSpPr>
            <p:spPr bwMode="auto">
              <a:xfrm flipH="1" flipV="1">
                <a:off x="9607146" y="3374716"/>
                <a:ext cx="1224875" cy="75713"/>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2" name="Line 230"/>
              <p:cNvSpPr>
                <a:spLocks noChangeShapeType="1"/>
              </p:cNvSpPr>
              <p:nvPr/>
            </p:nvSpPr>
            <p:spPr bwMode="auto">
              <a:xfrm flipH="1">
                <a:off x="12171307" y="2787516"/>
                <a:ext cx="498026" cy="80761"/>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3" name="Freeform 231"/>
              <p:cNvSpPr/>
              <p:nvPr/>
            </p:nvSpPr>
            <p:spPr bwMode="auto">
              <a:xfrm>
                <a:off x="11923976" y="3521095"/>
                <a:ext cx="291076" cy="1268620"/>
              </a:xfrm>
              <a:custGeom>
                <a:avLst/>
                <a:gdLst>
                  <a:gd name="T0" fmla="*/ 0 w 173"/>
                  <a:gd name="T1" fmla="*/ 754 h 754"/>
                  <a:gd name="T2" fmla="*/ 173 w 173"/>
                  <a:gd name="T3" fmla="*/ 308 h 754"/>
                  <a:gd name="T4" fmla="*/ 116 w 173"/>
                  <a:gd name="T5" fmla="*/ 0 h 754"/>
                </a:gdLst>
                <a:ahLst/>
                <a:cxnLst>
                  <a:cxn ang="0">
                    <a:pos x="T0" y="T1"/>
                  </a:cxn>
                  <a:cxn ang="0">
                    <a:pos x="T2" y="T3"/>
                  </a:cxn>
                  <a:cxn ang="0">
                    <a:pos x="T4" y="T5"/>
                  </a:cxn>
                </a:cxnLst>
                <a:rect l="0" t="0" r="r" b="b"/>
                <a:pathLst>
                  <a:path w="173" h="754">
                    <a:moveTo>
                      <a:pt x="0" y="754"/>
                    </a:moveTo>
                    <a:lnTo>
                      <a:pt x="173" y="308"/>
                    </a:lnTo>
                    <a:lnTo>
                      <a:pt x="116" y="0"/>
                    </a:lnTo>
                  </a:path>
                </a:pathLst>
              </a:cu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4" name="Line 232"/>
              <p:cNvSpPr>
                <a:spLocks noChangeShapeType="1"/>
              </p:cNvSpPr>
              <p:nvPr/>
            </p:nvSpPr>
            <p:spPr bwMode="auto">
              <a:xfrm flipH="1" flipV="1">
                <a:off x="12215052" y="4039311"/>
                <a:ext cx="454281" cy="279298"/>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5" name="Line 233"/>
              <p:cNvSpPr>
                <a:spLocks noChangeShapeType="1"/>
              </p:cNvSpPr>
              <p:nvPr/>
            </p:nvSpPr>
            <p:spPr bwMode="auto">
              <a:xfrm>
                <a:off x="11819660" y="3852552"/>
                <a:ext cx="72348" cy="937164"/>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6" name="Line 234"/>
              <p:cNvSpPr>
                <a:spLocks noChangeShapeType="1"/>
              </p:cNvSpPr>
              <p:nvPr/>
            </p:nvSpPr>
            <p:spPr bwMode="auto">
              <a:xfrm flipH="1">
                <a:off x="9962157" y="4789715"/>
                <a:ext cx="844625" cy="5131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7" name="Line 235"/>
              <p:cNvSpPr>
                <a:spLocks noChangeShapeType="1"/>
              </p:cNvSpPr>
              <p:nvPr/>
            </p:nvSpPr>
            <p:spPr bwMode="auto">
              <a:xfrm flipH="1">
                <a:off x="10727704" y="2684882"/>
                <a:ext cx="457646" cy="0"/>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sp>
            <p:nvSpPr>
              <p:cNvPr id="118" name="Line 236"/>
              <p:cNvSpPr>
                <a:spLocks noChangeShapeType="1"/>
              </p:cNvSpPr>
              <p:nvPr/>
            </p:nvSpPr>
            <p:spPr bwMode="auto">
              <a:xfrm flipH="1">
                <a:off x="10870718" y="3310780"/>
                <a:ext cx="314631" cy="99269"/>
              </a:xfrm>
              <a:prstGeom prst="line">
                <a:avLst/>
              </a:prstGeom>
              <a:noFill/>
              <a:ln w="12700" cap="flat" cmpd="sng" algn="ctr">
                <a:solidFill>
                  <a:schemeClr val="tx1">
                    <a:lumMod val="50000"/>
                    <a:lumOff val="50000"/>
                  </a:schemeClr>
                </a:solidFill>
                <a:prstDash val="solid"/>
                <a:miter lim="800000"/>
                <a:headEnd type="none" w="med" len="med"/>
                <a:tailEnd type="none" w="med" len="med"/>
              </a:ln>
              <a:extLst>
                <a:ext uri="{909E8E84-426E-40DD-AFC4-6F175D3DCCD1}">
                  <a14:hiddenFill xmlns:a14="http://schemas.microsoft.com/office/drawing/2010/main">
                    <a:solidFill>
                      <a:schemeClr val="dk2">
                        <a:lumMod val="100000"/>
                      </a:schemeClr>
                    </a:solidFill>
                  </a14:hiddenFill>
                </a:ext>
              </a:extLst>
            </p:spPr>
            <p:txBody>
              <a:bodyPr vert="horz" wrap="square" lIns="91440" tIns="45720" rIns="91440" bIns="45720" numCol="1" anchor="t" anchorCtr="0" compatLnSpc="1"/>
              <a:lstStyle/>
              <a:p>
                <a:endParaRPr lang="en-IN"/>
              </a:p>
            </p:txBody>
          </p:sp>
        </p:grpSp>
        <p:sp>
          <p:nvSpPr>
            <p:cNvPr id="12" name="Oval 255"/>
            <p:cNvSpPr>
              <a:spLocks noChangeArrowheads="1"/>
            </p:cNvSpPr>
            <p:nvPr/>
          </p:nvSpPr>
          <p:spPr bwMode="auto">
            <a:xfrm>
              <a:off x="6533178" y="2091795"/>
              <a:ext cx="136284"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16" name="Oval 256"/>
            <p:cNvSpPr>
              <a:spLocks noChangeArrowheads="1"/>
            </p:cNvSpPr>
            <p:nvPr/>
          </p:nvSpPr>
          <p:spPr bwMode="auto">
            <a:xfrm>
              <a:off x="7443421" y="3084482"/>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17" name="Oval 257"/>
            <p:cNvSpPr>
              <a:spLocks noChangeArrowheads="1"/>
            </p:cNvSpPr>
            <p:nvPr/>
          </p:nvSpPr>
          <p:spPr bwMode="auto">
            <a:xfrm>
              <a:off x="6960538" y="3264511"/>
              <a:ext cx="134602"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18" name="Oval 258"/>
            <p:cNvSpPr>
              <a:spLocks noChangeArrowheads="1"/>
            </p:cNvSpPr>
            <p:nvPr/>
          </p:nvSpPr>
          <p:spPr bwMode="auto">
            <a:xfrm>
              <a:off x="6413719" y="2929690"/>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19" name="Oval 259"/>
            <p:cNvSpPr>
              <a:spLocks noChangeArrowheads="1"/>
            </p:cNvSpPr>
            <p:nvPr/>
          </p:nvSpPr>
          <p:spPr bwMode="auto">
            <a:xfrm>
              <a:off x="5696965" y="3765903"/>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0" name="Oval 260"/>
            <p:cNvSpPr>
              <a:spLocks noChangeArrowheads="1"/>
            </p:cNvSpPr>
            <p:nvPr/>
          </p:nvSpPr>
          <p:spPr bwMode="auto">
            <a:xfrm>
              <a:off x="5027322" y="3008768"/>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1" name="Oval 261"/>
            <p:cNvSpPr>
              <a:spLocks noChangeArrowheads="1"/>
            </p:cNvSpPr>
            <p:nvPr/>
          </p:nvSpPr>
          <p:spPr bwMode="auto">
            <a:xfrm>
              <a:off x="4440123" y="3669999"/>
              <a:ext cx="136284"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2" name="Oval 262"/>
            <p:cNvSpPr>
              <a:spLocks noChangeArrowheads="1"/>
            </p:cNvSpPr>
            <p:nvPr/>
          </p:nvSpPr>
          <p:spPr bwMode="auto">
            <a:xfrm>
              <a:off x="4672310" y="4112502"/>
              <a:ext cx="134602" cy="136284"/>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3" name="Oval 263"/>
            <p:cNvSpPr>
              <a:spLocks noChangeArrowheads="1"/>
            </p:cNvSpPr>
            <p:nvPr/>
          </p:nvSpPr>
          <p:spPr bwMode="auto">
            <a:xfrm>
              <a:off x="5357096" y="4731669"/>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4" name="Oval 265"/>
            <p:cNvSpPr>
              <a:spLocks noChangeArrowheads="1"/>
            </p:cNvSpPr>
            <p:nvPr/>
          </p:nvSpPr>
          <p:spPr bwMode="auto">
            <a:xfrm>
              <a:off x="6481020" y="4268976"/>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5" name="Oval 266"/>
            <p:cNvSpPr>
              <a:spLocks noChangeArrowheads="1"/>
            </p:cNvSpPr>
            <p:nvPr/>
          </p:nvSpPr>
          <p:spPr bwMode="auto">
            <a:xfrm>
              <a:off x="7027839" y="4073804"/>
              <a:ext cx="136284"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sp>
          <p:nvSpPr>
            <p:cNvPr id="26" name="Oval 267"/>
            <p:cNvSpPr>
              <a:spLocks noChangeArrowheads="1"/>
            </p:cNvSpPr>
            <p:nvPr/>
          </p:nvSpPr>
          <p:spPr bwMode="auto">
            <a:xfrm>
              <a:off x="7443421" y="4268976"/>
              <a:ext cx="134602" cy="134602"/>
            </a:xfrm>
            <a:prstGeom prst="ellipse">
              <a:avLst/>
            </a:prstGeom>
            <a:solidFill>
              <a:schemeClr val="accent1">
                <a:lumMod val="100000"/>
              </a:schemeClr>
            </a:solidFill>
            <a:ln w="9525">
              <a:solidFill>
                <a:schemeClr val="accent6"/>
              </a:solidFill>
              <a:round/>
            </a:ln>
          </p:spPr>
          <p:txBody>
            <a:bodyPr vert="horz" wrap="square" lIns="91440" tIns="45720" rIns="91440" bIns="45720" numCol="1" anchor="t" anchorCtr="0" compatLnSpc="1"/>
            <a:lstStyle/>
            <a:p>
              <a:endParaRPr lang="en-IN"/>
            </a:p>
          </p:txBody>
        </p:sp>
        <p:grpSp>
          <p:nvGrpSpPr>
            <p:cNvPr id="27" name="组合 26"/>
            <p:cNvGrpSpPr/>
            <p:nvPr/>
          </p:nvGrpSpPr>
          <p:grpSpPr>
            <a:xfrm>
              <a:off x="4707152" y="2248023"/>
              <a:ext cx="2414023" cy="2901694"/>
              <a:chOff x="4707152" y="2248023"/>
              <a:chExt cx="2414023" cy="2901694"/>
            </a:xfrm>
          </p:grpSpPr>
          <p:sp>
            <p:nvSpPr>
              <p:cNvPr id="84" name="Oval 264"/>
              <p:cNvSpPr>
                <a:spLocks noChangeArrowheads="1"/>
              </p:cNvSpPr>
              <p:nvPr/>
            </p:nvSpPr>
            <p:spPr bwMode="auto">
              <a:xfrm>
                <a:off x="6054864" y="5013433"/>
                <a:ext cx="136284" cy="136284"/>
              </a:xfrm>
              <a:prstGeom prst="ellipse">
                <a:avLst/>
              </a:prstGeom>
              <a:solidFill>
                <a:schemeClr val="accent2">
                  <a:lumMod val="100000"/>
                </a:schemeClr>
              </a:solidFill>
              <a:ln w="12700" cap="flat" cmpd="sng" algn="ctr">
                <a:solidFill>
                  <a:schemeClr val="bg1">
                    <a:lumMod val="100000"/>
                  </a:schemeClr>
                </a:solidFill>
                <a:prstDash val="solid"/>
                <a:round/>
                <a:headEnd type="none" w="med" len="med"/>
                <a:tailEnd type="none" w="med" len="med"/>
              </a:ln>
            </p:spPr>
            <p:txBody>
              <a:bodyPr vert="horz" wrap="square" lIns="91440" tIns="45720" rIns="91440" bIns="45720" numCol="1" anchor="t" anchorCtr="0" compatLnSpc="1"/>
              <a:lstStyle/>
              <a:p>
                <a:endParaRPr lang="en-IN"/>
              </a:p>
            </p:txBody>
          </p:sp>
          <p:grpSp>
            <p:nvGrpSpPr>
              <p:cNvPr id="85" name="组合 84"/>
              <p:cNvGrpSpPr/>
              <p:nvPr/>
            </p:nvGrpSpPr>
            <p:grpSpPr>
              <a:xfrm>
                <a:off x="4707152" y="2248023"/>
                <a:ext cx="2414023" cy="2522443"/>
                <a:chOff x="4707152" y="2248023"/>
                <a:chExt cx="2414023" cy="2522443"/>
              </a:xfrm>
            </p:grpSpPr>
            <p:grpSp>
              <p:nvGrpSpPr>
                <p:cNvPr id="86" name="Group 9"/>
                <p:cNvGrpSpPr/>
                <p:nvPr/>
              </p:nvGrpSpPr>
              <p:grpSpPr>
                <a:xfrm>
                  <a:off x="6792726" y="2408141"/>
                  <a:ext cx="328449" cy="330554"/>
                  <a:chOff x="4149281" y="1887719"/>
                  <a:chExt cx="224837" cy="226650"/>
                </a:xfrm>
              </p:grpSpPr>
              <p:sp>
                <p:nvSpPr>
                  <p:cNvPr id="97" name="Oval 7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7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Oval 68"/>
                <p:cNvSpPr/>
                <p:nvPr/>
              </p:nvSpPr>
              <p:spPr>
                <a:xfrm>
                  <a:off x="5832354" y="2796766"/>
                  <a:ext cx="328449" cy="330554"/>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11"/>
                <p:cNvGrpSpPr/>
                <p:nvPr/>
              </p:nvGrpSpPr>
              <p:grpSpPr>
                <a:xfrm>
                  <a:off x="4707152" y="3462362"/>
                  <a:ext cx="328449" cy="330554"/>
                  <a:chOff x="4149281" y="1887719"/>
                  <a:chExt cx="224837" cy="226650"/>
                </a:xfrm>
              </p:grpSpPr>
              <p:sp>
                <p:nvSpPr>
                  <p:cNvPr id="95" name="Oval 66"/>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67"/>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24"/>
                <p:cNvGrpSpPr/>
                <p:nvPr/>
              </p:nvGrpSpPr>
              <p:grpSpPr>
                <a:xfrm>
                  <a:off x="5940643" y="4439912"/>
                  <a:ext cx="328449" cy="330554"/>
                  <a:chOff x="4149281" y="1887719"/>
                  <a:chExt cx="224837" cy="226650"/>
                </a:xfrm>
              </p:grpSpPr>
              <p:sp>
                <p:nvSpPr>
                  <p:cNvPr id="93" name="Oval 40"/>
                  <p:cNvSpPr/>
                  <p:nvPr/>
                </p:nvSpPr>
                <p:spPr>
                  <a:xfrm>
                    <a:off x="4149281" y="1887719"/>
                    <a:ext cx="224837" cy="226650"/>
                  </a:xfrm>
                  <a:prstGeom prst="ellipse">
                    <a:avLst/>
                  </a:prstGeom>
                  <a:solidFill>
                    <a:schemeClr val="accent2">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41"/>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25"/>
                <p:cNvGrpSpPr/>
                <p:nvPr/>
              </p:nvGrpSpPr>
              <p:grpSpPr>
                <a:xfrm>
                  <a:off x="5995533" y="2248023"/>
                  <a:ext cx="206943" cy="208270"/>
                  <a:chOff x="4149281" y="1887719"/>
                  <a:chExt cx="224837" cy="226650"/>
                </a:xfrm>
              </p:grpSpPr>
              <p:sp>
                <p:nvSpPr>
                  <p:cNvPr id="91" name="Oval 38"/>
                  <p:cNvSpPr/>
                  <p:nvPr/>
                </p:nvSpPr>
                <p:spPr>
                  <a:xfrm>
                    <a:off x="4149281" y="1887719"/>
                    <a:ext cx="224837" cy="226650"/>
                  </a:xfrm>
                  <a:prstGeom prst="ellipse">
                    <a:avLst/>
                  </a:prstGeom>
                  <a:solidFill>
                    <a:schemeClr val="accent2">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39"/>
                  <p:cNvSpPr/>
                  <p:nvPr/>
                </p:nvSpPr>
                <p:spPr>
                  <a:xfrm>
                    <a:off x="4209256" y="1948177"/>
                    <a:ext cx="104887" cy="105734"/>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28" name="组合 27"/>
            <p:cNvGrpSpPr/>
            <p:nvPr/>
          </p:nvGrpSpPr>
          <p:grpSpPr>
            <a:xfrm>
              <a:off x="5983836" y="3409773"/>
              <a:ext cx="1547693" cy="469425"/>
              <a:chOff x="5983836" y="3409773"/>
              <a:chExt cx="1547693" cy="469425"/>
            </a:xfrm>
          </p:grpSpPr>
          <p:grpSp>
            <p:nvGrpSpPr>
              <p:cNvPr id="74" name="Group 8"/>
              <p:cNvGrpSpPr/>
              <p:nvPr/>
            </p:nvGrpSpPr>
            <p:grpSpPr>
              <a:xfrm>
                <a:off x="6383629" y="3409773"/>
                <a:ext cx="328449" cy="330554"/>
                <a:chOff x="4149281" y="1887719"/>
                <a:chExt cx="224837" cy="226650"/>
              </a:xfrm>
            </p:grpSpPr>
            <p:sp>
              <p:nvSpPr>
                <p:cNvPr id="82" name="Oval 72"/>
                <p:cNvSpPr/>
                <p:nvPr/>
              </p:nvSpPr>
              <p:spPr>
                <a:xfrm>
                  <a:off x="4149281" y="1887719"/>
                  <a:ext cx="224837" cy="226650"/>
                </a:xfrm>
                <a:prstGeom prst="ellipse">
                  <a:avLst/>
                </a:prstGeom>
                <a:solidFill>
                  <a:schemeClr val="accent3">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7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27"/>
              <p:cNvGrpSpPr/>
              <p:nvPr/>
            </p:nvGrpSpPr>
            <p:grpSpPr>
              <a:xfrm>
                <a:off x="5983836" y="3624513"/>
                <a:ext cx="206943" cy="208270"/>
                <a:chOff x="4149281" y="1887719"/>
                <a:chExt cx="224837" cy="226650"/>
              </a:xfrm>
            </p:grpSpPr>
            <p:sp>
              <p:nvSpPr>
                <p:cNvPr id="80" name="Oval 34"/>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35"/>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28"/>
              <p:cNvGrpSpPr/>
              <p:nvPr/>
            </p:nvGrpSpPr>
            <p:grpSpPr>
              <a:xfrm>
                <a:off x="7303891" y="3650101"/>
                <a:ext cx="227638" cy="229097"/>
                <a:chOff x="4149281" y="1887719"/>
                <a:chExt cx="224837" cy="226650"/>
              </a:xfrm>
            </p:grpSpPr>
            <p:sp>
              <p:nvSpPr>
                <p:cNvPr id="78" name="Oval 32"/>
                <p:cNvSpPr/>
                <p:nvPr/>
              </p:nvSpPr>
              <p:spPr>
                <a:xfrm>
                  <a:off x="4149281" y="1887719"/>
                  <a:ext cx="224837" cy="226650"/>
                </a:xfrm>
                <a:prstGeom prst="ellipse">
                  <a:avLst/>
                </a:prstGeom>
                <a:solidFill>
                  <a:schemeClr val="accent3">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33"/>
                <p:cNvSpPr/>
                <p:nvPr/>
              </p:nvSpPr>
              <p:spPr>
                <a:xfrm>
                  <a:off x="4209256" y="1948177"/>
                  <a:ext cx="104887" cy="105734"/>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组合 28"/>
            <p:cNvGrpSpPr/>
            <p:nvPr/>
          </p:nvGrpSpPr>
          <p:grpSpPr>
            <a:xfrm>
              <a:off x="3990983" y="1563392"/>
              <a:ext cx="4185447" cy="4108467"/>
              <a:chOff x="3990983" y="1563392"/>
              <a:chExt cx="4185447" cy="4108467"/>
            </a:xfrm>
          </p:grpSpPr>
          <p:grpSp>
            <p:nvGrpSpPr>
              <p:cNvPr id="30" name="Group 12"/>
              <p:cNvGrpSpPr/>
              <p:nvPr/>
            </p:nvGrpSpPr>
            <p:grpSpPr>
              <a:xfrm>
                <a:off x="4085983" y="4338917"/>
                <a:ext cx="250401" cy="252007"/>
                <a:chOff x="4149281" y="1887719"/>
                <a:chExt cx="224837" cy="226650"/>
              </a:xfrm>
            </p:grpSpPr>
            <p:sp>
              <p:nvSpPr>
                <p:cNvPr id="68" name="Oval 6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13"/>
              <p:cNvGrpSpPr/>
              <p:nvPr/>
            </p:nvGrpSpPr>
            <p:grpSpPr>
              <a:xfrm>
                <a:off x="5165128" y="5419852"/>
                <a:ext cx="250401" cy="252007"/>
                <a:chOff x="4149281" y="1887719"/>
                <a:chExt cx="224837" cy="226650"/>
              </a:xfrm>
            </p:grpSpPr>
            <p:sp>
              <p:nvSpPr>
                <p:cNvPr id="66" name="Oval 6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14"/>
              <p:cNvGrpSpPr/>
              <p:nvPr/>
            </p:nvGrpSpPr>
            <p:grpSpPr>
              <a:xfrm>
                <a:off x="6786047" y="5374409"/>
                <a:ext cx="250401" cy="252007"/>
                <a:chOff x="4149281" y="1887719"/>
                <a:chExt cx="224837" cy="226650"/>
              </a:xfrm>
            </p:grpSpPr>
            <p:sp>
              <p:nvSpPr>
                <p:cNvPr id="64" name="Oval 6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15"/>
              <p:cNvGrpSpPr/>
              <p:nvPr/>
            </p:nvGrpSpPr>
            <p:grpSpPr>
              <a:xfrm>
                <a:off x="7853773" y="4463088"/>
                <a:ext cx="250401" cy="252007"/>
                <a:chOff x="4149281" y="1887719"/>
                <a:chExt cx="224837" cy="226650"/>
              </a:xfrm>
            </p:grpSpPr>
            <p:sp>
              <p:nvSpPr>
                <p:cNvPr id="62" name="Oval 5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sp>
              <p:nvSpPr>
                <p:cNvPr id="63" name="Oval 5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100000"/>
                      </a:schemeClr>
                    </a:solidFill>
                  </a:endParaRPr>
                </a:p>
              </p:txBody>
            </p:sp>
          </p:grpSp>
          <p:sp>
            <p:nvSpPr>
              <p:cNvPr id="34" name="Oval 56"/>
              <p:cNvSpPr/>
              <p:nvPr/>
            </p:nvSpPr>
            <p:spPr>
              <a:xfrm>
                <a:off x="7900989" y="2960836"/>
                <a:ext cx="275441" cy="277207"/>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17"/>
              <p:cNvGrpSpPr/>
              <p:nvPr/>
            </p:nvGrpSpPr>
            <p:grpSpPr>
              <a:xfrm>
                <a:off x="7460264" y="2178046"/>
                <a:ext cx="206943" cy="208270"/>
                <a:chOff x="4149281" y="1887719"/>
                <a:chExt cx="224837" cy="226650"/>
              </a:xfrm>
            </p:grpSpPr>
            <p:sp>
              <p:nvSpPr>
                <p:cNvPr id="60" name="Oval 5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5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18"/>
              <p:cNvGrpSpPr/>
              <p:nvPr/>
            </p:nvGrpSpPr>
            <p:grpSpPr>
              <a:xfrm>
                <a:off x="6673055" y="1696133"/>
                <a:ext cx="206943" cy="208270"/>
                <a:chOff x="4149281" y="1887719"/>
                <a:chExt cx="224837" cy="226650"/>
              </a:xfrm>
            </p:grpSpPr>
            <p:sp>
              <p:nvSpPr>
                <p:cNvPr id="58" name="Oval 52"/>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19"/>
              <p:cNvGrpSpPr/>
              <p:nvPr/>
            </p:nvGrpSpPr>
            <p:grpSpPr>
              <a:xfrm>
                <a:off x="5636903" y="1563392"/>
                <a:ext cx="206943" cy="208270"/>
                <a:chOff x="4149281" y="1887719"/>
                <a:chExt cx="224837" cy="226650"/>
              </a:xfrm>
            </p:grpSpPr>
            <p:sp>
              <p:nvSpPr>
                <p:cNvPr id="56" name="Oval 5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20"/>
              <p:cNvGrpSpPr/>
              <p:nvPr/>
            </p:nvGrpSpPr>
            <p:grpSpPr>
              <a:xfrm>
                <a:off x="4353051" y="2331478"/>
                <a:ext cx="219675" cy="221084"/>
                <a:chOff x="4149281" y="1887719"/>
                <a:chExt cx="224837" cy="226650"/>
              </a:xfrm>
            </p:grpSpPr>
            <p:sp>
              <p:nvSpPr>
                <p:cNvPr id="54" name="Oval 48"/>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49"/>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21"/>
              <p:cNvGrpSpPr/>
              <p:nvPr/>
            </p:nvGrpSpPr>
            <p:grpSpPr>
              <a:xfrm>
                <a:off x="3990983" y="3187984"/>
                <a:ext cx="219675" cy="221084"/>
                <a:chOff x="4149281" y="1887719"/>
                <a:chExt cx="224837" cy="226650"/>
              </a:xfrm>
            </p:grpSpPr>
            <p:sp>
              <p:nvSpPr>
                <p:cNvPr id="52" name="Oval 4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4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22"/>
              <p:cNvGrpSpPr/>
              <p:nvPr/>
            </p:nvGrpSpPr>
            <p:grpSpPr>
              <a:xfrm>
                <a:off x="4705258" y="2828806"/>
                <a:ext cx="199705" cy="200984"/>
                <a:chOff x="4149281" y="1887719"/>
                <a:chExt cx="224837" cy="226650"/>
              </a:xfrm>
            </p:grpSpPr>
            <p:sp>
              <p:nvSpPr>
                <p:cNvPr id="50" name="Oval 44"/>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45"/>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23"/>
              <p:cNvGrpSpPr/>
              <p:nvPr/>
            </p:nvGrpSpPr>
            <p:grpSpPr>
              <a:xfrm>
                <a:off x="4867553" y="4396697"/>
                <a:ext cx="328449" cy="330554"/>
                <a:chOff x="4149281" y="1887719"/>
                <a:chExt cx="224837" cy="226650"/>
              </a:xfrm>
            </p:grpSpPr>
            <p:sp>
              <p:nvSpPr>
                <p:cNvPr id="48" name="Oval 42"/>
                <p:cNvSpPr/>
                <p:nvPr/>
              </p:nvSpPr>
              <p:spPr>
                <a:xfrm>
                  <a:off x="4149281" y="1887719"/>
                  <a:ext cx="224837" cy="226650"/>
                </a:xfrm>
                <a:prstGeom prst="ellipse">
                  <a:avLst/>
                </a:prstGeom>
                <a:solidFill>
                  <a:schemeClr val="accent4">
                    <a:lumMod val="10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3"/>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26"/>
              <p:cNvGrpSpPr/>
              <p:nvPr/>
            </p:nvGrpSpPr>
            <p:grpSpPr>
              <a:xfrm>
                <a:off x="5480832" y="1998704"/>
                <a:ext cx="206943" cy="208270"/>
                <a:chOff x="4149281" y="1887719"/>
                <a:chExt cx="224837" cy="226650"/>
              </a:xfrm>
            </p:grpSpPr>
            <p:sp>
              <p:nvSpPr>
                <p:cNvPr id="46" name="Oval 36"/>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37"/>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29"/>
              <p:cNvGrpSpPr/>
              <p:nvPr/>
            </p:nvGrpSpPr>
            <p:grpSpPr>
              <a:xfrm>
                <a:off x="7068613" y="4908628"/>
                <a:ext cx="250402" cy="252007"/>
                <a:chOff x="4149281" y="1887719"/>
                <a:chExt cx="224837" cy="226650"/>
              </a:xfrm>
            </p:grpSpPr>
            <p:sp>
              <p:nvSpPr>
                <p:cNvPr id="44" name="Oval 30"/>
                <p:cNvSpPr/>
                <p:nvPr/>
              </p:nvSpPr>
              <p:spPr>
                <a:xfrm>
                  <a:off x="4149281" y="1887719"/>
                  <a:ext cx="224837" cy="226650"/>
                </a:xfrm>
                <a:prstGeom prst="ellipse">
                  <a:avLst/>
                </a:prstGeom>
                <a:solidFill>
                  <a:schemeClr val="accent4">
                    <a:lumMod val="10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31"/>
                <p:cNvSpPr/>
                <p:nvPr/>
              </p:nvSpPr>
              <p:spPr>
                <a:xfrm>
                  <a:off x="4209256" y="1948177"/>
                  <a:ext cx="104887" cy="105734"/>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3" name="Holder 3"/>
          <p:cNvSpPr>
            <a:spLocks noGrp="1"/>
          </p:cNvSpPr>
          <p:nvPr>
            <p:ph sz="half" idx="2" hasCustomPrompt="1"/>
          </p:nvPr>
        </p:nvSpPr>
        <p:spPr>
          <a:xfrm>
            <a:off x="609600" y="1577340"/>
            <a:ext cx="5303520" cy="4526280"/>
          </a:xfrm>
          <a:prstGeom prst="rect">
            <a:avLst/>
          </a:prstGeom>
        </p:spPr>
        <p:txBody>
          <a:bodyPr wrap="square" lIns="0" tIns="0" rIns="0" bIns="0">
            <a:spAutoFit/>
          </a:bodyPr>
          <a:lstStyle>
            <a:lvl1pPr>
              <a:defRPr/>
            </a:lvl1pPr>
          </a:lstStyle>
          <a:p>
            <a:pPr lvl="0"/>
            <a:r>
              <a:rPr lang="zh-CN" altLang="en-US"/>
              <a:t>编辑母版文本样式</a:t>
            </a:r>
            <a:endParaRPr lang="zh-CN" altLang="en-US"/>
          </a:p>
        </p:txBody>
      </p:sp>
      <p:sp>
        <p:nvSpPr>
          <p:cNvPr id="4" name="Holder 4"/>
          <p:cNvSpPr>
            <a:spLocks noGrp="1"/>
          </p:cNvSpPr>
          <p:nvPr>
            <p:ph sz="half" idx="3" hasCustomPrompt="1"/>
          </p:nvPr>
        </p:nvSpPr>
        <p:spPr>
          <a:xfrm>
            <a:off x="6278880" y="1577340"/>
            <a:ext cx="5303520" cy="4526280"/>
          </a:xfrm>
          <a:prstGeom prst="rect">
            <a:avLst/>
          </a:prstGeom>
        </p:spPr>
        <p:txBody>
          <a:bodyPr wrap="square" lIns="0" tIns="0" rIns="0" bIns="0">
            <a:spAutoFit/>
          </a:bodyPr>
          <a:lstStyle>
            <a:lvl1pPr>
              <a:defRPr/>
            </a:lvl1pPr>
          </a:lstStyle>
          <a:p>
            <a:pPr lvl="0"/>
            <a:r>
              <a:rPr lang="zh-CN" altLang="en-US"/>
              <a:t>编辑母版文本样式</a:t>
            </a:r>
            <a:endParaRPr lang="zh-CN" altLang="en-US"/>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zh-CN" alt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D5D7ADB-C2F2-455A-B307-9FE0B2A6A4B3}" type="datetimeFigureOut">
              <a:rPr lang="zh-CN" altLang="en-US" smtClean="0"/>
            </a:fld>
            <a:endParaRPr lang="zh-CN" altLang="en-US"/>
          </a:p>
        </p:txBody>
      </p:sp>
      <p:sp>
        <p:nvSpPr>
          <p:cNvPr id="7" name="Holder 7"/>
          <p:cNvSpPr>
            <a:spLocks noGrp="1"/>
          </p:cNvSpPr>
          <p:nvPr>
            <p:ph type="sldNum" sz="quarter" idx="7"/>
          </p:nvPr>
        </p:nvSpPr>
        <p:spPr/>
        <p:txBody>
          <a:bodyPr lIns="0" tIns="0" rIns="0" bIns="0"/>
          <a:lstStyle>
            <a:lvl1pPr>
              <a:defRPr sz="2000" b="0" i="0">
                <a:solidFill>
                  <a:schemeClr val="tx1"/>
                </a:solidFill>
                <a:latin typeface="Arial" panose="020B0704020202020204"/>
                <a:cs typeface="Arial" panose="020B0704020202020204"/>
              </a:defRPr>
            </a:lvl1pPr>
          </a:lstStyle>
          <a:p>
            <a:fld id="{354623D0-DB0F-489C-AC9D-F6BA289AD249}" type="slidenum">
              <a:rPr lang="zh-CN" altLang="en-US" smtClean="0"/>
            </a:fld>
            <a:endParaRPr lang="zh-CN" altLang="en-US"/>
          </a:p>
        </p:txBody>
      </p:sp>
      <p:sp>
        <p:nvSpPr>
          <p:cNvPr id="8" name="标题 7"/>
          <p:cNvSpPr>
            <a:spLocks noGrp="1"/>
          </p:cNvSpPr>
          <p:nvPr>
            <p:ph type="title"/>
          </p:nvPr>
        </p:nvSpPr>
        <p:spPr>
          <a:xfrm>
            <a:off x="669924" y="198255"/>
            <a:ext cx="10850563" cy="661715"/>
          </a:xfrm>
        </p:spPr>
        <p:txBody>
          <a:body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2.sv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859969"/>
          </a:xfrm>
          <a:prstGeom prst="rect">
            <a:avLst/>
          </a:prstGeom>
        </p:spPr>
        <p:txBody>
          <a:bodyPr vert="horz" lIns="91440" tIns="45720" rIns="91440" bIns="4572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5401732" y="6515100"/>
            <a:ext cx="1388536" cy="206381"/>
          </a:xfrm>
          <a:prstGeom prst="rect">
            <a:avLst/>
          </a:prstGeom>
        </p:spPr>
        <p:txBody>
          <a:bodyPr vert="horz" lIns="91440" tIns="45720" rIns="91440" bIns="45720" rtlCol="0" anchor="ctr"/>
          <a:lstStyle>
            <a:lvl1pPr algn="ctr">
              <a:defRPr sz="1000">
                <a:solidFill>
                  <a:schemeClr val="tx1"/>
                </a:solidFill>
              </a:defRPr>
            </a:lvl1pPr>
          </a:lstStyle>
          <a:p>
            <a:fld id="{4D5D7ADB-C2F2-455A-B307-9FE0B2A6A4B3}" type="datetimeFigureOut">
              <a:rPr lang="zh-CN" altLang="en-US" smtClean="0"/>
            </a:fld>
            <a:endParaRPr lang="zh-CN" altLang="en-US"/>
          </a:p>
        </p:txBody>
      </p:sp>
      <p:sp>
        <p:nvSpPr>
          <p:cNvPr id="5" name="页脚占位符 4"/>
          <p:cNvSpPr>
            <a:spLocks noGrp="1"/>
          </p:cNvSpPr>
          <p:nvPr>
            <p:ph type="ftr" sz="quarter" idx="3"/>
          </p:nvPr>
        </p:nvSpPr>
        <p:spPr>
          <a:xfrm>
            <a:off x="669924" y="6515100"/>
            <a:ext cx="4140201" cy="206381"/>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灯片编号占位符 5"/>
          <p:cNvSpPr>
            <a:spLocks noGrp="1"/>
          </p:cNvSpPr>
          <p:nvPr>
            <p:ph type="sldNum" sz="quarter" idx="4"/>
          </p:nvPr>
        </p:nvSpPr>
        <p:spPr>
          <a:xfrm>
            <a:off x="10944519" y="6515100"/>
            <a:ext cx="575967" cy="206381"/>
          </a:xfrm>
          <a:prstGeom prst="rect">
            <a:avLst/>
          </a:prstGeom>
        </p:spPr>
        <p:txBody>
          <a:bodyPr vert="horz" lIns="91440" tIns="45720" rIns="91440" bIns="45720" rtlCol="0" anchor="ctr"/>
          <a:lstStyle>
            <a:lvl1pPr algn="r">
              <a:defRPr sz="1000">
                <a:solidFill>
                  <a:schemeClr val="tx1"/>
                </a:solidFill>
              </a:defRPr>
            </a:lvl1pPr>
          </a:lstStyle>
          <a:p>
            <a:fld id="{354623D0-DB0F-489C-AC9D-F6BA289AD249}" type="slidenum">
              <a:rPr lang="zh-CN" altLang="en-US" smtClean="0"/>
            </a:fld>
            <a:endParaRPr lang="zh-CN" altLang="en-US"/>
          </a:p>
        </p:txBody>
      </p:sp>
      <p:sp>
        <p:nvSpPr>
          <p:cNvPr id="7" name="文本框 6"/>
          <p:cNvSpPr txBox="1"/>
          <p:nvPr/>
        </p:nvSpPr>
        <p:spPr>
          <a:xfrm>
            <a:off x="10376345" y="44245"/>
            <a:ext cx="1877437" cy="276999"/>
          </a:xfrm>
          <a:prstGeom prst="rect">
            <a:avLst/>
          </a:prstGeom>
          <a:noFill/>
        </p:spPr>
        <p:txBody>
          <a:bodyPr wrap="none" rtlCol="0">
            <a:spAutoFit/>
          </a:bodyPr>
          <a:lstStyle/>
          <a:p>
            <a:r>
              <a:rPr lang="zh-CN" altLang="en-US" sz="1200" b="1">
                <a:solidFill>
                  <a:srgbClr val="0070C0"/>
                </a:solidFill>
                <a:latin typeface="思源宋体 CN Heavy" panose="02020900000000000000" pitchFamily="18" charset="-122"/>
                <a:ea typeface="思源宋体 CN Heavy" panose="02020900000000000000" pitchFamily="18" charset="-122"/>
              </a:rPr>
              <a:t>数字孪生技术与工程实践</a:t>
            </a:r>
            <a:endParaRPr lang="zh-CN" altLang="en-US" sz="1200" b="1">
              <a:solidFill>
                <a:srgbClr val="0070C0"/>
              </a:solidFill>
              <a:latin typeface="思源宋体 CN Heavy" panose="02020900000000000000" pitchFamily="18" charset="-122"/>
              <a:ea typeface="思源宋体 CN Heavy" panose="02020900000000000000" pitchFamily="18" charset="-122"/>
            </a:endParaRPr>
          </a:p>
        </p:txBody>
      </p:sp>
      <p:pic>
        <p:nvPicPr>
          <p:cNvPr id="10" name="图形 9" descr="齿轮"/>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105603" y="0"/>
            <a:ext cx="365491" cy="365491"/>
          </a:xfrm>
          <a:prstGeom prst="rect">
            <a:avLst/>
          </a:prstGeom>
        </p:spPr>
      </p:pic>
      <p:pic>
        <p:nvPicPr>
          <p:cNvPr id="11" name="图形 10" descr="齿轮"/>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105603" y="0"/>
            <a:ext cx="365491" cy="3654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300"/>
        </a:spcBef>
        <a:spcAft>
          <a:spcPts val="300"/>
        </a:spcAft>
        <a:buFont typeface="Arial" panose="020B07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300"/>
        </a:spcBef>
        <a:spcAft>
          <a:spcPts val="300"/>
        </a:spcAft>
        <a:buFont typeface="Arial" panose="020B07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300"/>
        </a:spcBef>
        <a:spcAft>
          <a:spcPts val="300"/>
        </a:spcAft>
        <a:buFont typeface="Arial" panose="020B07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300"/>
        </a:spcBef>
        <a:spcAft>
          <a:spcPts val="300"/>
        </a:spcAft>
        <a:buFont typeface="Arial" panose="020B07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300"/>
        </a:spcBef>
        <a:spcAft>
          <a:spcPts val="300"/>
        </a:spcAft>
        <a:buFont typeface="Arial" panose="020B07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8.xml"/><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25058" y="1731697"/>
            <a:ext cx="7297562" cy="1650578"/>
          </a:xfrm>
        </p:spPr>
        <p:txBody>
          <a:bodyPr>
            <a:normAutofit fontScale="90000"/>
          </a:bodyPr>
          <a:lstStyle/>
          <a:p>
            <a:r>
              <a:rPr lang="zh-CN" altLang="en-US"/>
              <a:t>数字孪生技术与工程实践</a:t>
            </a:r>
            <a:br>
              <a:rPr lang="en-US" altLang="zh-CN"/>
            </a:br>
            <a:br>
              <a:rPr lang="en-US" altLang="zh-CN"/>
            </a:br>
            <a:r>
              <a:rPr lang="zh-CN" altLang="en-US"/>
              <a:t>第</a:t>
            </a:r>
            <a:r>
              <a:rPr lang="en-US" altLang="zh-CN"/>
              <a:t>5</a:t>
            </a:r>
            <a:r>
              <a:rPr lang="zh-CN" altLang="en-US"/>
              <a:t>章 基于数字孪生的智能建造与智慧城市</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智能建造</a:t>
            </a:r>
            <a:r>
              <a:rPr lang="en-US" altLang="zh-CN" dirty="0"/>
              <a:t>——</a:t>
            </a:r>
            <a:r>
              <a:rPr lang="zh-CN" altLang="en-US" dirty="0"/>
              <a:t>背景</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长期以来，我国建筑业仍延续着劳动密集型的组织机制，粗放式的生产管理方式导致施工效率低下、资源浪费严重、环保问题突出、安全事故频发、工程质量难以保障等诸多问题， 因此迫切需要向精益化管理模式转型升级， 实现建筑业高质量发展。传统建造业已不能满足新时代的发展需求，建筑业向智能化、信息化转型是必然的发展趋势。“智能建造”这一概念逐渐产生并进入关注焦点。</a:t>
            </a:r>
            <a:endParaRPr lang="en-US" altLang="zh-CN" dirty="0"/>
          </a:p>
          <a:p>
            <a:r>
              <a:rPr lang="zh-CN" altLang="en-US" dirty="0"/>
              <a:t>建筑业的智能化是在工业化和信息化深度融合的背景下发生的，智能建造的概念是从建筑业的集成化建设理论开始发展的。</a:t>
            </a:r>
            <a:endParaRPr lang="en-US" altLang="zh-CN" dirty="0"/>
          </a:p>
          <a:p>
            <a:r>
              <a:rPr lang="en-US" altLang="zh-CN" dirty="0"/>
              <a:t>20</a:t>
            </a:r>
            <a:r>
              <a:rPr lang="zh-CN" altLang="en-US" dirty="0"/>
              <a:t>世纪</a:t>
            </a:r>
            <a:r>
              <a:rPr lang="en-US" altLang="zh-CN" dirty="0"/>
              <a:t>90</a:t>
            </a:r>
            <a:r>
              <a:rPr lang="zh-CN" altLang="en-US" dirty="0"/>
              <a:t>年代，有学者开始将制造业中“计算机集成制造系统”（</a:t>
            </a:r>
            <a:r>
              <a:rPr lang="en-US" altLang="zh-CN" dirty="0"/>
              <a:t>Computer Integrated Manufacture System, CIMS</a:t>
            </a:r>
            <a:r>
              <a:rPr lang="zh-CN" altLang="en-US" dirty="0"/>
              <a:t>）的理念引入建筑业，提出了计算机集成建设</a:t>
            </a:r>
            <a:r>
              <a:rPr lang="en-US" altLang="zh-CN" dirty="0"/>
              <a:t>CIC</a:t>
            </a:r>
            <a:r>
              <a:rPr lang="zh-CN" altLang="en-US" dirty="0"/>
              <a:t>（</a:t>
            </a:r>
            <a:r>
              <a:rPr lang="en-US" altLang="zh-CN" dirty="0"/>
              <a:t>Computer-Integrated Construction</a:t>
            </a:r>
            <a:r>
              <a:rPr lang="zh-CN" altLang="en-US" dirty="0"/>
              <a:t>）的思想。</a:t>
            </a:r>
            <a:endParaRPr lang="en-US" altLang="zh-CN" dirty="0"/>
          </a:p>
          <a:p>
            <a:r>
              <a:rPr lang="zh-CN" altLang="en-US" dirty="0"/>
              <a:t>进入</a:t>
            </a:r>
            <a:r>
              <a:rPr lang="en-US" altLang="zh-CN" dirty="0"/>
              <a:t>21</a:t>
            </a:r>
            <a:r>
              <a:rPr lang="zh-CN" altLang="en-US" dirty="0"/>
              <a:t>世纪，随着</a:t>
            </a:r>
            <a:r>
              <a:rPr lang="en-US" altLang="zh-CN" dirty="0"/>
              <a:t>BIM</a:t>
            </a:r>
            <a:r>
              <a:rPr lang="zh-CN" altLang="en-US" dirty="0"/>
              <a:t>理念的推广和</a:t>
            </a:r>
            <a:r>
              <a:rPr lang="en-US" altLang="zh-CN" dirty="0"/>
              <a:t>BIM</a:t>
            </a:r>
            <a:r>
              <a:rPr lang="zh-CN" altLang="en-US" dirty="0"/>
              <a:t>技术的日益成熟，以</a:t>
            </a:r>
            <a:r>
              <a:rPr lang="en-US" altLang="zh-CN" dirty="0"/>
              <a:t>BIM</a:t>
            </a:r>
            <a:r>
              <a:rPr lang="zh-CN" altLang="en-US" dirty="0"/>
              <a:t>为技术支撑，对建筑业实施系统变革的集成化建设理论逐渐成为工程建设领域的研究热点。其中比较著名的有斯坦福大学的设施集成化工程中心（</a:t>
            </a:r>
            <a:r>
              <a:rPr lang="en-US" altLang="zh-CN" dirty="0"/>
              <a:t>CIFE</a:t>
            </a:r>
            <a:r>
              <a:rPr lang="zh-CN" altLang="en-US" dirty="0"/>
              <a:t>）的虚拟设计与施工（</a:t>
            </a:r>
            <a:r>
              <a:rPr lang="en-US" altLang="zh-CN" dirty="0"/>
              <a:t>Virtual Design and Construction, VDC</a:t>
            </a:r>
            <a:r>
              <a:rPr lang="zh-CN" altLang="en-US" dirty="0"/>
              <a:t>）理念，以及英国</a:t>
            </a:r>
            <a:r>
              <a:rPr lang="en-US" altLang="zh-CN" dirty="0" err="1"/>
              <a:t>Salford</a:t>
            </a:r>
            <a:r>
              <a:rPr lang="zh-CN" altLang="en-US" dirty="0"/>
              <a:t>大学提出的</a:t>
            </a:r>
            <a:r>
              <a:rPr lang="en-US" altLang="zh-CN" dirty="0" err="1"/>
              <a:t>nD</a:t>
            </a:r>
            <a:r>
              <a:rPr lang="zh-CN" altLang="en-US" dirty="0"/>
              <a:t>（</a:t>
            </a:r>
            <a:r>
              <a:rPr lang="en-US" altLang="zh-CN" dirty="0"/>
              <a:t>n Dimension)</a:t>
            </a:r>
            <a:r>
              <a:rPr lang="zh-CN" altLang="en-US" dirty="0"/>
              <a:t>理论。</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智能建造</a:t>
            </a:r>
            <a:r>
              <a:rPr lang="en-US" altLang="zh-CN" dirty="0"/>
              <a:t>——</a:t>
            </a:r>
            <a:r>
              <a:rPr lang="zh-CN" altLang="en-US" dirty="0"/>
              <a:t>概念和要素</a:t>
            </a:r>
            <a:endParaRPr lang="zh-CN" altLang="en-US" dirty="0"/>
          </a:p>
        </p:txBody>
      </p:sp>
      <p:sp>
        <p:nvSpPr>
          <p:cNvPr id="3" name="内容占位符 2"/>
          <p:cNvSpPr>
            <a:spLocks noGrp="1"/>
          </p:cNvSpPr>
          <p:nvPr>
            <p:ph idx="1"/>
          </p:nvPr>
        </p:nvSpPr>
        <p:spPr/>
        <p:txBody>
          <a:bodyPr>
            <a:normAutofit/>
          </a:bodyPr>
          <a:lstStyle/>
          <a:p>
            <a:r>
              <a:rPr lang="zh-CN" altLang="zh-CN" dirty="0"/>
              <a:t>智能建造是在信息化、工业化高度融合的基础上，将新一代信息技术、智能技术与先进设计施工技术贯彻于工程建造的决策、设计、生产、施工、运维整个环节，使得建造方式具有自感知、自学习、自决策、自适应等特点。智能建造促进了各个建造活动生产关系的变革，实现了整个产业链的信息集成、业务协同，提升整个建造过程的能效，实现安全绿色，精益优效的建造。</a:t>
            </a:r>
            <a:endParaRPr lang="en-US" altLang="zh-CN" dirty="0"/>
          </a:p>
          <a:p>
            <a:r>
              <a:rPr lang="zh-CN" altLang="zh-CN" dirty="0"/>
              <a:t>智能建造的核心要素包括：</a:t>
            </a:r>
            <a:endParaRPr lang="zh-CN" altLang="zh-CN" dirty="0"/>
          </a:p>
          <a:p>
            <a:pPr marL="457200" lvl="1" indent="0">
              <a:buNone/>
            </a:pPr>
            <a:r>
              <a:rPr lang="zh-CN" altLang="zh-CN" dirty="0"/>
              <a:t>（</a:t>
            </a:r>
            <a:r>
              <a:rPr lang="en-US" altLang="zh-CN" dirty="0"/>
              <a:t>1</a:t>
            </a:r>
            <a:r>
              <a:rPr lang="zh-CN" altLang="zh-CN" dirty="0"/>
              <a:t>）统一的模型。智能建造注重全流程的集成，需要依靠</a:t>
            </a:r>
            <a:r>
              <a:rPr lang="en-US" altLang="zh-CN" dirty="0"/>
              <a:t>BIM</a:t>
            </a:r>
            <a:r>
              <a:rPr lang="zh-CN" altLang="zh-CN" dirty="0"/>
              <a:t>来统一对建造对象、建造过程的描述，在建造过程不断丰富模型的内涵，为建筑、工程设施的全生命周期管理提供唯一的模型和数据依据；</a:t>
            </a:r>
            <a:endParaRPr lang="zh-CN" altLang="zh-CN" dirty="0"/>
          </a:p>
          <a:p>
            <a:pPr marL="457200" lvl="1" indent="0">
              <a:buNone/>
            </a:pPr>
            <a:r>
              <a:rPr lang="zh-CN" altLang="zh-CN" dirty="0"/>
              <a:t>（</a:t>
            </a:r>
            <a:r>
              <a:rPr lang="en-US" altLang="zh-CN" dirty="0"/>
              <a:t>2</a:t>
            </a:r>
            <a:r>
              <a:rPr lang="zh-CN" altLang="zh-CN" dirty="0"/>
              <a:t>）统一的过程。智能建造改进建筑施工的管理模式，基于信息技术来对建造过程进行统一管理。各个环节及时反馈，基于协同平台进行工作交互，推行建造过程的“并行工程”、“精益建造”；</a:t>
            </a:r>
            <a:endParaRPr lang="zh-CN" altLang="zh-CN" dirty="0"/>
          </a:p>
          <a:p>
            <a:pPr marL="457200" lvl="1" indent="0">
              <a:buNone/>
            </a:pPr>
            <a:r>
              <a:rPr lang="zh-CN" altLang="zh-CN" dirty="0"/>
              <a:t>（</a:t>
            </a:r>
            <a:r>
              <a:rPr lang="en-US" altLang="zh-CN" dirty="0"/>
              <a:t>3</a:t>
            </a:r>
            <a:r>
              <a:rPr lang="zh-CN" altLang="zh-CN" dirty="0"/>
              <a:t>）实时感知。基于</a:t>
            </a:r>
            <a:r>
              <a:rPr lang="en-US" altLang="zh-CN" dirty="0"/>
              <a:t>CPS</a:t>
            </a:r>
            <a:r>
              <a:rPr lang="zh-CN" altLang="zh-CN" dirty="0"/>
              <a:t>概念，实时感知每个环节的建造数据，为科学决策提供依据；</a:t>
            </a:r>
            <a:endParaRPr lang="zh-CN" altLang="zh-CN" dirty="0"/>
          </a:p>
          <a:p>
            <a:pPr marL="457200" lvl="1" indent="0">
              <a:buNone/>
            </a:pPr>
            <a:r>
              <a:rPr lang="zh-CN" altLang="zh-CN" dirty="0"/>
              <a:t>（</a:t>
            </a:r>
            <a:r>
              <a:rPr lang="en-US" altLang="zh-CN" dirty="0"/>
              <a:t>4</a:t>
            </a:r>
            <a:r>
              <a:rPr lang="zh-CN" altLang="zh-CN" dirty="0"/>
              <a:t>）智能决策支持。利用大数据、人工智能等方法，基于统一模型和实时感知数据，对建造过程进行分析和预测，及时发现质量问题，提前发现风险，解决问题。</a:t>
            </a:r>
            <a:endParaRPr lang="zh-CN" altLang="zh-CN" dirty="0"/>
          </a:p>
          <a:p>
            <a:endParaRPr lang="zh-CN"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装配式建筑</a:t>
            </a:r>
            <a:endParaRPr lang="zh-CN" altLang="en-US" dirty="0"/>
          </a:p>
        </p:txBody>
      </p:sp>
      <p:sp>
        <p:nvSpPr>
          <p:cNvPr id="3" name="内容占位符 2"/>
          <p:cNvSpPr>
            <a:spLocks noGrp="1"/>
          </p:cNvSpPr>
          <p:nvPr>
            <p:ph idx="1"/>
          </p:nvPr>
        </p:nvSpPr>
        <p:spPr/>
        <p:txBody>
          <a:bodyPr>
            <a:normAutofit/>
          </a:bodyPr>
          <a:lstStyle/>
          <a:p>
            <a:r>
              <a:rPr lang="zh-CN" altLang="zh-CN" dirty="0"/>
              <a:t>在讨论建造模式变革的时候，装配式建筑是一个建筑工业化的发展方向，逐渐在厂房、公用建筑（如医院、酒店）等领域得到重视和应用。装配式建筑是将建筑主体的墙、屋顶、窗、地板等在工厂预先浇筑，形成模块单元，再到施工现场拼装的一种建造模式，它将传统的“设计—现场施工”变成“设计—工厂预制—运输—现场装配”的模式。装配式建筑的预制单元可以只是混凝土浇筑的毛坯件，也可以是带装修内饰和内部设施的预制房间单元，具有较大的灵活性。</a:t>
            </a:r>
            <a:endParaRPr lang="zh-CN" altLang="zh-CN" dirty="0"/>
          </a:p>
          <a:p>
            <a:r>
              <a:rPr lang="zh-CN" altLang="zh-CN" dirty="0"/>
              <a:t>装配式建筑把工业生产所具有的标准化、产品质量一致性、生产周期稳定、工业化低成本等优势带入建造行业，具有建造速度快、节省劳动力、质量较高、节约资源等优点。装配式建筑的推广应用，可以促进建筑施工的标准化和生产方式的转变，和</a:t>
            </a:r>
            <a:r>
              <a:rPr lang="en-US" altLang="zh-CN" dirty="0"/>
              <a:t>BIM</a:t>
            </a:r>
            <a:r>
              <a:rPr lang="zh-CN" altLang="zh-CN" dirty="0"/>
              <a:t>等技术一起，可以加快智能建造模式的应用推广。</a:t>
            </a:r>
            <a:endParaRPr lang="zh-CN" altLang="zh-CN" dirty="0"/>
          </a:p>
          <a:p>
            <a:endParaRPr lang="zh-CN"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智能建造和数字孪生</a:t>
            </a:r>
            <a:endParaRPr lang="zh-CN" altLang="en-US" dirty="0"/>
          </a:p>
        </p:txBody>
      </p:sp>
      <p:sp>
        <p:nvSpPr>
          <p:cNvPr id="3" name="内容占位符 2"/>
          <p:cNvSpPr>
            <a:spLocks noGrp="1"/>
          </p:cNvSpPr>
          <p:nvPr>
            <p:ph idx="1"/>
          </p:nvPr>
        </p:nvSpPr>
        <p:spPr/>
        <p:txBody>
          <a:bodyPr>
            <a:normAutofit/>
          </a:bodyPr>
          <a:lstStyle/>
          <a:p>
            <a:r>
              <a:rPr lang="zh-CN" altLang="zh-CN" dirty="0"/>
              <a:t>智能建造在一定程度上提高了建筑工程的数字化与信息化水平，采用数字孪生技术，则引入了“数字化镜像”，使得在虚拟世界中再现智能建造过程成为可能。因此，结合数字孪生系统的实施，可以推动智能建造模式的真正落地。</a:t>
            </a:r>
            <a:endParaRPr lang="zh-CN" altLang="zh-CN" dirty="0"/>
          </a:p>
          <a:p>
            <a:r>
              <a:rPr lang="zh-CN" altLang="zh-CN" dirty="0"/>
              <a:t>在智能建造中，除了施工阶段实现智能化，还应在建筑物的设计、运维阶段提高精细化水平，实现对整个建造过程进行实时优化控制。在建筑物的全生命周期管理中，数据是传递建造信息的重要载体，在智能建造中应用数字孪生技术，实现虚实融合与交互反馈，充分发挥数据与信息在虚实世界中传递与集成的作用。</a:t>
            </a:r>
            <a:endParaRPr lang="zh-CN" altLang="zh-CN" dirty="0"/>
          </a:p>
          <a:p>
            <a:endParaRPr lang="zh-CN"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智能建造中数字孪生的特点</a:t>
            </a:r>
            <a:endParaRPr lang="zh-CN" altLang="en-US" dirty="0"/>
          </a:p>
        </p:txBody>
      </p:sp>
      <p:sp>
        <p:nvSpPr>
          <p:cNvPr id="3" name="内容占位符 2"/>
          <p:cNvSpPr>
            <a:spLocks noGrp="1"/>
          </p:cNvSpPr>
          <p:nvPr>
            <p:ph idx="1"/>
          </p:nvPr>
        </p:nvSpPr>
        <p:spPr/>
        <p:txBody>
          <a:bodyPr/>
          <a:lstStyle/>
          <a:p>
            <a:r>
              <a:rPr lang="zh-CN" altLang="en-US" dirty="0"/>
              <a:t>数字孪生在智能建造中的应用，核心是建筑物的数字孪生系统，类比产品数字孪生系统，应该是其全生命周期的模型和数据的融合统一。但是和工业产品数字孪生系统不同，智能建造中的数字孪生有其自身特点：</a:t>
            </a:r>
            <a:endParaRPr lang="zh-CN" altLang="en-US" dirty="0"/>
          </a:p>
          <a:p>
            <a:pPr marL="457200" lvl="1" indent="0">
              <a:buNone/>
            </a:pPr>
            <a:r>
              <a:rPr lang="zh-CN" altLang="en-US" dirty="0"/>
              <a:t>（</a:t>
            </a:r>
            <a:r>
              <a:rPr lang="en-US" altLang="zh-CN" dirty="0"/>
              <a:t>1</a:t>
            </a:r>
            <a:r>
              <a:rPr lang="zh-CN" altLang="en-US" dirty="0"/>
              <a:t>）建筑设施的建造过程是多方参与的现场工作，一般采用项目制管理，这就比工业生产的标准化过程需要更多的管控措施。因此，建设设施的数字孪生系统，在其建造阶段就需要投入应用，并且发挥建造过程模型和数据管理的智能化应用；</a:t>
            </a:r>
            <a:endParaRPr lang="zh-CN" altLang="en-US" dirty="0"/>
          </a:p>
          <a:p>
            <a:pPr marL="457200" lvl="1" indent="0">
              <a:buNone/>
            </a:pPr>
            <a:r>
              <a:rPr lang="zh-CN" altLang="en-US" dirty="0"/>
              <a:t>（</a:t>
            </a:r>
            <a:r>
              <a:rPr lang="en-US" altLang="zh-CN" dirty="0"/>
              <a:t>2</a:t>
            </a:r>
            <a:r>
              <a:rPr lang="zh-CN" altLang="en-US" dirty="0"/>
              <a:t>）建筑设施的寿命相比普通的工业产品都长，使用周期中会进行多次的改建、装修，这就导致建筑模型会比产品模型有更多的变化，更加需要数字孪生体对这个变化进行记录。“唯一模型”、“版本管理”在建筑数字孪生体中更加重要。每次变更，都需要进行记录，并且能追溯，这样才能保证建筑的安全。</a:t>
            </a:r>
            <a:endParaRPr lang="zh-CN" altLang="en-US" dirty="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建筑数字孪生系统</a:t>
            </a:r>
            <a:endParaRPr lang="zh-CN" altLang="en-US" dirty="0"/>
          </a:p>
        </p:txBody>
      </p:sp>
      <p:sp>
        <p:nvSpPr>
          <p:cNvPr id="3" name="内容占位符 2"/>
          <p:cNvSpPr>
            <a:spLocks noGrp="1"/>
          </p:cNvSpPr>
          <p:nvPr>
            <p:ph idx="1"/>
          </p:nvPr>
        </p:nvSpPr>
        <p:spPr>
          <a:xfrm>
            <a:off x="669925" y="1123950"/>
            <a:ext cx="6519848" cy="5019675"/>
          </a:xfrm>
        </p:spPr>
        <p:txBody>
          <a:bodyPr>
            <a:normAutofit fontScale="85000" lnSpcReduction="10000"/>
          </a:bodyPr>
          <a:lstStyle/>
          <a:p>
            <a:pPr>
              <a:lnSpc>
                <a:spcPct val="140000"/>
              </a:lnSpc>
            </a:pPr>
            <a:r>
              <a:rPr lang="zh-CN" altLang="en-US" dirty="0"/>
              <a:t>建筑数字孪生系统的物理世界包括了</a:t>
            </a:r>
            <a:r>
              <a:rPr lang="zh-CN" altLang="en-US" dirty="0">
                <a:solidFill>
                  <a:srgbClr val="FF0000"/>
                </a:solidFill>
              </a:rPr>
              <a:t>对建造过程的跟踪</a:t>
            </a:r>
            <a:r>
              <a:rPr lang="zh-CN" altLang="en-US" dirty="0"/>
              <a:t>和</a:t>
            </a:r>
            <a:r>
              <a:rPr lang="zh-CN" altLang="en-US" dirty="0">
                <a:solidFill>
                  <a:srgbClr val="FF0000"/>
                </a:solidFill>
              </a:rPr>
              <a:t>对建筑设施的管理</a:t>
            </a:r>
            <a:r>
              <a:rPr lang="zh-CN" altLang="en-US" dirty="0"/>
              <a:t>两部分。在数字孪生构建的初期，只有虚拟世界中对建筑物的设计方案，可以看做是建筑的“数字胚胎”（参考产品数字孪生系统的生命周期，图</a:t>
            </a:r>
            <a:r>
              <a:rPr lang="en-US" altLang="zh-CN" dirty="0"/>
              <a:t>3- 7</a:t>
            </a:r>
            <a:r>
              <a:rPr lang="zh-CN" altLang="en-US" dirty="0"/>
              <a:t>）。设计方案经过施工，形成建筑设施实体。</a:t>
            </a:r>
            <a:endParaRPr lang="zh-CN" altLang="en-US" dirty="0"/>
          </a:p>
          <a:p>
            <a:pPr>
              <a:lnSpc>
                <a:spcPct val="140000"/>
              </a:lnSpc>
            </a:pPr>
            <a:r>
              <a:rPr lang="zh-CN" altLang="en-US" dirty="0"/>
              <a:t>智能建造的应用，需要对建筑过程进行跟踪与管理。因此，数字孪生系统的初期，就用于建造过程的数字化和智能化。建筑设施完成建造投入使用后，物理世界中的建筑实体完成，数字孪生的主要工作就是实现对建筑本身的维护和使用优化了。</a:t>
            </a:r>
            <a:endParaRPr lang="zh-CN" altLang="en-US" dirty="0"/>
          </a:p>
          <a:p>
            <a:pPr>
              <a:lnSpc>
                <a:spcPct val="140000"/>
              </a:lnSpc>
            </a:pPr>
            <a:r>
              <a:rPr lang="zh-CN" altLang="zh-CN" dirty="0"/>
              <a:t>建筑的虚拟实体包括了数字模型和信息系统。</a:t>
            </a:r>
            <a:endParaRPr lang="en-US" altLang="zh-CN" dirty="0"/>
          </a:p>
          <a:p>
            <a:pPr>
              <a:lnSpc>
                <a:spcPct val="140000"/>
              </a:lnSpc>
            </a:pPr>
            <a:r>
              <a:rPr lang="zh-CN" altLang="zh-CN" dirty="0"/>
              <a:t>数字孪生引擎，包括对模型和数据的融合，实现智能化功能。</a:t>
            </a:r>
            <a:endParaRPr lang="en-US" altLang="zh-CN" dirty="0"/>
          </a:p>
          <a:p>
            <a:pPr>
              <a:lnSpc>
                <a:spcPct val="140000"/>
              </a:lnSpc>
            </a:pPr>
            <a:r>
              <a:rPr lang="zh-CN" altLang="zh-CN" dirty="0"/>
              <a:t>数字孪生服务，也大致分为设计建造阶段的服务和使用维护阶段的服务。</a:t>
            </a:r>
            <a:endParaRPr lang="zh-CN" altLang="en-US" dirty="0"/>
          </a:p>
        </p:txBody>
      </p:sp>
      <p:pic>
        <p:nvPicPr>
          <p:cNvPr id="6" name="图片 5"/>
          <p:cNvPicPr>
            <a:picLocks noChangeAspect="1"/>
          </p:cNvPicPr>
          <p:nvPr/>
        </p:nvPicPr>
        <p:blipFill>
          <a:blip r:embed="rId1"/>
          <a:stretch>
            <a:fillRect/>
          </a:stretch>
        </p:blipFill>
        <p:spPr>
          <a:xfrm>
            <a:off x="7527711" y="950814"/>
            <a:ext cx="3992776" cy="59071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基于数字孪生的智能建造应用场景（</a:t>
            </a:r>
            <a:r>
              <a:rPr lang="en-US" altLang="zh-CN" dirty="0"/>
              <a:t>1</a:t>
            </a:r>
            <a:r>
              <a:rPr lang="zh-CN" altLang="en-US" dirty="0"/>
              <a:t>）</a:t>
            </a:r>
            <a:endParaRPr lang="zh-CN" altLang="en-US" dirty="0"/>
          </a:p>
        </p:txBody>
      </p:sp>
      <p:sp>
        <p:nvSpPr>
          <p:cNvPr id="3" name="内容占位符 2"/>
          <p:cNvSpPr>
            <a:spLocks noGrp="1"/>
          </p:cNvSpPr>
          <p:nvPr>
            <p:ph idx="1"/>
          </p:nvPr>
        </p:nvSpPr>
        <p:spPr/>
        <p:txBody>
          <a:bodyPr/>
          <a:lstStyle/>
          <a:p>
            <a:r>
              <a:rPr lang="zh-CN" altLang="en-US" dirty="0"/>
              <a:t>初期规划阶段</a:t>
            </a:r>
            <a:endParaRPr lang="en-US" altLang="zh-CN" dirty="0"/>
          </a:p>
          <a:p>
            <a:pPr lvl="1"/>
            <a:r>
              <a:rPr lang="zh-CN" altLang="en-US" dirty="0"/>
              <a:t>结合城市信息模型（</a:t>
            </a:r>
            <a:r>
              <a:rPr lang="en-US" altLang="zh-CN" dirty="0"/>
              <a:t>CIM</a:t>
            </a:r>
            <a:r>
              <a:rPr lang="zh-CN" altLang="en-US" dirty="0"/>
              <a:t>）），通过</a:t>
            </a:r>
            <a:r>
              <a:rPr lang="en-US" altLang="zh-CN" dirty="0"/>
              <a:t>BIM</a:t>
            </a:r>
            <a:r>
              <a:rPr lang="zh-CN" altLang="en-US" dirty="0"/>
              <a:t>与</a:t>
            </a:r>
            <a:r>
              <a:rPr lang="en-US" altLang="zh-CN" dirty="0"/>
              <a:t>GIS</a:t>
            </a:r>
            <a:r>
              <a:rPr lang="zh-CN" altLang="en-US" dirty="0"/>
              <a:t>系统的应用结合，能够基于建筑环境特征和条件，为项目建设前期制定最优的规划、物流路线、实体功能性建设布局等重要决策内容提供基于可靠数据的技术支撑，实现建筑设计和施工方案的优化。</a:t>
            </a:r>
            <a:endParaRPr lang="en-US" altLang="zh-CN" dirty="0"/>
          </a:p>
          <a:p>
            <a:pPr lvl="1"/>
            <a:r>
              <a:rPr lang="zh-CN" altLang="zh-CN" dirty="0"/>
              <a:t>采用数字孪生的方法，可以为项目顶层规划提供科学依据。</a:t>
            </a:r>
            <a:endParaRPr lang="en-US" altLang="zh-CN" dirty="0"/>
          </a:p>
          <a:p>
            <a:r>
              <a:rPr lang="zh-CN" altLang="zh-CN" dirty="0"/>
              <a:t>设计阶段</a:t>
            </a:r>
            <a:endParaRPr lang="zh-CN" altLang="zh-CN" dirty="0"/>
          </a:p>
          <a:p>
            <a:pPr lvl="1"/>
            <a:r>
              <a:rPr lang="zh-CN" altLang="zh-CN" dirty="0"/>
              <a:t>数字孪生技术对于设计师们来说，不仅是三维可视化的设计工具，带来更多的对跨专业协同设计的模型和数据方面的技术支撑。</a:t>
            </a:r>
            <a:endParaRPr lang="en-US" altLang="zh-CN" dirty="0"/>
          </a:p>
          <a:p>
            <a:pPr lvl="1"/>
            <a:r>
              <a:rPr lang="zh-CN" altLang="zh-CN" dirty="0"/>
              <a:t>数字孪生系统基于</a:t>
            </a:r>
            <a:r>
              <a:rPr lang="en-US" altLang="zh-CN" dirty="0"/>
              <a:t>BIM</a:t>
            </a:r>
            <a:r>
              <a:rPr lang="zh-CN" altLang="zh-CN" dirty="0"/>
              <a:t>技术，大量不同专业的数据自动完成录入和分析处理，实现相应工程内容的精确计算和建筑物性能的准确评估，并分析验证建筑物是否满足设计规定和未来的可持续标准建造要求。</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基于数字孪生的智能建造应用场景（</a:t>
            </a:r>
            <a:r>
              <a:rPr lang="en-US" altLang="zh-CN" dirty="0"/>
              <a:t>2</a:t>
            </a:r>
            <a:r>
              <a:rPr lang="zh-CN" altLang="en-US" dirty="0"/>
              <a:t>）</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a:t>建造阶段</a:t>
            </a:r>
            <a:endParaRPr lang="en-US" altLang="zh-CN" dirty="0"/>
          </a:p>
          <a:p>
            <a:pPr lvl="1"/>
            <a:r>
              <a:rPr lang="zh-CN" altLang="zh-CN" dirty="0"/>
              <a:t>建造工程是一个动态过程，随着规模的扩大，复杂程度亦随之提高，使项目管理变得极为复杂。基于</a:t>
            </a:r>
            <a:r>
              <a:rPr lang="en-US" altLang="zh-CN" dirty="0"/>
              <a:t>BIM</a:t>
            </a:r>
            <a:r>
              <a:rPr lang="zh-CN" altLang="zh-CN" dirty="0"/>
              <a:t>应用实现的项目数字化的管理，可以更直观、精确地了解到整个项目实施的全生命周期</a:t>
            </a:r>
            <a:endParaRPr lang="zh-CN" altLang="zh-CN" dirty="0"/>
          </a:p>
          <a:p>
            <a:pPr lvl="1"/>
            <a:r>
              <a:rPr lang="zh-CN" altLang="zh-CN" dirty="0"/>
              <a:t>在项目实施计划方面，设计团队可以利用</a:t>
            </a:r>
            <a:r>
              <a:rPr lang="en-US" altLang="zh-CN" dirty="0"/>
              <a:t>BIM</a:t>
            </a:r>
            <a:r>
              <a:rPr lang="zh-CN" altLang="zh-CN" dirty="0"/>
              <a:t>应用的施工模拟技术，来调整原有的施工计划、施工进度安排，实现项目实施的数字化管理</a:t>
            </a:r>
            <a:endParaRPr lang="en-US" altLang="zh-CN" dirty="0"/>
          </a:p>
          <a:p>
            <a:pPr lvl="1"/>
            <a:r>
              <a:rPr lang="zh-CN" altLang="zh-CN" dirty="0"/>
              <a:t>在项目物料追踪方面，根据</a:t>
            </a:r>
            <a:r>
              <a:rPr lang="en-US" altLang="zh-CN" dirty="0"/>
              <a:t>BIM</a:t>
            </a:r>
            <a:r>
              <a:rPr lang="zh-CN" altLang="zh-CN" dirty="0"/>
              <a:t>中的定量计算，可以精确采购，并且对物流供应过程进行跟踪管理，类似制造业的供应链管理</a:t>
            </a:r>
            <a:endParaRPr lang="en-US" altLang="zh-CN" dirty="0"/>
          </a:p>
          <a:p>
            <a:pPr lvl="1"/>
            <a:r>
              <a:rPr lang="zh-CN" altLang="zh-CN" dirty="0"/>
              <a:t>基于项目共享管理平台，能让项目实施的各方人员共同就项目方案进行沟通，及时排除风险隐患，减少项目变更数量，合理缩短工期，降低因设计协调产生的成本增加，提升实施现场的生产效率</a:t>
            </a:r>
            <a:endParaRPr lang="zh-CN" altLang="zh-CN" dirty="0"/>
          </a:p>
          <a:p>
            <a:r>
              <a:rPr lang="zh-CN" altLang="zh-CN" dirty="0"/>
              <a:t>运行维护阶段</a:t>
            </a:r>
            <a:endParaRPr lang="zh-CN" altLang="zh-CN" dirty="0"/>
          </a:p>
          <a:p>
            <a:pPr lvl="1"/>
            <a:r>
              <a:rPr lang="zh-CN" altLang="zh-CN" dirty="0"/>
              <a:t>数字孪生体记录了施工过程的数据以及管理数据，包括隐蔽工程数据信息，为建筑物运行维护提供支持</a:t>
            </a:r>
            <a:endParaRPr lang="en-US" altLang="zh-CN" dirty="0"/>
          </a:p>
          <a:p>
            <a:pPr lvl="1"/>
            <a:r>
              <a:rPr lang="zh-CN" altLang="zh-CN" dirty="0"/>
              <a:t>将</a:t>
            </a:r>
            <a:r>
              <a:rPr lang="en-US" altLang="zh-CN" dirty="0"/>
              <a:t>BIM</a:t>
            </a:r>
            <a:r>
              <a:rPr lang="zh-CN" altLang="zh-CN" dirty="0"/>
              <a:t>中包含的建筑信息和物料的完整信息导入资产管理系统，而不必人工录入数据，减少系统初始化过程中数据准备方面的时间及人力成本</a:t>
            </a:r>
            <a:endParaRPr lang="en-US" altLang="zh-CN" dirty="0"/>
          </a:p>
          <a:p>
            <a:pPr lvl="1"/>
            <a:r>
              <a:rPr lang="zh-CN" altLang="zh-CN" dirty="0"/>
              <a:t>利用数字孪生体，可以对建筑物的各项功能进行模拟演练</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zh-CN" altLang="en-US" dirty="0"/>
              <a:t>基于数字孪生的智慧城市</a:t>
            </a:r>
            <a:endParaRPr lang="zh-CN" altLang="en-US" dirty="0"/>
          </a:p>
        </p:txBody>
      </p:sp>
      <p:sp>
        <p:nvSpPr>
          <p:cNvPr id="3" name="文本占位符 2"/>
          <p:cNvSpPr>
            <a:spLocks noGrp="1"/>
          </p:cNvSpPr>
          <p:nvPr>
            <p:ph type="body" idx="1"/>
          </p:nvPr>
        </p:nvSpPr>
        <p:spPr/>
        <p:txBody>
          <a:bodyPr/>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城市的定义</a:t>
            </a:r>
            <a:endParaRPr lang="zh-CN" altLang="en-US" dirty="0"/>
          </a:p>
        </p:txBody>
      </p:sp>
      <p:sp>
        <p:nvSpPr>
          <p:cNvPr id="3" name="内容占位符 2"/>
          <p:cNvSpPr>
            <a:spLocks noGrp="1"/>
          </p:cNvSpPr>
          <p:nvPr>
            <p:ph idx="1"/>
          </p:nvPr>
        </p:nvSpPr>
        <p:spPr/>
        <p:txBody>
          <a:bodyPr/>
          <a:lstStyle/>
          <a:p>
            <a:r>
              <a:rPr lang="zh-CN" altLang="en-US" dirty="0"/>
              <a:t>城市是人类文明的结晶，中东的约旦河西岸的耶利哥，被认为是世界上最古老的持续有人居住的城市。人类建造城市的历史，有</a:t>
            </a:r>
            <a:r>
              <a:rPr lang="en-US" altLang="zh-CN" dirty="0"/>
              <a:t>1</a:t>
            </a:r>
            <a:r>
              <a:rPr lang="zh-CN" altLang="en-US" dirty="0"/>
              <a:t>万年了</a:t>
            </a:r>
            <a:endParaRPr lang="en-US" altLang="zh-CN" dirty="0"/>
          </a:p>
          <a:p>
            <a:r>
              <a:rPr lang="zh-CN" altLang="en-US" dirty="0"/>
              <a:t>城市的定义（</a:t>
            </a:r>
            <a:r>
              <a:rPr lang="en-US" altLang="zh-CN" dirty="0"/>
              <a:t>《</a:t>
            </a:r>
            <a:r>
              <a:rPr lang="zh-CN" altLang="en-US" dirty="0"/>
              <a:t>辞海</a:t>
            </a:r>
            <a:r>
              <a:rPr lang="en-US" altLang="zh-CN" dirty="0"/>
              <a:t>》</a:t>
            </a:r>
            <a:r>
              <a:rPr lang="zh-CN" altLang="en-US" dirty="0"/>
              <a:t>）：</a:t>
            </a:r>
            <a:r>
              <a:rPr lang="zh-CN" altLang="zh-CN" dirty="0"/>
              <a:t>具有一定的人口密度和建筑密度、第二及第三产业高度集聚、以非农业人口为主的居民点。古代城市起源于历史上的手工业和农业分离，随阶级和国家的出现而产生，其职能多以政治中心、军事城堡或商业集市为主要标志。现代城市的形成和发展以工业化为动力，是现代大工业与科技教育、商贸、交通等现代服务业集聚的区域。现代化的生活方式、价值观念和人口、建筑物高度密集的城市景观是其主要特征。现代城市通常都是各级区域的政治、经济和文化中心，亦是地区经济发展赖以依托的支撑点。</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引言</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工厂数字孪生系统中，对于工厂厂房、基础设施等的建模是基于</a:t>
            </a:r>
            <a:r>
              <a:rPr lang="en-US" altLang="zh-CN" dirty="0"/>
              <a:t>BIM</a:t>
            </a:r>
            <a:r>
              <a:rPr lang="zh-CN" altLang="en-US" dirty="0"/>
              <a:t>（</a:t>
            </a:r>
            <a:r>
              <a:rPr lang="en-US" altLang="zh-CN" dirty="0"/>
              <a:t>Building Information </a:t>
            </a:r>
            <a:r>
              <a:rPr lang="en-US" altLang="zh-CN" dirty="0" err="1"/>
              <a:t>Sytem</a:t>
            </a:r>
            <a:r>
              <a:rPr lang="zh-CN" altLang="en-US" dirty="0"/>
              <a:t>，建造信息模型）技术的。厂房建筑可以看作是一种特殊的“产品”，和工业产品不同，建筑是单件设计、单件施工并且一般是在现场建造的，因此，建筑规划、建筑设计、建筑施工和一般的工业产品设计、制造不同，有其自己的特点。</a:t>
            </a:r>
            <a:endParaRPr lang="en-US" altLang="zh-CN" dirty="0"/>
          </a:p>
          <a:p>
            <a:r>
              <a:rPr lang="zh-CN" altLang="en-US" dirty="0"/>
              <a:t>“</a:t>
            </a:r>
            <a:r>
              <a:rPr lang="zh-CN" altLang="en-US" dirty="0">
                <a:solidFill>
                  <a:srgbClr val="FF0000"/>
                </a:solidFill>
              </a:rPr>
              <a:t>智能建造</a:t>
            </a:r>
            <a:r>
              <a:rPr lang="zh-CN" altLang="en-US" dirty="0"/>
              <a:t>”就是以智能化的建造施工为背景，研究信息技术、智能技术在建筑设计、施工、维护等全生命周期应用的技术总称。伴随着智能制造领域对工厂数字孪生系统的深入应用，数字化交付、工厂</a:t>
            </a:r>
            <a:r>
              <a:rPr lang="en-US" altLang="zh-CN" dirty="0"/>
              <a:t>BIM</a:t>
            </a:r>
            <a:r>
              <a:rPr lang="zh-CN" altLang="en-US" dirty="0"/>
              <a:t>、智能建造等概念逐渐为广大工厂业主接受，并且也逐渐推广到商业、民用建筑领域。</a:t>
            </a:r>
            <a:r>
              <a:rPr lang="zh-CN" altLang="en-US" dirty="0">
                <a:solidFill>
                  <a:srgbClr val="FF0000"/>
                </a:solidFill>
              </a:rPr>
              <a:t>数字孪生可以为智能建造带来新的解决方法，提高信息化、智能化的水平</a:t>
            </a:r>
            <a:r>
              <a:rPr lang="zh-CN" altLang="en-US" dirty="0"/>
              <a:t>。</a:t>
            </a:r>
            <a:endParaRPr lang="zh-CN" altLang="en-US" dirty="0"/>
          </a:p>
          <a:p>
            <a:r>
              <a:rPr lang="zh-CN" altLang="en-US" dirty="0"/>
              <a:t>从产品到工厂，由于对象复杂程度不同，涉及的要素不同，其数字孪生系统的组成、实施方案、实施难度也不同。相比工厂数字孪生系统和建筑数字孪生系统更加复杂的是城市数字孪生系统。</a:t>
            </a:r>
            <a:r>
              <a:rPr lang="zh-CN" altLang="en-US" dirty="0">
                <a:solidFill>
                  <a:srgbClr val="FF0000"/>
                </a:solidFill>
              </a:rPr>
              <a:t>城市运行系统是一个典型的复杂巨系统</a:t>
            </a:r>
            <a:r>
              <a:rPr lang="zh-CN" altLang="en-US" dirty="0"/>
              <a:t>，其数字孪生系统的构建，不同于产品数字孪生系统和工厂数字孪生系统，需要更加注重数据和模型基础库的建设，通过不断丰富数字孪生服务功能，满足多领域、多业务场景的应用需求。。</a:t>
            </a:r>
            <a:endParaRPr lang="zh-CN" altLang="en-US"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城市是一个“开放的复杂巨系统”</a:t>
            </a:r>
            <a:endParaRPr lang="zh-CN" altLang="en-US" dirty="0"/>
          </a:p>
        </p:txBody>
      </p:sp>
      <p:sp>
        <p:nvSpPr>
          <p:cNvPr id="3" name="内容占位符 2"/>
          <p:cNvSpPr>
            <a:spLocks noGrp="1"/>
          </p:cNvSpPr>
          <p:nvPr>
            <p:ph idx="1"/>
          </p:nvPr>
        </p:nvSpPr>
        <p:spPr/>
        <p:txBody>
          <a:bodyPr/>
          <a:lstStyle/>
          <a:p>
            <a:r>
              <a:rPr lang="zh-CN" altLang="en-US" dirty="0"/>
              <a:t>开放复杂巨系统是子系统种类很多并有层次结构，它们之间关联关系又很复杂，如果这个系统又是开放的，就称作开放的复杂巨系统。其复杂性可以概况为：①系统的子系统间可以有各种方式的通讯；②子系统的种类多，各有其定性模型；③各子系统中的知识表达不同，以各种方式获取知识；④系统中子系统的结构随着系统的演变会有变化，所有系统的结构是不断改变的</a:t>
            </a:r>
            <a:endParaRPr lang="en-US" altLang="zh-CN" dirty="0"/>
          </a:p>
          <a:p>
            <a:r>
              <a:rPr lang="zh-CN" altLang="en-US" dirty="0"/>
              <a:t>城市作为区域的政治、经济、文化中心，其包括的主要对象有</a:t>
            </a:r>
            <a:r>
              <a:rPr lang="zh-CN" altLang="en-US" dirty="0">
                <a:solidFill>
                  <a:srgbClr val="FF0000"/>
                </a:solidFill>
              </a:rPr>
              <a:t>政府机关</a:t>
            </a:r>
            <a:r>
              <a:rPr lang="zh-CN" altLang="en-US" dirty="0"/>
              <a:t>、</a:t>
            </a:r>
            <a:r>
              <a:rPr lang="zh-CN" altLang="en-US" dirty="0">
                <a:solidFill>
                  <a:srgbClr val="FF0000"/>
                </a:solidFill>
              </a:rPr>
              <a:t>社会单位</a:t>
            </a:r>
            <a:r>
              <a:rPr lang="zh-CN" altLang="en-US" dirty="0"/>
              <a:t>（企业、研究机构等）、</a:t>
            </a:r>
            <a:r>
              <a:rPr lang="zh-CN" altLang="en-US" dirty="0">
                <a:solidFill>
                  <a:srgbClr val="FF0000"/>
                </a:solidFill>
              </a:rPr>
              <a:t>公共设施</a:t>
            </a:r>
            <a:r>
              <a:rPr lang="zh-CN" altLang="en-US" dirty="0"/>
              <a:t>、</a:t>
            </a:r>
            <a:r>
              <a:rPr lang="zh-CN" altLang="en-US" dirty="0">
                <a:solidFill>
                  <a:srgbClr val="FF0000"/>
                </a:solidFill>
              </a:rPr>
              <a:t>居民</a:t>
            </a:r>
            <a:endParaRPr lang="en-US" altLang="zh-CN" dirty="0">
              <a:solidFill>
                <a:srgbClr val="FF0000"/>
              </a:solidFill>
            </a:endParaRPr>
          </a:p>
          <a:p>
            <a:r>
              <a:rPr lang="zh-CN" altLang="en-US" dirty="0"/>
              <a:t>城市包括了由这些对象组成的不同子系统，每个子系统再细分成下属系统，形成一个巨大的体系（</a:t>
            </a:r>
            <a:r>
              <a:rPr lang="en-US" altLang="zh-CN" dirty="0"/>
              <a:t>System of System</a:t>
            </a:r>
            <a:r>
              <a:rPr lang="zh-CN" altLang="en-US" dirty="0"/>
              <a:t>）。城市又是一个开放的系统，其经济活动、人员活动、气候水文等都会和其外在环境发生交互，是一定区域内能量、物质、信息的聚集和沉淀。</a:t>
            </a:r>
            <a:endParaRPr lang="en-US" altLang="zh-CN" dirty="0"/>
          </a:p>
          <a:p>
            <a:r>
              <a:rPr lang="zh-CN" altLang="zh-CN" dirty="0"/>
              <a:t>对于这种复杂系统，不能用对简单系统或者简单大系统的研究方法来进行研究</a:t>
            </a:r>
            <a:endParaRPr lang="en-US" altLang="zh-CN" dirty="0"/>
          </a:p>
          <a:p>
            <a:endParaRPr lang="zh-CN" altLang="en-US"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复杂系统的研究方法</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针对复杂系统的研究方法，钱学森先生给出的是“定性定量相结合的综合集成方法”。而美国圣塔菲研究所</a:t>
            </a:r>
            <a:r>
              <a:rPr lang="en-US" altLang="zh-CN" dirty="0"/>
              <a:t>John </a:t>
            </a:r>
            <a:r>
              <a:rPr lang="en-US" altLang="zh-CN" dirty="0" err="1"/>
              <a:t>Holand</a:t>
            </a:r>
            <a:r>
              <a:rPr lang="zh-CN" altLang="zh-CN" dirty="0"/>
              <a:t>提出的是复杂适应系统理论</a:t>
            </a:r>
            <a:r>
              <a:rPr lang="en-US" altLang="zh-CN" dirty="0"/>
              <a:t>(Complex Adaptive System</a:t>
            </a:r>
            <a:r>
              <a:rPr lang="zh-CN" altLang="zh-CN" dirty="0"/>
              <a:t>，</a:t>
            </a:r>
            <a:r>
              <a:rPr lang="en-US" altLang="zh-CN" dirty="0"/>
              <a:t>CAS)</a:t>
            </a:r>
            <a:r>
              <a:rPr lang="zh-CN" altLang="zh-CN" dirty="0"/>
              <a:t>。</a:t>
            </a:r>
            <a:endParaRPr lang="zh-CN" altLang="zh-CN" dirty="0"/>
          </a:p>
          <a:p>
            <a:r>
              <a:rPr lang="zh-CN" altLang="zh-CN" dirty="0"/>
              <a:t>定性和定量相结合的综合集成方法</a:t>
            </a:r>
            <a:r>
              <a:rPr lang="zh-CN" altLang="en-US" dirty="0"/>
              <a:t>：</a:t>
            </a:r>
            <a:endParaRPr lang="en-US" altLang="zh-CN" dirty="0"/>
          </a:p>
          <a:p>
            <a:pPr lvl="1"/>
            <a:r>
              <a:rPr lang="zh-CN" altLang="zh-CN" dirty="0"/>
              <a:t>定性定量相结合的综合集成方法，就其实质而言，是将专家群体（各种有关的专家）、数据和各种信息与计算机技术有机结合起来，把各种学科的科学理论和人的经验知识结合起来。这三者本身也构成了一个系统。这个方法的成功应用，就在于发挥这个系统的整体优势和综合优势</a:t>
            </a:r>
            <a:endParaRPr lang="en-US" altLang="zh-CN" dirty="0"/>
          </a:p>
          <a:p>
            <a:r>
              <a:rPr lang="zh-CN" altLang="zh-CN" dirty="0"/>
              <a:t>复杂适应系统理论</a:t>
            </a:r>
            <a:r>
              <a:rPr lang="zh-CN" altLang="en-US" dirty="0"/>
              <a:t>：</a:t>
            </a:r>
            <a:endParaRPr lang="en-US" altLang="zh-CN" dirty="0"/>
          </a:p>
          <a:p>
            <a:pPr lvl="1"/>
            <a:r>
              <a:rPr lang="zh-CN" altLang="zh-CN" dirty="0"/>
              <a:t>认为复杂适应系统的组成元素不是机器元件，其本身是有智能的，称为适应性主体，并能够聚集成更大的适应性主体，层层涌现，最终形成复杂适应系统</a:t>
            </a:r>
            <a:endParaRPr lang="en-US" altLang="zh-CN" dirty="0"/>
          </a:p>
          <a:p>
            <a:pPr lvl="1"/>
            <a:r>
              <a:rPr lang="zh-CN" altLang="zh-CN" dirty="0"/>
              <a:t>城市作为一个复杂适应系统，其核心概念是城市主体（</a:t>
            </a:r>
            <a:r>
              <a:rPr lang="en-US" altLang="zh-CN" dirty="0"/>
              <a:t>City Agent</a:t>
            </a:r>
            <a:r>
              <a:rPr lang="zh-CN" altLang="zh-CN" dirty="0"/>
              <a:t>）</a:t>
            </a:r>
            <a:endParaRPr lang="en-US" altLang="zh-CN" dirty="0"/>
          </a:p>
          <a:p>
            <a:pPr lvl="1"/>
            <a:r>
              <a:rPr lang="zh-CN" altLang="zh-CN" dirty="0"/>
              <a:t>城市主体是城市的基本构成单元，是具有自适应性的城市活动参与者，包括个体的人、由人组成的组织机构，还包括与人类活动密切相关、承载人类活动的物质载体（建筑物、交通网络、地下管廊等传统基础设施、大数据等新型基础设施）等</a:t>
            </a:r>
            <a:endParaRPr lang="en-US" altLang="zh-CN" dirty="0"/>
          </a:p>
          <a:p>
            <a:pPr lvl="1"/>
            <a:r>
              <a:rPr lang="zh-CN" altLang="zh-CN" dirty="0"/>
              <a:t>可以按主体的特征构建主体聚集、非线性发展、要素流、目标多样性、特点标识、内部模型和系统积木的七个重要内涵和概念关系。</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城市模型</a:t>
            </a:r>
            <a:endParaRPr lang="zh-CN" altLang="en-US" dirty="0"/>
          </a:p>
        </p:txBody>
      </p:sp>
      <p:sp>
        <p:nvSpPr>
          <p:cNvPr id="3" name="内容占位符 2"/>
          <p:cNvSpPr>
            <a:spLocks noGrp="1"/>
          </p:cNvSpPr>
          <p:nvPr>
            <p:ph idx="1"/>
          </p:nvPr>
        </p:nvSpPr>
        <p:spPr>
          <a:xfrm>
            <a:off x="669925" y="1123950"/>
            <a:ext cx="5935526" cy="5019675"/>
          </a:xfrm>
        </p:spPr>
        <p:txBody>
          <a:bodyPr>
            <a:normAutofit fontScale="85000" lnSpcReduction="10000"/>
          </a:bodyPr>
          <a:lstStyle/>
          <a:p>
            <a:r>
              <a:rPr lang="zh-CN" altLang="en-US" dirty="0"/>
              <a:t>现代城市及其管理是一类开放的复杂巨系统，具有多主体、多层次、多结构、多形态、非线性的城市生命体特征</a:t>
            </a:r>
            <a:endParaRPr lang="en-US" altLang="zh-CN" dirty="0"/>
          </a:p>
          <a:p>
            <a:r>
              <a:rPr lang="zh-CN" altLang="en-US" dirty="0"/>
              <a:t>城市各子系统间形成了空间结构、经济结构、社会结构，针对其不同的结构特征，构建城市模型，是城市研究、城市规划和城市管理的重要手段</a:t>
            </a:r>
            <a:endParaRPr lang="en-US" altLang="zh-CN" dirty="0"/>
          </a:p>
          <a:p>
            <a:r>
              <a:rPr lang="zh-CN" altLang="en-US" dirty="0"/>
              <a:t>城市模型有不同的分类（见表</a:t>
            </a:r>
            <a:r>
              <a:rPr lang="en-US" altLang="zh-CN" dirty="0"/>
              <a:t>5- 1</a:t>
            </a:r>
            <a:r>
              <a:rPr lang="zh-CN" altLang="en-US" dirty="0"/>
              <a:t>），从研究内容来说，城市模型包括城市土地利用模型、城市交通规划模拟模型、城市规划模型、城市人口增长和迁移模型、城市景观模拟模型等；从城市模型研究的空间尺度来说，包括城市宏观模型、城市微观模型；从城市模型采用的数学方法来说，有城市统计模型、城市系统动力学模型、城市分形几何模型、城市混沌模型和城市自组织模型等。</a:t>
            </a:r>
            <a:endParaRPr lang="en-US" altLang="zh-CN" dirty="0"/>
          </a:p>
          <a:p>
            <a:r>
              <a:rPr lang="zh-CN" altLang="en-US" dirty="0"/>
              <a:t>不同的模型反映了城市系统的某个方面，是分析城市某个方面运作规律的机理模型。而作为一个复杂巨系统，</a:t>
            </a:r>
            <a:r>
              <a:rPr lang="zh-CN" altLang="en-US" dirty="0">
                <a:solidFill>
                  <a:srgbClr val="FF0000"/>
                </a:solidFill>
              </a:rPr>
              <a:t>城市模型是各类模型的综合，是一组“模型集”</a:t>
            </a:r>
            <a:r>
              <a:rPr lang="zh-CN" altLang="en-US" dirty="0"/>
              <a:t>。</a:t>
            </a:r>
            <a:endParaRPr lang="zh-CN" altLang="en-US" dirty="0"/>
          </a:p>
        </p:txBody>
      </p:sp>
      <p:graphicFrame>
        <p:nvGraphicFramePr>
          <p:cNvPr id="5" name="表格 4"/>
          <p:cNvGraphicFramePr>
            <a:graphicFrameLocks noGrp="1"/>
          </p:cNvGraphicFramePr>
          <p:nvPr/>
        </p:nvGraphicFramePr>
        <p:xfrm>
          <a:off x="6910251" y="1502229"/>
          <a:ext cx="4467498" cy="4359315"/>
        </p:xfrm>
        <a:graphic>
          <a:graphicData uri="http://schemas.openxmlformats.org/drawingml/2006/table">
            <a:tbl>
              <a:tblPr firstRow="1" firstCol="1" bandRow="1">
                <a:tableStyleId>{5C22544A-7EE6-4342-B048-85BDC9FD1C3A}</a:tableStyleId>
              </a:tblPr>
              <a:tblGrid>
                <a:gridCol w="1371591"/>
                <a:gridCol w="3095907"/>
              </a:tblGrid>
              <a:tr h="309847">
                <a:tc>
                  <a:txBody>
                    <a:bodyPr/>
                    <a:lstStyle/>
                    <a:p>
                      <a:pPr indent="266700" algn="ctr">
                        <a:lnSpc>
                          <a:spcPct val="150000"/>
                        </a:lnSpc>
                        <a:spcAft>
                          <a:spcPts val="0"/>
                        </a:spcAft>
                      </a:pPr>
                      <a:r>
                        <a:rPr lang="zh-CN" sz="1050" kern="100">
                          <a:effectLst/>
                        </a:rPr>
                        <a:t>分类标准</a:t>
                      </a:r>
                      <a:endParaRPr lang="zh-CN" sz="1050" kern="100">
                        <a:effectLst/>
                        <a:latin typeface="Times New Roman" panose="02020603050405020304" pitchFamily="18" charset="0"/>
                        <a:ea typeface="宋体" pitchFamily="2" charset="-122"/>
                        <a:cs typeface="Times New Roman" panose="02020603050405020304" pitchFamily="18" charset="0"/>
                      </a:endParaRPr>
                    </a:p>
                  </a:txBody>
                  <a:tcPr marL="68580" marR="68580" marT="0" marB="0"/>
                </a:tc>
                <a:tc>
                  <a:txBody>
                    <a:bodyPr/>
                    <a:lstStyle/>
                    <a:p>
                      <a:pPr indent="127000" algn="ctr">
                        <a:lnSpc>
                          <a:spcPct val="150000"/>
                        </a:lnSpc>
                        <a:spcAft>
                          <a:spcPts val="0"/>
                        </a:spcAft>
                      </a:pPr>
                      <a:r>
                        <a:rPr lang="zh-CN" sz="1050" kern="100">
                          <a:effectLst/>
                        </a:rPr>
                        <a:t>类型</a:t>
                      </a:r>
                      <a:endParaRPr lang="zh-CN" sz="1050" kern="100">
                        <a:effectLst/>
                        <a:latin typeface="Times New Roman" panose="02020603050405020304" pitchFamily="18" charset="0"/>
                        <a:ea typeface="宋体" pitchFamily="2" charset="-122"/>
                        <a:cs typeface="Times New Roman" panose="02020603050405020304" pitchFamily="18" charset="0"/>
                      </a:endParaRPr>
                    </a:p>
                  </a:txBody>
                  <a:tcPr marL="68580" marR="68580" marT="0" marB="0"/>
                </a:tc>
              </a:tr>
              <a:tr h="1004315">
                <a:tc>
                  <a:txBody>
                    <a:bodyPr/>
                    <a:lstStyle/>
                    <a:p>
                      <a:pPr indent="0" algn="just">
                        <a:lnSpc>
                          <a:spcPct val="150000"/>
                        </a:lnSpc>
                        <a:spcAft>
                          <a:spcPts val="0"/>
                        </a:spcAft>
                      </a:pPr>
                      <a:r>
                        <a:rPr lang="zh-CN" sz="1050" kern="100">
                          <a:effectLst/>
                        </a:rPr>
                        <a:t>城市模型的研究内容</a:t>
                      </a:r>
                      <a:endParaRPr lang="zh-CN" sz="1050" kern="100">
                        <a:effectLst/>
                        <a:latin typeface="Times New Roman" panose="02020603050405020304" pitchFamily="18" charset="0"/>
                        <a:ea typeface="宋体" pitchFamily="2" charset="-122"/>
                        <a:cs typeface="Times New Roman" panose="02020603050405020304" pitchFamily="18" charset="0"/>
                      </a:endParaRPr>
                    </a:p>
                  </a:txBody>
                  <a:tcPr marL="68580" marR="68580" marT="0" marB="0"/>
                </a:tc>
                <a:tc>
                  <a:txBody>
                    <a:bodyPr/>
                    <a:lstStyle/>
                    <a:p>
                      <a:pPr indent="127000" algn="just">
                        <a:lnSpc>
                          <a:spcPct val="150000"/>
                        </a:lnSpc>
                        <a:spcAft>
                          <a:spcPts val="0"/>
                        </a:spcAft>
                      </a:pPr>
                      <a:r>
                        <a:rPr lang="zh-CN" sz="1050" kern="100" dirty="0">
                          <a:effectLst/>
                        </a:rPr>
                        <a:t>城市土地利用模型、城市交通规划模拟模型、城市规划模型、城市人口增长和迁移模型、城市景观模拟模型、城市环境模拟模型、城市体系规模分布模型和城市就业及居住模型</a:t>
                      </a:r>
                      <a:endParaRPr lang="zh-CN" sz="1050" kern="100" dirty="0">
                        <a:effectLst/>
                        <a:latin typeface="Times New Roman" panose="02020603050405020304" pitchFamily="18" charset="0"/>
                        <a:ea typeface="宋体" pitchFamily="2" charset="-122"/>
                        <a:cs typeface="Times New Roman" panose="02020603050405020304" pitchFamily="18" charset="0"/>
                      </a:endParaRPr>
                    </a:p>
                  </a:txBody>
                  <a:tcPr marL="68580" marR="68580" marT="0" marB="0"/>
                </a:tc>
              </a:tr>
              <a:tr h="657081">
                <a:tc>
                  <a:txBody>
                    <a:bodyPr/>
                    <a:lstStyle/>
                    <a:p>
                      <a:pPr indent="0" algn="just">
                        <a:lnSpc>
                          <a:spcPct val="150000"/>
                        </a:lnSpc>
                        <a:spcAft>
                          <a:spcPts val="0"/>
                        </a:spcAft>
                        <a:tabLst>
                          <a:tab pos="773430" algn="l"/>
                        </a:tabLst>
                      </a:pPr>
                      <a:r>
                        <a:rPr lang="zh-CN" sz="1050" kern="100">
                          <a:effectLst/>
                        </a:rPr>
                        <a:t>城市模型研究的空间尺度</a:t>
                      </a:r>
                      <a:endParaRPr lang="zh-CN" sz="1050" kern="100">
                        <a:effectLst/>
                        <a:latin typeface="Times New Roman" panose="02020603050405020304" pitchFamily="18" charset="0"/>
                        <a:ea typeface="宋体" pitchFamily="2" charset="-122"/>
                        <a:cs typeface="Times New Roman" panose="02020603050405020304" pitchFamily="18" charset="0"/>
                      </a:endParaRPr>
                    </a:p>
                  </a:txBody>
                  <a:tcPr marL="68580" marR="68580" marT="0" marB="0"/>
                </a:tc>
                <a:tc>
                  <a:txBody>
                    <a:bodyPr/>
                    <a:lstStyle/>
                    <a:p>
                      <a:pPr indent="127000" algn="just">
                        <a:lnSpc>
                          <a:spcPct val="150000"/>
                        </a:lnSpc>
                        <a:spcAft>
                          <a:spcPts val="0"/>
                        </a:spcAft>
                      </a:pPr>
                      <a:r>
                        <a:rPr lang="zh-CN" sz="1050" kern="100">
                          <a:effectLst/>
                        </a:rPr>
                        <a:t>城市宏观模型、城市微观模型</a:t>
                      </a:r>
                      <a:endParaRPr lang="zh-CN" sz="1050" kern="100">
                        <a:effectLst/>
                        <a:latin typeface="Times New Roman" panose="02020603050405020304" pitchFamily="18" charset="0"/>
                        <a:ea typeface="宋体" pitchFamily="2" charset="-122"/>
                        <a:cs typeface="Times New Roman" panose="02020603050405020304" pitchFamily="18" charset="0"/>
                      </a:endParaRPr>
                    </a:p>
                  </a:txBody>
                  <a:tcPr marL="68580" marR="68580" marT="0" marB="0"/>
                </a:tc>
              </a:tr>
              <a:tr h="309847">
                <a:tc>
                  <a:txBody>
                    <a:bodyPr/>
                    <a:lstStyle/>
                    <a:p>
                      <a:pPr indent="0" algn="just">
                        <a:lnSpc>
                          <a:spcPct val="150000"/>
                        </a:lnSpc>
                        <a:spcAft>
                          <a:spcPts val="0"/>
                        </a:spcAft>
                      </a:pPr>
                      <a:r>
                        <a:rPr lang="zh-CN" sz="1050" kern="100">
                          <a:effectLst/>
                        </a:rPr>
                        <a:t>模型是否具有时间维</a:t>
                      </a:r>
                      <a:endParaRPr lang="zh-CN" sz="1050" kern="100">
                        <a:effectLst/>
                        <a:latin typeface="Times New Roman" panose="02020603050405020304" pitchFamily="18" charset="0"/>
                        <a:ea typeface="宋体" pitchFamily="2" charset="-122"/>
                        <a:cs typeface="Times New Roman" panose="02020603050405020304" pitchFamily="18" charset="0"/>
                      </a:endParaRPr>
                    </a:p>
                  </a:txBody>
                  <a:tcPr marL="68580" marR="68580" marT="0" marB="0"/>
                </a:tc>
                <a:tc>
                  <a:txBody>
                    <a:bodyPr/>
                    <a:lstStyle/>
                    <a:p>
                      <a:pPr indent="127000" algn="just">
                        <a:lnSpc>
                          <a:spcPct val="150000"/>
                        </a:lnSpc>
                        <a:spcAft>
                          <a:spcPts val="0"/>
                        </a:spcAft>
                      </a:pPr>
                      <a:r>
                        <a:rPr lang="zh-CN" sz="1050" kern="100">
                          <a:effectLst/>
                        </a:rPr>
                        <a:t>静态城市模型、动态城市模型</a:t>
                      </a:r>
                      <a:endParaRPr lang="zh-CN" sz="1050" kern="100">
                        <a:effectLst/>
                        <a:latin typeface="Times New Roman" panose="02020603050405020304" pitchFamily="18" charset="0"/>
                        <a:ea typeface="宋体" pitchFamily="2" charset="-122"/>
                        <a:cs typeface="Times New Roman" panose="02020603050405020304" pitchFamily="18" charset="0"/>
                      </a:endParaRPr>
                    </a:p>
                  </a:txBody>
                  <a:tcPr marL="68580" marR="68580" marT="0" marB="0"/>
                </a:tc>
              </a:tr>
              <a:tr h="309847">
                <a:tc>
                  <a:txBody>
                    <a:bodyPr/>
                    <a:lstStyle/>
                    <a:p>
                      <a:pPr indent="0" algn="just">
                        <a:lnSpc>
                          <a:spcPct val="150000"/>
                        </a:lnSpc>
                        <a:spcAft>
                          <a:spcPts val="0"/>
                        </a:spcAft>
                      </a:pPr>
                      <a:r>
                        <a:rPr lang="zh-CN" sz="1050" kern="100">
                          <a:effectLst/>
                        </a:rPr>
                        <a:t>模型系统的综合程度</a:t>
                      </a:r>
                      <a:endParaRPr lang="zh-CN" sz="1050" kern="100">
                        <a:effectLst/>
                        <a:latin typeface="Times New Roman" panose="02020603050405020304" pitchFamily="18" charset="0"/>
                        <a:ea typeface="宋体" pitchFamily="2" charset="-122"/>
                        <a:cs typeface="Times New Roman" panose="02020603050405020304" pitchFamily="18" charset="0"/>
                      </a:endParaRPr>
                    </a:p>
                  </a:txBody>
                  <a:tcPr marL="68580" marR="68580" marT="0" marB="0"/>
                </a:tc>
                <a:tc>
                  <a:txBody>
                    <a:bodyPr/>
                    <a:lstStyle/>
                    <a:p>
                      <a:pPr indent="127000" algn="just">
                        <a:lnSpc>
                          <a:spcPct val="150000"/>
                        </a:lnSpc>
                        <a:spcAft>
                          <a:spcPts val="0"/>
                        </a:spcAft>
                      </a:pPr>
                      <a:r>
                        <a:rPr lang="zh-CN" sz="1050" kern="100">
                          <a:effectLst/>
                        </a:rPr>
                        <a:t>城市子系统模型、城市综合模型</a:t>
                      </a:r>
                      <a:endParaRPr lang="zh-CN" sz="1050" kern="100">
                        <a:effectLst/>
                        <a:latin typeface="Times New Roman" panose="02020603050405020304" pitchFamily="18" charset="0"/>
                        <a:ea typeface="宋体" pitchFamily="2" charset="-122"/>
                        <a:cs typeface="Times New Roman" panose="02020603050405020304" pitchFamily="18" charset="0"/>
                      </a:endParaRPr>
                    </a:p>
                  </a:txBody>
                  <a:tcPr marL="68580" marR="68580" marT="0" marB="0"/>
                </a:tc>
              </a:tr>
              <a:tr h="309847">
                <a:tc>
                  <a:txBody>
                    <a:bodyPr/>
                    <a:lstStyle/>
                    <a:p>
                      <a:pPr indent="0" algn="just">
                        <a:lnSpc>
                          <a:spcPct val="150000"/>
                        </a:lnSpc>
                        <a:spcAft>
                          <a:spcPts val="0"/>
                        </a:spcAft>
                      </a:pPr>
                      <a:r>
                        <a:rPr lang="zh-CN" sz="1050" kern="100">
                          <a:effectLst/>
                        </a:rPr>
                        <a:t>城市模型的建模方式</a:t>
                      </a:r>
                      <a:endParaRPr lang="zh-CN" sz="1050" kern="100">
                        <a:effectLst/>
                        <a:latin typeface="Times New Roman" panose="02020603050405020304" pitchFamily="18" charset="0"/>
                        <a:ea typeface="宋体" pitchFamily="2" charset="-122"/>
                        <a:cs typeface="Times New Roman" panose="02020603050405020304" pitchFamily="18" charset="0"/>
                      </a:endParaRPr>
                    </a:p>
                  </a:txBody>
                  <a:tcPr marL="68580" marR="68580" marT="0" marB="0"/>
                </a:tc>
                <a:tc>
                  <a:txBody>
                    <a:bodyPr/>
                    <a:lstStyle/>
                    <a:p>
                      <a:pPr indent="127000" algn="just">
                        <a:lnSpc>
                          <a:spcPct val="150000"/>
                        </a:lnSpc>
                        <a:spcAft>
                          <a:spcPts val="0"/>
                        </a:spcAft>
                      </a:pPr>
                      <a:r>
                        <a:rPr lang="zh-CN" sz="1050" kern="100">
                          <a:effectLst/>
                        </a:rPr>
                        <a:t>自上而下的城市建模方式、自下而上的城市建模方式</a:t>
                      </a:r>
                      <a:endParaRPr lang="zh-CN" sz="1050" kern="100">
                        <a:effectLst/>
                        <a:latin typeface="Times New Roman" panose="02020603050405020304" pitchFamily="18" charset="0"/>
                        <a:ea typeface="宋体" pitchFamily="2" charset="-122"/>
                        <a:cs typeface="Times New Roman" panose="02020603050405020304" pitchFamily="18" charset="0"/>
                      </a:endParaRPr>
                    </a:p>
                  </a:txBody>
                  <a:tcPr marL="68580" marR="68580" marT="0" marB="0"/>
                </a:tc>
              </a:tr>
              <a:tr h="657081">
                <a:tc>
                  <a:txBody>
                    <a:bodyPr/>
                    <a:lstStyle/>
                    <a:p>
                      <a:pPr indent="0" algn="just">
                        <a:lnSpc>
                          <a:spcPct val="150000"/>
                        </a:lnSpc>
                        <a:spcAft>
                          <a:spcPts val="0"/>
                        </a:spcAft>
                      </a:pPr>
                      <a:r>
                        <a:rPr lang="zh-CN" sz="1050" kern="100">
                          <a:effectLst/>
                        </a:rPr>
                        <a:t>城市模型系统的复杂程度</a:t>
                      </a:r>
                      <a:endParaRPr lang="zh-CN" sz="1050" kern="100">
                        <a:effectLst/>
                        <a:latin typeface="Times New Roman" panose="02020603050405020304" pitchFamily="18" charset="0"/>
                        <a:ea typeface="宋体" pitchFamily="2" charset="-122"/>
                        <a:cs typeface="Times New Roman" panose="02020603050405020304" pitchFamily="18" charset="0"/>
                      </a:endParaRPr>
                    </a:p>
                  </a:txBody>
                  <a:tcPr marL="68580" marR="68580" marT="0" marB="0"/>
                </a:tc>
                <a:tc>
                  <a:txBody>
                    <a:bodyPr/>
                    <a:lstStyle/>
                    <a:p>
                      <a:pPr indent="127000" algn="just">
                        <a:lnSpc>
                          <a:spcPct val="150000"/>
                        </a:lnSpc>
                        <a:spcAft>
                          <a:spcPts val="0"/>
                        </a:spcAft>
                      </a:pPr>
                      <a:r>
                        <a:rPr lang="zh-CN" sz="1050" kern="100">
                          <a:effectLst/>
                        </a:rPr>
                        <a:t>城市线性系统模型、复杂的城市非线性系统模型</a:t>
                      </a:r>
                      <a:endParaRPr lang="zh-CN" sz="1050" kern="100">
                        <a:effectLst/>
                        <a:latin typeface="Times New Roman" panose="02020603050405020304" pitchFamily="18" charset="0"/>
                        <a:ea typeface="宋体" pitchFamily="2" charset="-122"/>
                        <a:cs typeface="Times New Roman" panose="02020603050405020304" pitchFamily="18" charset="0"/>
                      </a:endParaRPr>
                    </a:p>
                  </a:txBody>
                  <a:tcPr marL="68580" marR="68580" marT="0" marB="0"/>
                </a:tc>
              </a:tr>
              <a:tr h="657081">
                <a:tc>
                  <a:txBody>
                    <a:bodyPr/>
                    <a:lstStyle/>
                    <a:p>
                      <a:pPr indent="0" algn="just">
                        <a:lnSpc>
                          <a:spcPct val="150000"/>
                        </a:lnSpc>
                        <a:spcAft>
                          <a:spcPts val="0"/>
                        </a:spcAft>
                      </a:pPr>
                      <a:r>
                        <a:rPr lang="zh-CN" sz="1050" kern="100" dirty="0">
                          <a:effectLst/>
                        </a:rPr>
                        <a:t>城市模型采用的数学方法</a:t>
                      </a:r>
                      <a:endParaRPr lang="zh-CN" sz="1050" kern="100" dirty="0">
                        <a:effectLst/>
                        <a:latin typeface="Times New Roman" panose="02020603050405020304" pitchFamily="18" charset="0"/>
                        <a:ea typeface="宋体" pitchFamily="2" charset="-122"/>
                        <a:cs typeface="Times New Roman" panose="02020603050405020304" pitchFamily="18" charset="0"/>
                      </a:endParaRPr>
                    </a:p>
                  </a:txBody>
                  <a:tcPr marL="68580" marR="68580" marT="0" marB="0"/>
                </a:tc>
                <a:tc>
                  <a:txBody>
                    <a:bodyPr/>
                    <a:lstStyle/>
                    <a:p>
                      <a:pPr indent="127000" algn="just">
                        <a:lnSpc>
                          <a:spcPct val="150000"/>
                        </a:lnSpc>
                        <a:spcAft>
                          <a:spcPts val="0"/>
                        </a:spcAft>
                      </a:pPr>
                      <a:r>
                        <a:rPr lang="zh-CN" sz="1050" kern="100" dirty="0">
                          <a:effectLst/>
                        </a:rPr>
                        <a:t>城市统计模型、城市系统动力学模型、城市分形几何模型、城市混沌模型和城市自组织模型</a:t>
                      </a:r>
                      <a:endParaRPr lang="zh-CN" sz="1050" kern="100" dirty="0">
                        <a:effectLst/>
                        <a:latin typeface="Times New Roman" panose="02020603050405020304" pitchFamily="18" charset="0"/>
                        <a:ea typeface="宋体"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城市信息模型（</a:t>
            </a:r>
            <a:r>
              <a:rPr lang="en-US" altLang="zh-CN" dirty="0"/>
              <a:t>CIM</a:t>
            </a:r>
            <a:r>
              <a:rPr lang="zh-CN" altLang="en-US" dirty="0"/>
              <a:t>）</a:t>
            </a:r>
            <a:endParaRPr lang="zh-CN" altLang="en-US" dirty="0"/>
          </a:p>
        </p:txBody>
      </p:sp>
      <p:sp>
        <p:nvSpPr>
          <p:cNvPr id="3" name="内容占位符 2"/>
          <p:cNvSpPr>
            <a:spLocks noGrp="1"/>
          </p:cNvSpPr>
          <p:nvPr>
            <p:ph idx="1"/>
          </p:nvPr>
        </p:nvSpPr>
        <p:spPr/>
        <p:txBody>
          <a:bodyPr/>
          <a:lstStyle/>
          <a:p>
            <a:r>
              <a:rPr lang="zh-CN" altLang="en-US" dirty="0"/>
              <a:t>在城市的三维表述和信息结构方面，城市信息模型（</a:t>
            </a:r>
            <a:r>
              <a:rPr lang="en-US" altLang="zh-CN" dirty="0"/>
              <a:t>City Information Model, CIM</a:t>
            </a:r>
            <a:r>
              <a:rPr lang="zh-CN" altLang="en-US" dirty="0"/>
              <a:t>）是一个重要概念。</a:t>
            </a:r>
            <a:endParaRPr lang="en-US" altLang="zh-CN" dirty="0"/>
          </a:p>
          <a:p>
            <a:r>
              <a:rPr lang="en-US" altLang="zh-CN" dirty="0"/>
              <a:t>CIM</a:t>
            </a:r>
            <a:r>
              <a:rPr lang="zh-CN" altLang="en-US" dirty="0"/>
              <a:t>通过数据驱动城市治理的新方式，以实现城市规划、建设和运维的全链条协同管理。</a:t>
            </a:r>
            <a:r>
              <a:rPr lang="en-US" altLang="zh-CN" dirty="0"/>
              <a:t>CIM</a:t>
            </a:r>
            <a:r>
              <a:rPr lang="zh-CN" altLang="en-US" dirty="0"/>
              <a:t>管理城市空间地理信息，感知监测公共专题数据、业务数据以及三维模型等多源异构数据。从城市建模的角度，</a:t>
            </a:r>
            <a:r>
              <a:rPr lang="en-US" altLang="zh-CN" dirty="0"/>
              <a:t>CIM</a:t>
            </a:r>
            <a:r>
              <a:rPr lang="zh-CN" altLang="en-US" dirty="0"/>
              <a:t>更加科学严谨地表达城市，以“信息”为主线贯穿城市空间，在信息空间逻辑集成物理分散的各城市组成要素，以实现城市的优化管理和治理。</a:t>
            </a:r>
            <a:endParaRPr lang="en-US" altLang="zh-CN" dirty="0"/>
          </a:p>
          <a:p>
            <a:r>
              <a:rPr lang="zh-CN" altLang="zh-CN" dirty="0"/>
              <a:t>行业内认为</a:t>
            </a:r>
            <a:r>
              <a:rPr lang="en-US" altLang="zh-CN" dirty="0"/>
              <a:t>CIM</a:t>
            </a:r>
            <a:r>
              <a:rPr lang="zh-CN" altLang="zh-CN" dirty="0"/>
              <a:t>是由</a:t>
            </a:r>
            <a:r>
              <a:rPr lang="en-US" altLang="zh-CN" dirty="0"/>
              <a:t>BIM</a:t>
            </a:r>
            <a:r>
              <a:rPr lang="zh-CN" altLang="zh-CN" dirty="0"/>
              <a:t>、</a:t>
            </a:r>
            <a:r>
              <a:rPr lang="en-US" altLang="zh-CN" dirty="0"/>
              <a:t> GIS</a:t>
            </a:r>
            <a:r>
              <a:rPr lang="zh-CN" altLang="zh-CN" dirty="0"/>
              <a:t>（</a:t>
            </a:r>
            <a:r>
              <a:rPr lang="en-US" altLang="zh-CN" dirty="0"/>
              <a:t>Geographic Information System</a:t>
            </a:r>
            <a:r>
              <a:rPr lang="zh-CN" altLang="zh-CN" dirty="0"/>
              <a:t>或</a:t>
            </a:r>
            <a:r>
              <a:rPr lang="en-US" altLang="zh-CN" dirty="0"/>
              <a:t> Geo-Information system</a:t>
            </a:r>
            <a:r>
              <a:rPr lang="zh-CN" altLang="zh-CN" dirty="0"/>
              <a:t>，地理信息系统）和</a:t>
            </a:r>
            <a:r>
              <a:rPr lang="en-US" altLang="zh-CN" dirty="0"/>
              <a:t>IoT</a:t>
            </a:r>
            <a:r>
              <a:rPr lang="zh-CN" altLang="zh-CN" dirty="0"/>
              <a:t>（</a:t>
            </a:r>
            <a:r>
              <a:rPr lang="en-US" altLang="zh-CN" dirty="0"/>
              <a:t>Internet of Things</a:t>
            </a:r>
            <a:r>
              <a:rPr lang="zh-CN" altLang="zh-CN" dirty="0"/>
              <a:t>，物联网）组成。</a:t>
            </a:r>
            <a:r>
              <a:rPr lang="en-US" altLang="zh-CN" dirty="0"/>
              <a:t>CIM</a:t>
            </a:r>
            <a:r>
              <a:rPr lang="zh-CN" altLang="zh-CN" dirty="0"/>
              <a:t>是一种描述城市的物理和功能的数字化描述方式，基于</a:t>
            </a:r>
            <a:r>
              <a:rPr lang="en-US" altLang="zh-CN" dirty="0"/>
              <a:t>CIM</a:t>
            </a:r>
            <a:r>
              <a:rPr lang="zh-CN" altLang="zh-CN" dirty="0"/>
              <a:t>平台进行城市的信息化管理，以实现信息集的多方共享和协同维护，为城市规划、管理提供相关决策信息。</a:t>
            </a:r>
            <a:endParaRPr lang="zh-CN" altLang="zh-CN" dirty="0"/>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城市信息模型（</a:t>
            </a:r>
            <a:r>
              <a:rPr lang="en-US" altLang="zh-CN" dirty="0"/>
              <a:t>CIM</a:t>
            </a:r>
            <a:r>
              <a:rPr lang="zh-CN" altLang="en-US" dirty="0"/>
              <a:t>）的特点</a:t>
            </a:r>
            <a:endParaRPr lang="zh-CN" altLang="en-US" dirty="0"/>
          </a:p>
        </p:txBody>
      </p:sp>
      <p:sp>
        <p:nvSpPr>
          <p:cNvPr id="3" name="内容占位符 2"/>
          <p:cNvSpPr>
            <a:spLocks noGrp="1"/>
          </p:cNvSpPr>
          <p:nvPr>
            <p:ph idx="1"/>
          </p:nvPr>
        </p:nvSpPr>
        <p:spPr/>
        <p:txBody>
          <a:bodyPr/>
          <a:lstStyle/>
          <a:p>
            <a:r>
              <a:rPr lang="en-US" altLang="zh-CN" dirty="0"/>
              <a:t>CIM</a:t>
            </a:r>
            <a:r>
              <a:rPr lang="zh-CN" altLang="en-US" dirty="0"/>
              <a:t>是一个城市的空间信息模型。</a:t>
            </a:r>
            <a:r>
              <a:rPr lang="en-US" altLang="zh-CN" dirty="0"/>
              <a:t>CIM </a:t>
            </a:r>
            <a:r>
              <a:rPr lang="zh-CN" altLang="en-US" dirty="0"/>
              <a:t>模型是高精度表达了城市空间全要素模型，并且汇聚和融合了城市级别海量的多源数据与各类模型。</a:t>
            </a:r>
            <a:endParaRPr lang="en-US" altLang="zh-CN" dirty="0"/>
          </a:p>
          <a:p>
            <a:r>
              <a:rPr lang="en-US" altLang="zh-CN" dirty="0"/>
              <a:t>CIM</a:t>
            </a:r>
            <a:r>
              <a:rPr lang="zh-CN" altLang="zh-CN" dirty="0"/>
              <a:t>是城市全生命周期的模型和数据管理平台。</a:t>
            </a:r>
            <a:r>
              <a:rPr lang="en-US" altLang="zh-CN" dirty="0"/>
              <a:t>CIM</a:t>
            </a:r>
            <a:r>
              <a:rPr lang="zh-CN" altLang="zh-CN" dirty="0"/>
              <a:t>不仅是一个</a:t>
            </a:r>
            <a:r>
              <a:rPr lang="en-US" altLang="zh-CN" dirty="0"/>
              <a:t>BIM</a:t>
            </a:r>
            <a:r>
              <a:rPr lang="zh-CN" altLang="zh-CN" dirty="0"/>
              <a:t>和</a:t>
            </a:r>
            <a:r>
              <a:rPr lang="en-US" altLang="zh-CN" dirty="0"/>
              <a:t>GIS</a:t>
            </a:r>
            <a:r>
              <a:rPr lang="zh-CN" altLang="zh-CN" dirty="0"/>
              <a:t>集成形成的三维模型环境，而是应该以此为基础的一个数据、信息和知识的集成平台。</a:t>
            </a:r>
            <a:endParaRPr lang="en-US" altLang="zh-CN" dirty="0"/>
          </a:p>
          <a:p>
            <a:r>
              <a:rPr lang="en-US" altLang="zh-CN" dirty="0"/>
              <a:t>CIM</a:t>
            </a:r>
            <a:r>
              <a:rPr lang="zh-CN" altLang="zh-CN" dirty="0"/>
              <a:t>是一个智慧城市的规划平台。建立智能规划应用模型，统一城市空间布局，通过仿真模拟和分析进行多方案比选、合规性比对、会商会审、同屏沟通、沙盘互动等，设计方案通过多个场景融合模拟和综合研判后优化规划。</a:t>
            </a:r>
            <a:endParaRPr lang="en-US" altLang="zh-CN" dirty="0"/>
          </a:p>
          <a:p>
            <a:r>
              <a:rPr lang="en-US" altLang="zh-CN" dirty="0"/>
              <a:t>CIM</a:t>
            </a:r>
            <a:r>
              <a:rPr lang="zh-CN" altLang="zh-CN" dirty="0"/>
              <a:t>基于互联网技术形成数据库，实现城市信息的共享和传递。</a:t>
            </a:r>
            <a:r>
              <a:rPr lang="en-US" altLang="zh-CN" dirty="0"/>
              <a:t>CIM</a:t>
            </a:r>
            <a:r>
              <a:rPr lang="zh-CN" altLang="zh-CN" dirty="0"/>
              <a:t>汇聚了基础地理信息、城市建筑物信息和城市设施三维模型等城市基础数据，并且通过城市物联感知体系，也包含了统一时空的房、人、物、事等多维实时数据库。</a:t>
            </a:r>
            <a:endParaRPr lang="en-US" altLang="zh-CN" dirty="0"/>
          </a:p>
          <a:p>
            <a:r>
              <a:rPr lang="en-US" altLang="zh-CN" dirty="0"/>
              <a:t>CIM</a:t>
            </a:r>
            <a:r>
              <a:rPr lang="zh-CN" altLang="zh-CN" dirty="0"/>
              <a:t>数据组织应基于开放共享的城市信息模型和三维传输交换标准来构建。</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智慧城市</a:t>
            </a:r>
            <a:endParaRPr lang="zh-CN" altLang="en-US" dirty="0"/>
          </a:p>
        </p:txBody>
      </p:sp>
      <p:sp>
        <p:nvSpPr>
          <p:cNvPr id="3" name="内容占位符 2"/>
          <p:cNvSpPr>
            <a:spLocks noGrp="1"/>
          </p:cNvSpPr>
          <p:nvPr>
            <p:ph idx="1"/>
          </p:nvPr>
        </p:nvSpPr>
        <p:spPr/>
        <p:txBody>
          <a:bodyPr/>
          <a:lstStyle/>
          <a:p>
            <a:r>
              <a:rPr lang="en-US" altLang="zh-CN" dirty="0"/>
              <a:t>2010</a:t>
            </a:r>
            <a:r>
              <a:rPr lang="zh-CN" altLang="zh-CN" dirty="0"/>
              <a:t>年上海世博会园区总设计师、同济大学吴志强院士认为</a:t>
            </a:r>
            <a:r>
              <a:rPr lang="zh-CN" altLang="en-US" dirty="0"/>
              <a:t>：</a:t>
            </a:r>
            <a:r>
              <a:rPr lang="zh-CN" altLang="zh-CN" dirty="0"/>
              <a:t>城市是人类建的，但是人类建的城市一直依托外力。第一次找到了畜力，第二次找到了石油和煤炭这些化工燃料，使得整个城市尺度完全不一样，第三次找到了电力，整个城市道路完全不一样。有了计算机，电子设备，使得控制系统能力惊人。而</a:t>
            </a:r>
            <a:r>
              <a:rPr lang="zh-CN" altLang="zh-CN" dirty="0">
                <a:solidFill>
                  <a:srgbClr val="FF0000"/>
                </a:solidFill>
              </a:rPr>
              <a:t>有了人工智能，是真正的对整个城市智慧的一个革命性时代</a:t>
            </a:r>
            <a:r>
              <a:rPr lang="zh-CN" altLang="zh-CN" dirty="0"/>
              <a:t>。</a:t>
            </a:r>
            <a:endParaRPr lang="zh-CN" altLang="zh-CN" dirty="0"/>
          </a:p>
          <a:p>
            <a:r>
              <a:rPr lang="zh-CN" altLang="zh-CN" dirty="0"/>
              <a:t>最先提出智慧城市理念的</a:t>
            </a:r>
            <a:r>
              <a:rPr lang="en-US" altLang="zh-CN" dirty="0"/>
              <a:t>IBM</a:t>
            </a:r>
            <a:r>
              <a:rPr lang="zh-CN" altLang="zh-CN" dirty="0"/>
              <a:t>公司认为</a:t>
            </a:r>
            <a:r>
              <a:rPr lang="zh-CN" altLang="en-US" dirty="0"/>
              <a:t>：</a:t>
            </a:r>
            <a:r>
              <a:rPr lang="zh-CN" altLang="zh-CN" dirty="0">
                <a:solidFill>
                  <a:srgbClr val="FF0000"/>
                </a:solidFill>
              </a:rPr>
              <a:t>智慧城市</a:t>
            </a:r>
            <a:r>
              <a:rPr lang="zh-CN" altLang="zh-CN" dirty="0"/>
              <a:t>是指能够充分运用信息技术和通信手段感测、分析、整合城市运行核心系统的各项关键信息，从而对包括民生、环保、公共安全、城市服务、工商业活动在内的各种需求做出智能响应，为人类创造美好的城市生活</a:t>
            </a:r>
            <a:endParaRPr lang="en-US" altLang="zh-CN" dirty="0"/>
          </a:p>
          <a:p>
            <a:r>
              <a:rPr lang="zh-CN" altLang="zh-CN" dirty="0"/>
              <a:t>智慧城市概念自</a:t>
            </a:r>
            <a:r>
              <a:rPr lang="en-US" altLang="zh-CN" dirty="0"/>
              <a:t>2008</a:t>
            </a:r>
            <a:r>
              <a:rPr lang="zh-CN" altLang="zh-CN" dirty="0"/>
              <a:t>年（以</a:t>
            </a:r>
            <a:r>
              <a:rPr lang="en-US" altLang="zh-CN" dirty="0"/>
              <a:t> IBM </a:t>
            </a:r>
            <a:r>
              <a:rPr lang="zh-CN" altLang="zh-CN" dirty="0"/>
              <a:t>首次提出</a:t>
            </a:r>
            <a:r>
              <a:rPr lang="en-US" altLang="zh-CN" dirty="0"/>
              <a:t>“</a:t>
            </a:r>
            <a:r>
              <a:rPr lang="zh-CN" altLang="zh-CN" dirty="0"/>
              <a:t>智慧地球</a:t>
            </a:r>
            <a:r>
              <a:rPr lang="en-US" altLang="zh-CN" dirty="0"/>
              <a:t>”</a:t>
            </a:r>
            <a:r>
              <a:rPr lang="zh-CN" altLang="zh-CN" dirty="0"/>
              <a:t>的时间为参考）提出以来，全国各地加速布局实践，历经多轮迭代演进，先后形成概念导入期（</a:t>
            </a:r>
            <a:r>
              <a:rPr lang="en-US" altLang="zh-CN" dirty="0"/>
              <a:t>2008- 2012 </a:t>
            </a:r>
            <a:r>
              <a:rPr lang="zh-CN" altLang="zh-CN" dirty="0"/>
              <a:t>年）、试点探索期（</a:t>
            </a:r>
            <a:r>
              <a:rPr lang="en-US" altLang="zh-CN" dirty="0"/>
              <a:t>2012-2016 </a:t>
            </a:r>
            <a:r>
              <a:rPr lang="zh-CN" altLang="zh-CN" dirty="0"/>
              <a:t>年）、统筹推进期（</a:t>
            </a:r>
            <a:r>
              <a:rPr lang="en-US" altLang="zh-CN" dirty="0"/>
              <a:t>2016-2020 </a:t>
            </a:r>
            <a:r>
              <a:rPr lang="zh-CN" altLang="zh-CN" dirty="0"/>
              <a:t>年）等重要发展期，正迈入集成融合发展的新时期，也就是有些学者认为是进入了“智慧城市</a:t>
            </a:r>
            <a:r>
              <a:rPr lang="en-US" altLang="zh-CN" dirty="0"/>
              <a:t>4.0</a:t>
            </a:r>
            <a:r>
              <a:rPr lang="zh-CN" altLang="zh-CN" dirty="0"/>
              <a:t>”阶段</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数字孪生城市</a:t>
            </a:r>
            <a:endParaRPr lang="zh-CN" altLang="en-US" dirty="0"/>
          </a:p>
        </p:txBody>
      </p:sp>
      <p:sp>
        <p:nvSpPr>
          <p:cNvPr id="3" name="内容占位符 2"/>
          <p:cNvSpPr>
            <a:spLocks noGrp="1"/>
          </p:cNvSpPr>
          <p:nvPr>
            <p:ph idx="1"/>
          </p:nvPr>
        </p:nvSpPr>
        <p:spPr/>
        <p:txBody>
          <a:bodyPr/>
          <a:lstStyle/>
          <a:p>
            <a:r>
              <a:rPr lang="zh-CN" altLang="zh-CN" dirty="0"/>
              <a:t>城市已进入从管理升华到治理的历史阶段，社区网格化精细管理模式将逐步向基于数字孪生智能化自治模式演进。数字孪生作为一种充分利用模型、数据并集成多学科的技术，其面向系统全生命周期过程，发挥连接物理世界和信息世界的桥梁和纽带作用，从而提供更实时、高效、智能的服务。</a:t>
            </a:r>
            <a:endParaRPr lang="zh-CN" altLang="zh-CN" dirty="0"/>
          </a:p>
          <a:p>
            <a:r>
              <a:rPr lang="zh-CN" altLang="zh-CN" dirty="0"/>
              <a:t>数字孪生城市是数字孪生在城市领域融合应用后的产物，是智慧城市深度发展的形态，也是当前智慧城市发展的最新阶段。</a:t>
            </a:r>
            <a:endParaRPr lang="en-US" altLang="zh-CN" dirty="0"/>
          </a:p>
          <a:p>
            <a:r>
              <a:rPr lang="zh-CN" altLang="zh-CN" dirty="0"/>
              <a:t>数字孪生城市的全局视野、精准映射、模拟仿真、虚实交互、智能干预等典型特性正加速推动城市治理和各行业领域应用创新发展。</a:t>
            </a:r>
            <a:endParaRPr lang="en-US" altLang="zh-CN" dirty="0"/>
          </a:p>
          <a:p>
            <a:pPr lvl="1"/>
            <a:r>
              <a:rPr lang="zh-CN" altLang="zh-CN" dirty="0"/>
              <a:t>在城市治理领域，将形成若干全域视角的超级应用，如城市规划的空间分析和效果仿真，城市建设项目的交互设计与模拟施工，城市常态运行监测下的城市特征画像。</a:t>
            </a:r>
            <a:endParaRPr lang="en-US" altLang="zh-CN" dirty="0"/>
          </a:p>
          <a:p>
            <a:pPr lvl="1"/>
            <a:r>
              <a:rPr lang="zh-CN" altLang="zh-CN" dirty="0"/>
              <a:t>依托城市数字孪生系统，能实现通过城市发展时空轨迹推演未来的演进趋势，洞察城市发展规律以支撑政府精准施策</a:t>
            </a:r>
            <a:endParaRPr lang="en-US" altLang="zh-CN" dirty="0"/>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城市数字孪生系统架构</a:t>
            </a:r>
            <a:endParaRPr lang="zh-CN" altLang="en-US" dirty="0"/>
          </a:p>
        </p:txBody>
      </p:sp>
      <p:sp>
        <p:nvSpPr>
          <p:cNvPr id="3" name="内容占位符 2"/>
          <p:cNvSpPr>
            <a:spLocks noGrp="1"/>
          </p:cNvSpPr>
          <p:nvPr>
            <p:ph idx="1"/>
          </p:nvPr>
        </p:nvSpPr>
        <p:spPr>
          <a:xfrm>
            <a:off x="669924" y="1123950"/>
            <a:ext cx="6566899" cy="5019675"/>
          </a:xfrm>
        </p:spPr>
        <p:txBody>
          <a:bodyPr>
            <a:normAutofit fontScale="77500" lnSpcReduction="20000"/>
          </a:bodyPr>
          <a:lstStyle/>
          <a:p>
            <a:r>
              <a:rPr lang="zh-CN" altLang="en-US" dirty="0"/>
              <a:t>城市数字孪生系统中的“物理实体”是“数字化的城市系统”，就是具备感知和数字化执行能力的城市系统，包括了城市运行子系统、感知</a:t>
            </a:r>
            <a:r>
              <a:rPr lang="en-US" altLang="zh-CN" dirty="0"/>
              <a:t>/</a:t>
            </a:r>
            <a:r>
              <a:rPr lang="zh-CN" altLang="en-US" dirty="0"/>
              <a:t>发布设备以及通信设施组成。</a:t>
            </a:r>
            <a:endParaRPr lang="en-US" altLang="zh-CN" dirty="0"/>
          </a:p>
          <a:p>
            <a:pPr lvl="1"/>
            <a:r>
              <a:rPr lang="zh-CN" altLang="en-US" dirty="0"/>
              <a:t>城市运行子系统是实现城市基本功能的各类子系统。</a:t>
            </a:r>
            <a:endParaRPr lang="en-US" altLang="zh-CN" dirty="0"/>
          </a:p>
          <a:p>
            <a:r>
              <a:rPr lang="zh-CN" altLang="zh-CN" dirty="0"/>
              <a:t>虚拟城市，是城市在数字空间的一个映射。</a:t>
            </a:r>
            <a:r>
              <a:rPr lang="en-US" altLang="zh-CN" dirty="0"/>
              <a:t>CIM</a:t>
            </a:r>
            <a:r>
              <a:rPr lang="zh-CN" altLang="zh-CN" dirty="0"/>
              <a:t>为虚拟城市提供了基础支撑，将城市物理空间和数字空间进行映射，实现虚实融合。</a:t>
            </a:r>
            <a:endParaRPr lang="en-US" altLang="zh-CN" dirty="0"/>
          </a:p>
          <a:p>
            <a:pPr lvl="1"/>
            <a:r>
              <a:rPr lang="en-US" altLang="zh-CN" dirty="0"/>
              <a:t>CIM</a:t>
            </a:r>
            <a:r>
              <a:rPr lang="zh-CN" altLang="zh-CN" dirty="0"/>
              <a:t>也为数字孪生的实现提供了基础模型架构，通过三维地理信息模型（</a:t>
            </a:r>
            <a:r>
              <a:rPr lang="en-US" altLang="zh-CN" dirty="0"/>
              <a:t>GIS</a:t>
            </a:r>
            <a:r>
              <a:rPr lang="zh-CN" altLang="zh-CN" dirty="0"/>
              <a:t>）和建筑信息模型（</a:t>
            </a:r>
            <a:r>
              <a:rPr lang="en-US" altLang="zh-CN" dirty="0"/>
              <a:t>BIM</a:t>
            </a:r>
            <a:r>
              <a:rPr lang="zh-CN" altLang="zh-CN" dirty="0"/>
              <a:t>）的集成来构建，是数字孪生城市精准虚拟映射的核心。</a:t>
            </a:r>
            <a:endParaRPr lang="en-US" altLang="zh-CN" dirty="0"/>
          </a:p>
          <a:p>
            <a:r>
              <a:rPr lang="zh-CN" altLang="zh-CN" dirty="0"/>
              <a:t>城市数字孪生引擎，是数字孪生城市、智慧城市区别一般城市信息系统的关键。在这个部分，包括了数据融合、模型融合和智能功能三部分。而对于城市来说，智能功能是通过</a:t>
            </a:r>
            <a:r>
              <a:rPr lang="zh-CN" altLang="zh-CN" dirty="0">
                <a:solidFill>
                  <a:srgbClr val="FF0000"/>
                </a:solidFill>
              </a:rPr>
              <a:t>城市大脑</a:t>
            </a:r>
            <a:r>
              <a:rPr lang="zh-CN" altLang="zh-CN" dirty="0"/>
              <a:t>来实现的，城市大脑是智慧城市的中枢，也是建设的重点。</a:t>
            </a:r>
            <a:endParaRPr lang="en-US" altLang="zh-CN" dirty="0"/>
          </a:p>
          <a:p>
            <a:pPr lvl="1"/>
            <a:r>
              <a:rPr lang="zh-CN" altLang="zh-CN" dirty="0"/>
              <a:t>模型和数据的融合，体现了“定性和定量相结合的综合集成方法”。</a:t>
            </a:r>
            <a:endParaRPr lang="zh-CN" altLang="zh-CN" dirty="0"/>
          </a:p>
          <a:p>
            <a:r>
              <a:rPr lang="zh-CN" altLang="zh-CN" dirty="0"/>
              <a:t>基于城市数字孪生系统的服务与应用，是数字孪生技术驱动下的新型应用。各类应用基于数字孪生引擎中的模型、数据，以及城市大脑提供的各项智能化功能，为智慧城市实现精细化管理提供条件。</a:t>
            </a:r>
            <a:endParaRPr lang="zh-CN" altLang="en-US" dirty="0"/>
          </a:p>
        </p:txBody>
      </p:sp>
      <p:pic>
        <p:nvPicPr>
          <p:cNvPr id="6" name="图片 5"/>
          <p:cNvPicPr>
            <a:picLocks noChangeAspect="1"/>
          </p:cNvPicPr>
          <p:nvPr/>
        </p:nvPicPr>
        <p:blipFill>
          <a:blip r:embed="rId1"/>
          <a:stretch>
            <a:fillRect/>
          </a:stretch>
        </p:blipFill>
        <p:spPr>
          <a:xfrm>
            <a:off x="7767891" y="962297"/>
            <a:ext cx="3831925" cy="576947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en-US" dirty="0"/>
              <a:t>数字孪生城市应用案例</a:t>
            </a:r>
            <a:endParaRPr lang="zh-CN" altLang="en-US" dirty="0"/>
          </a:p>
        </p:txBody>
      </p:sp>
      <p:sp>
        <p:nvSpPr>
          <p:cNvPr id="3" name="文本占位符 2"/>
          <p:cNvSpPr>
            <a:spLocks noGrp="1"/>
          </p:cNvSpPr>
          <p:nvPr>
            <p:ph type="body" idx="1"/>
          </p:nvPr>
        </p:nvSpPr>
        <p:spPr/>
        <p:txBody>
          <a:bodyP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数字孪生城市应用</a:t>
            </a:r>
            <a:endParaRPr lang="zh-CN" altLang="en-US" dirty="0"/>
          </a:p>
        </p:txBody>
      </p:sp>
      <p:sp>
        <p:nvSpPr>
          <p:cNvPr id="3" name="内容占位符 2"/>
          <p:cNvSpPr>
            <a:spLocks noGrp="1"/>
          </p:cNvSpPr>
          <p:nvPr>
            <p:ph idx="1"/>
          </p:nvPr>
        </p:nvSpPr>
        <p:spPr/>
        <p:txBody>
          <a:bodyPr/>
          <a:lstStyle/>
          <a:p>
            <a:r>
              <a:rPr lang="zh-CN" altLang="en-US" dirty="0"/>
              <a:t>数字孪生技术应用为智慧城市建设注入活力，随着数字孪生城市从概念培育走向实施落地，物联感知、遥感测绘、模拟仿真、虚拟现实、信息通信等技术加速成熟应用，以空间信息为索引的城市大数据治理体系日益完善，多源异构数据融合能力提升，行业创新应用不断涌现。此外，多技术交叉集成创新全面重构智慧城市技术体系，打造城市“</a:t>
            </a:r>
            <a:r>
              <a:rPr lang="zh-CN" altLang="en-US" dirty="0">
                <a:solidFill>
                  <a:srgbClr val="FF0000"/>
                </a:solidFill>
              </a:rPr>
              <a:t>规</a:t>
            </a:r>
            <a:r>
              <a:rPr lang="en-US" altLang="zh-CN" dirty="0">
                <a:solidFill>
                  <a:srgbClr val="FF0000"/>
                </a:solidFill>
              </a:rPr>
              <a:t>—</a:t>
            </a:r>
            <a:r>
              <a:rPr lang="zh-CN" altLang="en-US" dirty="0">
                <a:solidFill>
                  <a:srgbClr val="FF0000"/>
                </a:solidFill>
              </a:rPr>
              <a:t>建</a:t>
            </a:r>
            <a:r>
              <a:rPr lang="en-US" altLang="zh-CN" dirty="0">
                <a:solidFill>
                  <a:srgbClr val="FF0000"/>
                </a:solidFill>
              </a:rPr>
              <a:t>—</a:t>
            </a:r>
            <a:r>
              <a:rPr lang="zh-CN" altLang="en-US" dirty="0">
                <a:solidFill>
                  <a:srgbClr val="FF0000"/>
                </a:solidFill>
              </a:rPr>
              <a:t>管</a:t>
            </a:r>
            <a:r>
              <a:rPr lang="zh-CN" altLang="en-US" dirty="0"/>
              <a:t>”全过程可视化、可模拟、可分析等场景，精准把握城市运行情况，全面提升城市管控、公共服务能力。</a:t>
            </a:r>
            <a:endParaRPr lang="en-US" altLang="zh-CN" dirty="0"/>
          </a:p>
          <a:p>
            <a:r>
              <a:rPr lang="zh-CN" altLang="zh-CN" dirty="0"/>
              <a:t>中国新智慧城市建设是物理设施和数字技术同步进行。中国的智慧城市更多是从刚开始规划的时候就实行智慧城市的概念，就相当于在建设物理城市的时候，就已经把虚拟城市数字城市的规划都包含在这里面。中国智慧城市实验基本都在新城，比如上海临港以及河北雄安。</a:t>
            </a:r>
            <a:endParaRPr lang="zh-CN" altLang="zh-CN" dirty="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endParaRPr lang="zh-CN" altLang="en-US" dirty="0"/>
          </a:p>
        </p:txBody>
      </p:sp>
      <p:graphicFrame>
        <p:nvGraphicFramePr>
          <p:cNvPr id="3" name="图示 2"/>
          <p:cNvGraphicFramePr/>
          <p:nvPr/>
        </p:nvGraphicFramePr>
        <p:xfrm>
          <a:off x="3063735" y="2083175"/>
          <a:ext cx="6768088" cy="210040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智慧临港</a:t>
            </a:r>
            <a:endParaRPr lang="zh-CN" altLang="en-US" dirty="0"/>
          </a:p>
        </p:txBody>
      </p:sp>
      <p:sp>
        <p:nvSpPr>
          <p:cNvPr id="3" name="内容占位符 2"/>
          <p:cNvSpPr>
            <a:spLocks noGrp="1"/>
          </p:cNvSpPr>
          <p:nvPr>
            <p:ph idx="1"/>
          </p:nvPr>
        </p:nvSpPr>
        <p:spPr>
          <a:xfrm>
            <a:off x="669924" y="1123950"/>
            <a:ext cx="10559779" cy="5019675"/>
          </a:xfrm>
        </p:spPr>
        <p:txBody>
          <a:bodyPr>
            <a:normAutofit lnSpcReduction="10000"/>
          </a:bodyPr>
          <a:lstStyle/>
          <a:p>
            <a:r>
              <a:rPr lang="zh-CN" altLang="en-US" dirty="0"/>
              <a:t>在智慧城市的体系化建设方面，中国（上海）自由贸易试验区临港新片区的智慧城市建设是一个典型案例。临港发展智慧城市既是产业发展的需要，也是城市管理的需要。临港智慧城市建设分为三层。</a:t>
            </a:r>
            <a:endParaRPr lang="en-US" altLang="zh-CN" dirty="0"/>
          </a:p>
          <a:p>
            <a:pPr lvl="1"/>
            <a:r>
              <a:rPr lang="zh-CN" altLang="en-US" dirty="0"/>
              <a:t>第一层是基础设施层，包括网络基础设施和智能感知设施；</a:t>
            </a:r>
            <a:endParaRPr lang="en-US" altLang="zh-CN" dirty="0"/>
          </a:p>
          <a:p>
            <a:pPr lvl="1"/>
            <a:r>
              <a:rPr lang="zh-CN" altLang="en-US" dirty="0"/>
              <a:t>第二层是赋能层，包括计算平台、智能服务平台、数据资源平台和</a:t>
            </a:r>
            <a:r>
              <a:rPr lang="en-US" altLang="zh-CN" dirty="0"/>
              <a:t>BIM/GIS</a:t>
            </a:r>
            <a:r>
              <a:rPr lang="zh-CN" altLang="en-US" dirty="0"/>
              <a:t>平台；</a:t>
            </a:r>
            <a:endParaRPr lang="en-US" altLang="zh-CN" dirty="0"/>
          </a:p>
          <a:p>
            <a:pPr lvl="1"/>
            <a:r>
              <a:rPr lang="zh-CN" altLang="en-US" dirty="0"/>
              <a:t>第三层是应用服务层，包括面向综治、应急、旅游和园区等城市运行一网统管，面向政务服务、特殊综保和金融贸易服务等政务一网通办，以及面向工业互联网示范平台、国际软件信息产业园和国际互联网交换平台等全面发展的数字经济。</a:t>
            </a:r>
            <a:endParaRPr lang="en-US" altLang="zh-CN" dirty="0"/>
          </a:p>
          <a:p>
            <a:r>
              <a:rPr lang="zh-CN" altLang="en-US" dirty="0"/>
              <a:t>主要特点包括</a:t>
            </a:r>
            <a:endParaRPr lang="en-US" altLang="zh-CN" dirty="0"/>
          </a:p>
          <a:p>
            <a:pPr lvl="1"/>
            <a:r>
              <a:rPr lang="zh-CN" altLang="zh-CN" dirty="0"/>
              <a:t>“</a:t>
            </a:r>
            <a:r>
              <a:rPr lang="en-US" altLang="zh-CN" dirty="0"/>
              <a:t>BIM+GIS</a:t>
            </a:r>
            <a:r>
              <a:rPr lang="zh-CN" altLang="zh-CN" dirty="0"/>
              <a:t>”构建虚拟城市基础建设</a:t>
            </a:r>
            <a:endParaRPr lang="zh-CN" altLang="zh-CN" dirty="0"/>
          </a:p>
          <a:p>
            <a:pPr lvl="1"/>
            <a:r>
              <a:rPr lang="zh-CN" altLang="en-US" dirty="0"/>
              <a:t>“互联网</a:t>
            </a:r>
            <a:r>
              <a:rPr lang="en-US" altLang="zh-CN" dirty="0"/>
              <a:t>+</a:t>
            </a:r>
            <a:r>
              <a:rPr lang="zh-CN" altLang="en-US" dirty="0"/>
              <a:t>物联网”全面感知城市脉搏</a:t>
            </a:r>
            <a:endParaRPr lang="en-US" altLang="zh-CN" dirty="0"/>
          </a:p>
          <a:p>
            <a:pPr lvl="1"/>
            <a:r>
              <a:rPr lang="zh-CN" altLang="zh-CN" dirty="0"/>
              <a:t>城市大脑预见未来</a:t>
            </a:r>
            <a:endParaRPr lang="en-US" altLang="zh-CN" dirty="0"/>
          </a:p>
          <a:p>
            <a:pPr lvl="1"/>
            <a:r>
              <a:rPr lang="zh-CN" altLang="zh-CN" dirty="0"/>
              <a:t>精细化管理</a:t>
            </a:r>
            <a:endParaRPr lang="zh-CN" altLang="en-US" dirty="0"/>
          </a:p>
        </p:txBody>
      </p:sp>
      <p:pic>
        <p:nvPicPr>
          <p:cNvPr id="4" name="图片 3"/>
          <p:cNvPicPr/>
          <p:nvPr/>
        </p:nvPicPr>
        <p:blipFill rotWithShape="1">
          <a:blip r:embed="rId1"/>
          <a:srcRect l="8983" t="7186" r="11968" b="9600"/>
          <a:stretch>
            <a:fillRect/>
          </a:stretch>
        </p:blipFill>
        <p:spPr bwMode="auto">
          <a:xfrm>
            <a:off x="7604216" y="4045449"/>
            <a:ext cx="4168140" cy="2468245"/>
          </a:xfrm>
          <a:prstGeom prst="rect">
            <a:avLst/>
          </a:prstGeom>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虚拟新加坡</a:t>
            </a:r>
            <a:endParaRPr lang="zh-CN" altLang="en-US" dirty="0"/>
          </a:p>
        </p:txBody>
      </p:sp>
      <p:sp>
        <p:nvSpPr>
          <p:cNvPr id="3" name="内容占位符 2"/>
          <p:cNvSpPr>
            <a:spLocks noGrp="1"/>
          </p:cNvSpPr>
          <p:nvPr>
            <p:ph idx="1"/>
          </p:nvPr>
        </p:nvSpPr>
        <p:spPr/>
        <p:txBody>
          <a:bodyPr/>
          <a:lstStyle/>
          <a:p>
            <a:r>
              <a:rPr lang="zh-CN" altLang="en-US" dirty="0"/>
              <a:t>达索系统与新加坡总理办公室国家研究基金会（</a:t>
            </a:r>
            <a:r>
              <a:rPr lang="en-US" altLang="zh-CN" dirty="0"/>
              <a:t>NRF</a:t>
            </a:r>
            <a:r>
              <a:rPr lang="zh-CN" altLang="en-US" dirty="0"/>
              <a:t>）于</a:t>
            </a:r>
            <a:r>
              <a:rPr lang="en-US" altLang="zh-CN" dirty="0"/>
              <a:t>2015</a:t>
            </a:r>
            <a:r>
              <a:rPr lang="zh-CN" altLang="en-US" dirty="0"/>
              <a:t>年合作开发“虚拟新加坡”</a:t>
            </a:r>
            <a:r>
              <a:rPr lang="en-US" altLang="zh-CN" dirty="0"/>
              <a:t>(Virtual Singapore)——</a:t>
            </a:r>
            <a:r>
              <a:rPr lang="zh-CN" altLang="en-US" dirty="0"/>
              <a:t>一个包含语义及属性的实境整合三维的虚拟空间，通过先进的信息建模技术为该模型注入静态和动态的城市数据和信息。该项目经历</a:t>
            </a:r>
            <a:r>
              <a:rPr lang="en-US" altLang="zh-CN" dirty="0"/>
              <a:t>1</a:t>
            </a:r>
            <a:r>
              <a:rPr lang="zh-CN" altLang="en-US" dirty="0"/>
              <a:t>年多，耗资 </a:t>
            </a:r>
            <a:r>
              <a:rPr lang="en-US" altLang="zh-CN" dirty="0"/>
              <a:t>7300</a:t>
            </a:r>
            <a:r>
              <a:rPr lang="zh-CN" altLang="en-US" dirty="0"/>
              <a:t>万美元，在</a:t>
            </a:r>
            <a:r>
              <a:rPr lang="en-US" altLang="zh-CN" dirty="0"/>
              <a:t>2016</a:t>
            </a:r>
            <a:r>
              <a:rPr lang="zh-CN" altLang="en-US" dirty="0"/>
              <a:t>年</a:t>
            </a:r>
            <a:r>
              <a:rPr lang="en-US" altLang="zh-CN" dirty="0"/>
              <a:t>8</a:t>
            </a:r>
            <a:r>
              <a:rPr lang="zh-CN" altLang="en-US" dirty="0"/>
              <a:t>月完成后交由新加坡土地管理局运营。</a:t>
            </a:r>
            <a:endParaRPr lang="zh-CN" altLang="en-US" dirty="0"/>
          </a:p>
          <a:p>
            <a:r>
              <a:rPr lang="zh-CN" altLang="en-US" dirty="0"/>
              <a:t>“虚拟新加坡”是一款配备丰富数据环境和可视化技术的协作平台，可帮助新加坡公民、企业、政府和研究机构开发工具和服务以应对新加坡所面临的新型复杂挑战。该项目采用达索系统</a:t>
            </a:r>
            <a:r>
              <a:rPr lang="en-US" altLang="zh-CN" dirty="0"/>
              <a:t>3D EXPERIENCE City</a:t>
            </a:r>
            <a:r>
              <a:rPr lang="zh-CN" altLang="en-US" dirty="0"/>
              <a:t>打造动态的新加坡</a:t>
            </a:r>
            <a:r>
              <a:rPr lang="en-US" altLang="zh-CN" dirty="0"/>
              <a:t>3D</a:t>
            </a:r>
            <a:r>
              <a:rPr lang="zh-CN" altLang="en-US" dirty="0"/>
              <a:t>数字模型，利用</a:t>
            </a:r>
            <a:r>
              <a:rPr lang="en-US" altLang="zh-CN" dirty="0"/>
              <a:t>3D EXPERIENCE</a:t>
            </a:r>
            <a:r>
              <a:rPr lang="zh-CN" altLang="en-US" dirty="0"/>
              <a:t>可以轻松测算出楼体的总建筑面积、停车场数量、植物数量等。</a:t>
            </a:r>
            <a:endParaRPr lang="zh-CN" altLang="en-US" dirty="0"/>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基于达索</a:t>
            </a:r>
            <a:r>
              <a:rPr lang="en-US" altLang="zh-CN" dirty="0"/>
              <a:t>3D EXPERIENCE</a:t>
            </a:r>
            <a:r>
              <a:rPr lang="zh-CN" altLang="en-US" dirty="0"/>
              <a:t>平台的数字孪生城市应用</a:t>
            </a:r>
            <a:endParaRPr lang="zh-CN" altLang="en-US" dirty="0"/>
          </a:p>
        </p:txBody>
      </p:sp>
      <p:sp>
        <p:nvSpPr>
          <p:cNvPr id="3" name="内容占位符 2"/>
          <p:cNvSpPr>
            <a:spLocks noGrp="1"/>
          </p:cNvSpPr>
          <p:nvPr>
            <p:ph idx="1"/>
          </p:nvPr>
        </p:nvSpPr>
        <p:spPr/>
        <p:txBody>
          <a:bodyPr/>
          <a:lstStyle/>
          <a:p>
            <a:r>
              <a:rPr lang="en-US" altLang="zh-CN" dirty="0"/>
              <a:t>2016</a:t>
            </a:r>
            <a:r>
              <a:rPr lang="zh-CN" altLang="en-US" dirty="0"/>
              <a:t>年</a:t>
            </a:r>
            <a:r>
              <a:rPr lang="en-US" altLang="zh-CN" dirty="0"/>
              <a:t>7</a:t>
            </a:r>
            <a:r>
              <a:rPr lang="zh-CN" altLang="en-US" dirty="0"/>
              <a:t>月</a:t>
            </a:r>
            <a:r>
              <a:rPr lang="en-US" altLang="zh-CN" dirty="0"/>
              <a:t>13</a:t>
            </a:r>
            <a:r>
              <a:rPr lang="zh-CN" altLang="en-US" dirty="0"/>
              <a:t>日，达索系统在新加坡举行的世界城市峰会上展示了其</a:t>
            </a:r>
            <a:r>
              <a:rPr lang="en-US" altLang="zh-CN" dirty="0"/>
              <a:t>3D EXPERIENCE</a:t>
            </a:r>
            <a:r>
              <a:rPr lang="zh-CN" altLang="en-US" dirty="0"/>
              <a:t>平台（</a:t>
            </a:r>
            <a:r>
              <a:rPr lang="en-US" altLang="zh-CN" dirty="0"/>
              <a:t>3DE</a:t>
            </a:r>
            <a:r>
              <a:rPr lang="zh-CN" altLang="en-US" dirty="0"/>
              <a:t>平台）如何帮助全球的行业、政府和市民构想、开发并体验可持续城市解决方案。</a:t>
            </a:r>
            <a:endParaRPr lang="en-US" altLang="zh-CN" dirty="0"/>
          </a:p>
          <a:p>
            <a:r>
              <a:rPr lang="zh-CN" altLang="zh-CN" dirty="0"/>
              <a:t>达索</a:t>
            </a:r>
            <a:r>
              <a:rPr lang="en-US" altLang="zh-CN" dirty="0"/>
              <a:t>3DE</a:t>
            </a:r>
            <a:r>
              <a:rPr lang="zh-CN" altLang="zh-CN" dirty="0"/>
              <a:t>平台对于城市数据集成自下而上分别由：地质、隧道、地铁系统、管线通道、电缆网、地下室、地面与底下的交互、建筑集成。</a:t>
            </a:r>
            <a:endParaRPr lang="en-US" altLang="zh-CN" dirty="0"/>
          </a:p>
          <a:p>
            <a:r>
              <a:rPr lang="zh-CN" altLang="zh-CN" dirty="0"/>
              <a:t>达索</a:t>
            </a:r>
            <a:r>
              <a:rPr lang="en-US" altLang="zh-CN" dirty="0"/>
              <a:t>3DE</a:t>
            </a:r>
            <a:r>
              <a:rPr lang="zh-CN" altLang="zh-CN" dirty="0"/>
              <a:t>平台对于数字城市全生命周期解决方案由</a:t>
            </a:r>
            <a:r>
              <a:rPr lang="en-US" altLang="zh-CN" dirty="0"/>
              <a:t>5</a:t>
            </a:r>
            <a:r>
              <a:rPr lang="zh-CN" altLang="zh-CN" dirty="0"/>
              <a:t>个阶段组成，即：城市规划设计阶段、城市展示和招商引资阶段、城市建设阶段、城市运营阶段、城市优化和提升阶段。</a:t>
            </a:r>
            <a:endParaRPr lang="en-US" altLang="zh-CN" dirty="0"/>
          </a:p>
          <a:p>
            <a:r>
              <a:rPr lang="en-US" altLang="zh-CN" dirty="0"/>
              <a:t>3DE</a:t>
            </a:r>
            <a:r>
              <a:rPr lang="zh-CN" altLang="en-US" dirty="0"/>
              <a:t>数字孪生平台的特点可归纳为</a:t>
            </a:r>
            <a:r>
              <a:rPr lang="en-US" altLang="zh-CN" dirty="0"/>
              <a:t>3</a:t>
            </a:r>
            <a:r>
              <a:rPr lang="zh-CN" altLang="en-US" dirty="0"/>
              <a:t>点：</a:t>
            </a:r>
            <a:endParaRPr lang="zh-CN" altLang="en-US" dirty="0"/>
          </a:p>
          <a:p>
            <a:pPr marL="457200" lvl="1" indent="0">
              <a:buNone/>
            </a:pPr>
            <a:r>
              <a:rPr lang="zh-CN" altLang="en-US" dirty="0"/>
              <a:t>（</a:t>
            </a:r>
            <a:r>
              <a:rPr lang="en-US" altLang="zh-CN" dirty="0"/>
              <a:t>1</a:t>
            </a:r>
            <a:r>
              <a:rPr lang="zh-CN" altLang="en-US" dirty="0"/>
              <a:t>）在</a:t>
            </a:r>
            <a:r>
              <a:rPr lang="en-US" altLang="zh-CN" dirty="0"/>
              <a:t>3DE</a:t>
            </a:r>
            <a:r>
              <a:rPr lang="zh-CN" altLang="en-US" dirty="0"/>
              <a:t>平台上创建城市的</a:t>
            </a:r>
            <a:r>
              <a:rPr lang="en-US" altLang="zh-CN" dirty="0"/>
              <a:t>3D</a:t>
            </a:r>
            <a:r>
              <a:rPr lang="zh-CN" altLang="en-US" dirty="0"/>
              <a:t>数字模型，并连接到城市的各种应用数据，进行集成的可视化展示。</a:t>
            </a:r>
            <a:endParaRPr lang="zh-CN" altLang="en-US" dirty="0"/>
          </a:p>
          <a:p>
            <a:pPr marL="457200" lvl="1" indent="0">
              <a:buNone/>
            </a:pPr>
            <a:r>
              <a:rPr lang="zh-CN" altLang="en-US" dirty="0"/>
              <a:t>（</a:t>
            </a:r>
            <a:r>
              <a:rPr lang="en-US" altLang="zh-CN" dirty="0"/>
              <a:t>2</a:t>
            </a:r>
            <a:r>
              <a:rPr lang="zh-CN" altLang="en-US" dirty="0"/>
              <a:t>）可通过</a:t>
            </a:r>
            <a:r>
              <a:rPr lang="en-US" altLang="zh-CN" dirty="0"/>
              <a:t>3DE</a:t>
            </a:r>
            <a:r>
              <a:rPr lang="zh-CN" altLang="en-US" dirty="0"/>
              <a:t>平台进行大数据分析和仿真，对城市运行模拟和预测，为管理者提供决策参考。</a:t>
            </a:r>
            <a:endParaRPr lang="zh-CN" altLang="en-US" dirty="0"/>
          </a:p>
          <a:p>
            <a:pPr marL="457200" lvl="1" indent="0">
              <a:buNone/>
            </a:pPr>
            <a:r>
              <a:rPr lang="zh-CN" altLang="en-US" dirty="0"/>
              <a:t>（</a:t>
            </a:r>
            <a:r>
              <a:rPr lang="en-US" altLang="zh-CN" dirty="0"/>
              <a:t>3</a:t>
            </a:r>
            <a:r>
              <a:rPr lang="zh-CN" altLang="en-US" dirty="0"/>
              <a:t>）</a:t>
            </a:r>
            <a:r>
              <a:rPr lang="en-US" altLang="zh-CN" dirty="0"/>
              <a:t>3DE</a:t>
            </a:r>
            <a:r>
              <a:rPr lang="zh-CN" altLang="en-US" dirty="0"/>
              <a:t>平台为智能城市的各种业务系统提供统一的</a:t>
            </a:r>
            <a:r>
              <a:rPr lang="en-US" altLang="zh-CN" dirty="0"/>
              <a:t>3D</a:t>
            </a:r>
            <a:r>
              <a:rPr lang="zh-CN" altLang="en-US" dirty="0"/>
              <a:t>展示平台，实现信息共享和协作。</a:t>
            </a:r>
            <a:endParaRPr lang="zh-CN" altLang="en-US" dirty="0"/>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6"/>
          </p:nvPr>
        </p:nvSpPr>
        <p:spPr/>
        <p:txBody>
          <a:bodyPr/>
          <a:lstStyle/>
          <a:p>
            <a:fld id="{354623D0-DB0F-489C-AC9D-F6BA289AD249}" type="slidenum">
              <a:rPr lang="zh-CN" altLang="en-US" smtClean="0"/>
            </a:fld>
            <a:endParaRPr lang="zh-CN" altLang="en-US"/>
          </a:p>
        </p:txBody>
      </p:sp>
      <p:sp>
        <p:nvSpPr>
          <p:cNvPr id="2" name="标题 1"/>
          <p:cNvSpPr>
            <a:spLocks noGrp="1"/>
          </p:cNvSpPr>
          <p:nvPr>
            <p:ph type="title"/>
          </p:nvPr>
        </p:nvSpPr>
        <p:spPr/>
        <p:txBody>
          <a:bodyPr/>
          <a:lstStyle/>
          <a:p>
            <a:r>
              <a:rPr lang="zh-CN" altLang="en-US"/>
              <a:t>本章思考题</a:t>
            </a:r>
            <a:endParaRPr lang="zh-CN" altLang="en-US"/>
          </a:p>
        </p:txBody>
      </p:sp>
      <p:sp>
        <p:nvSpPr>
          <p:cNvPr id="3" name="文本占位符 2"/>
          <p:cNvSpPr>
            <a:spLocks noGrp="1"/>
          </p:cNvSpPr>
          <p:nvPr>
            <p:ph type="body" idx="1"/>
          </p:nvPr>
        </p:nvSpPr>
        <p:spPr/>
        <p:txBody>
          <a:bodyPr/>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本章思考题</a:t>
            </a:r>
            <a:endParaRPr lang="zh-CN" altLang="en-US"/>
          </a:p>
        </p:txBody>
      </p:sp>
      <p:sp>
        <p:nvSpPr>
          <p:cNvPr id="3" name="内容占位符 2"/>
          <p:cNvSpPr>
            <a:spLocks noGrp="1"/>
          </p:cNvSpPr>
          <p:nvPr>
            <p:ph idx="1"/>
          </p:nvPr>
        </p:nvSpPr>
        <p:spPr>
          <a:xfrm>
            <a:off x="669924" y="1123950"/>
            <a:ext cx="10359520" cy="5019675"/>
          </a:xfrm>
        </p:spPr>
        <p:txBody>
          <a:bodyPr>
            <a:normAutofit/>
          </a:bodyPr>
          <a:lstStyle/>
          <a:p>
            <a:r>
              <a:rPr lang="zh-CN" altLang="en-US" dirty="0"/>
              <a:t>“建筑”作为一种特殊的产品，和一般工厂内制造的工业品有什么不同？</a:t>
            </a:r>
            <a:endParaRPr lang="zh-CN" altLang="en-US" dirty="0"/>
          </a:p>
          <a:p>
            <a:r>
              <a:rPr lang="en-US" altLang="zh-CN" dirty="0"/>
              <a:t>BIM</a:t>
            </a:r>
            <a:r>
              <a:rPr lang="zh-CN" altLang="en-US" dirty="0"/>
              <a:t>的要素是什么？</a:t>
            </a:r>
            <a:endParaRPr lang="zh-CN" altLang="en-US" dirty="0"/>
          </a:p>
          <a:p>
            <a:r>
              <a:rPr lang="en-US" altLang="zh-CN" dirty="0"/>
              <a:t>BIM</a:t>
            </a:r>
            <a:r>
              <a:rPr lang="zh-CN" altLang="en-US" dirty="0"/>
              <a:t>的作用是什么？</a:t>
            </a:r>
            <a:endParaRPr lang="zh-CN" altLang="en-US" dirty="0"/>
          </a:p>
          <a:p>
            <a:r>
              <a:rPr lang="zh-CN" altLang="en-US" dirty="0"/>
              <a:t>智能建造的定义和核心要素是什么？</a:t>
            </a:r>
            <a:endParaRPr lang="zh-CN" altLang="en-US" dirty="0"/>
          </a:p>
          <a:p>
            <a:r>
              <a:rPr lang="zh-CN" altLang="en-US" dirty="0"/>
              <a:t>智能建造中数字孪生特点是什么？</a:t>
            </a:r>
            <a:endParaRPr lang="zh-CN" altLang="en-US" dirty="0"/>
          </a:p>
          <a:p>
            <a:r>
              <a:rPr lang="zh-CN" altLang="en-US" dirty="0"/>
              <a:t>结合一个典型案例，分析一下建筑数字孪生系统的基本组成。</a:t>
            </a:r>
            <a:endParaRPr lang="zh-CN" altLang="en-US" dirty="0"/>
          </a:p>
          <a:p>
            <a:r>
              <a:rPr lang="zh-CN" altLang="en-US" dirty="0"/>
              <a:t>为什么说城市是一个开放的复杂巨系统？其模型包括哪些？</a:t>
            </a:r>
            <a:endParaRPr lang="zh-CN" altLang="en-US" dirty="0"/>
          </a:p>
          <a:p>
            <a:r>
              <a:rPr lang="zh-CN" altLang="en-US" dirty="0"/>
              <a:t>城市信息模型</a:t>
            </a:r>
            <a:r>
              <a:rPr lang="en-US" altLang="zh-CN" dirty="0"/>
              <a:t>CIM</a:t>
            </a:r>
            <a:r>
              <a:rPr lang="zh-CN" altLang="en-US" dirty="0"/>
              <a:t>包括哪些内容？</a:t>
            </a:r>
            <a:endParaRPr lang="zh-CN" altLang="en-US" dirty="0"/>
          </a:p>
          <a:p>
            <a:r>
              <a:rPr lang="zh-CN" altLang="en-US" dirty="0"/>
              <a:t>简述智慧城市和数字孪生城市的基本定义，并分析它们之间的关系。</a:t>
            </a:r>
            <a:endParaRPr lang="zh-CN" altLang="en-US" dirty="0"/>
          </a:p>
        </p:txBody>
      </p:sp>
      <p:sp>
        <p:nvSpPr>
          <p:cNvPr id="7" name="灯片编号占位符 6"/>
          <p:cNvSpPr>
            <a:spLocks noGrp="1"/>
          </p:cNvSpPr>
          <p:nvPr>
            <p:ph type="sldNum" sz="quarter" idx="12"/>
          </p:nvPr>
        </p:nvSpPr>
        <p:spPr/>
        <p:txBody>
          <a:bodyPr/>
          <a:lstStyle/>
          <a:p>
            <a:fld id="{354623D0-DB0F-489C-AC9D-F6BA289AD249}" type="slidenum">
              <a:rPr lang="zh-CN" altLang="en-US" smtClean="0"/>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5351" y="43580"/>
            <a:ext cx="11334332" cy="1517650"/>
          </a:xfrm>
          <a:prstGeom prst="rect">
            <a:avLst/>
          </a:prstGeom>
          <a:noFill/>
        </p:spPr>
        <p:txBody>
          <a:bodyPr wrap="square" rtlCol="0">
            <a:spAutoFit/>
          </a:bodyPr>
          <a:lstStyle>
            <a:defPPr>
              <a:defRPr lang="en-US"/>
            </a:defPPr>
            <a:lvl1pPr marL="342900" indent="-342900">
              <a:lnSpc>
                <a:spcPct val="150000"/>
              </a:lnSpc>
              <a:buFont typeface="Wingdings" panose="05000000000000000000" pitchFamily="2" charset="2"/>
              <a:buChar char="Ø"/>
              <a:defRPr>
                <a:solidFill>
                  <a:prstClr val="black"/>
                </a:solidFill>
                <a:latin typeface="微软雅黑" panose="020B0503020204020204" charset="-122"/>
                <a:ea typeface="微软雅黑" panose="020B0503020204020204" charset="-122"/>
              </a:defRPr>
            </a:lvl1pPr>
          </a:lstStyle>
          <a:p>
            <a:pPr marL="0" indent="0" algn="ctr">
              <a:lnSpc>
                <a:spcPct val="120000"/>
              </a:lnSpc>
              <a:buFont typeface="Wingdings" panose="05000000000000000000" charset="0"/>
              <a:buNone/>
            </a:pPr>
            <a:r>
              <a:rPr lang="zh-CN" sz="3200" b="1" dirty="0">
                <a:solidFill>
                  <a:schemeClr val="tx1"/>
                </a:solidFill>
                <a:latin typeface="华文细黑" panose="02010600040101010101" pitchFamily="2" charset="-122"/>
                <a:ea typeface="华文细黑" panose="02010600040101010101" pitchFamily="2" charset="-122"/>
              </a:rPr>
              <a:t>解决方案未老师</a:t>
            </a:r>
            <a:endParaRPr sz="1600" dirty="0">
              <a:solidFill>
                <a:schemeClr val="tx1"/>
              </a:solidFill>
              <a:latin typeface="华文细黑" panose="02010600040101010101" pitchFamily="2" charset="-122"/>
              <a:ea typeface="华文细黑" panose="02010600040101010101" pitchFamily="2" charset="-122"/>
            </a:endParaRPr>
          </a:p>
          <a:p>
            <a:pPr marL="285750" lvl="0" indent="-285750">
              <a:lnSpc>
                <a:spcPct val="120000"/>
              </a:lnSpc>
              <a:buFont typeface="+mj-lt"/>
              <a:buAutoNum type="arabicPeriod"/>
            </a:pPr>
            <a:endParaRPr lang="zh-CN" sz="1600" dirty="0">
              <a:solidFill>
                <a:schemeClr val="tx1"/>
              </a:solidFill>
              <a:latin typeface="华文细黑" panose="02010600040101010101" pitchFamily="2" charset="-122"/>
              <a:ea typeface="华文细黑" panose="02010600040101010101" pitchFamily="2" charset="-122"/>
            </a:endParaRPr>
          </a:p>
          <a:p>
            <a:pPr marL="0" lvl="0" indent="0">
              <a:lnSpc>
                <a:spcPct val="110000"/>
              </a:lnSpc>
              <a:buFont typeface="+mj-lt"/>
              <a:buNone/>
            </a:pPr>
            <a:r>
              <a:rPr lang="zh-CN" sz="1600" b="1" dirty="0">
                <a:solidFill>
                  <a:schemeClr val="tx1"/>
                </a:solidFill>
                <a:latin typeface="华文细黑" panose="02010600040101010101" pitchFamily="2" charset="-122"/>
                <a:ea typeface="华文细黑" panose="02010600040101010101" pitchFamily="2" charset="-122"/>
                <a:sym typeface="+mn-ea"/>
              </a:rPr>
              <a:t>解决方案未老师：</a:t>
            </a:r>
            <a:r>
              <a:rPr sz="1600" dirty="0">
                <a:solidFill>
                  <a:schemeClr val="tx1"/>
                </a:solidFill>
                <a:latin typeface="华文细黑" panose="02010600040101010101" pitchFamily="2" charset="-122"/>
                <a:ea typeface="华文细黑" panose="02010600040101010101" pitchFamily="2" charset="-122"/>
                <a:sym typeface="+mn-ea"/>
              </a:rPr>
              <a:t>十五年行业老专家，甲方乙方都待过，做过咨询，搞过设计，干过项目，懂点业务，也懂点技术，喜欢交友，</a:t>
            </a:r>
            <a:r>
              <a:rPr lang="zh-CN" sz="1600" dirty="0">
                <a:solidFill>
                  <a:schemeClr val="tx1"/>
                </a:solidFill>
                <a:latin typeface="华文细黑" panose="02010600040101010101" pitchFamily="2" charset="-122"/>
                <a:ea typeface="华文细黑" panose="02010600040101010101" pitchFamily="2" charset="-122"/>
                <a:sym typeface="+mn-ea"/>
              </a:rPr>
              <a:t>下载更多资料可加微信咨询，关注公众号浏览最新资料。</a:t>
            </a:r>
            <a:endParaRPr lang="zh-CN" altLang="en-US" sz="1600" dirty="0">
              <a:solidFill>
                <a:schemeClr val="tx1"/>
              </a:solidFill>
              <a:latin typeface="华文细黑" panose="02010600040101010101" pitchFamily="2" charset="-122"/>
              <a:ea typeface="华文细黑" panose="02010600040101010101" pitchFamily="2" charset="-122"/>
              <a:sym typeface="+mn-ea"/>
            </a:endParaRPr>
          </a:p>
        </p:txBody>
      </p:sp>
      <p:pic>
        <p:nvPicPr>
          <p:cNvPr id="11" name="图片 10"/>
          <p:cNvPicPr>
            <a:picLocks noChangeAspect="1"/>
          </p:cNvPicPr>
          <p:nvPr/>
        </p:nvPicPr>
        <p:blipFill>
          <a:blip r:embed="rId1"/>
          <a:stretch>
            <a:fillRect/>
          </a:stretch>
        </p:blipFill>
        <p:spPr>
          <a:xfrm>
            <a:off x="4658881" y="2871424"/>
            <a:ext cx="2568396" cy="2568396"/>
          </a:xfrm>
          <a:prstGeom prst="rect">
            <a:avLst/>
          </a:prstGeom>
        </p:spPr>
      </p:pic>
      <p:sp>
        <p:nvSpPr>
          <p:cNvPr id="12" name="文本框 11"/>
          <p:cNvSpPr txBox="1"/>
          <p:nvPr/>
        </p:nvSpPr>
        <p:spPr>
          <a:xfrm>
            <a:off x="5039040" y="2176215"/>
            <a:ext cx="1808480" cy="730885"/>
          </a:xfrm>
          <a:prstGeom prst="rect">
            <a:avLst/>
          </a:prstGeom>
          <a:noFill/>
        </p:spPr>
        <p:txBody>
          <a:bodyPr wrap="none" rtlCol="0">
            <a:spAutoFit/>
          </a:bodyPr>
          <a:lstStyle>
            <a:defPPr>
              <a:defRPr lang="en-US"/>
            </a:defPPr>
            <a:lvl1pPr marL="342900" indent="-342900">
              <a:lnSpc>
                <a:spcPct val="150000"/>
              </a:lnSpc>
              <a:buFont typeface="Wingdings" panose="05000000000000000000" pitchFamily="2" charset="2"/>
              <a:buChar char="Ø"/>
              <a:defRPr>
                <a:solidFill>
                  <a:prstClr val="black"/>
                </a:solidFill>
                <a:latin typeface="微软雅黑" panose="020B0503020204020204" charset="-122"/>
                <a:ea typeface="微软雅黑" panose="020B0503020204020204" charset="-122"/>
              </a:defRPr>
            </a:lvl1pPr>
          </a:lstStyle>
          <a:p>
            <a:pPr marL="0" indent="0" algn="ctr">
              <a:lnSpc>
                <a:spcPct val="130000"/>
              </a:lnSpc>
              <a:buFont typeface="Wingdings" panose="05000000000000000000" charset="0"/>
              <a:buNone/>
            </a:pPr>
            <a:r>
              <a:rPr lang="zh-CN" sz="1600" dirty="0">
                <a:solidFill>
                  <a:schemeClr val="bg1">
                    <a:lumMod val="50000"/>
                  </a:schemeClr>
                </a:solidFill>
                <a:latin typeface="华文细黑" panose="02010600040101010101" pitchFamily="2" charset="-122"/>
                <a:ea typeface="华文细黑" panose="02010600040101010101" pitchFamily="2" charset="-122"/>
              </a:rPr>
              <a:t>微信公众号</a:t>
            </a:r>
            <a:endParaRPr lang="zh-CN" sz="1600" dirty="0">
              <a:solidFill>
                <a:schemeClr val="bg1">
                  <a:lumMod val="50000"/>
                </a:schemeClr>
              </a:solidFill>
              <a:latin typeface="华文细黑" panose="02010600040101010101" pitchFamily="2" charset="-122"/>
              <a:ea typeface="华文细黑" panose="02010600040101010101" pitchFamily="2" charset="-122"/>
            </a:endParaRPr>
          </a:p>
          <a:p>
            <a:pPr marL="0" indent="0" algn="ctr">
              <a:lnSpc>
                <a:spcPct val="130000"/>
              </a:lnSpc>
              <a:buFont typeface="Wingdings" panose="05000000000000000000" charset="0"/>
              <a:buNone/>
            </a:pPr>
            <a:r>
              <a:rPr lang="zh-CN" sz="1600" dirty="0">
                <a:solidFill>
                  <a:schemeClr val="bg1">
                    <a:lumMod val="50000"/>
                  </a:schemeClr>
                </a:solidFill>
                <a:latin typeface="华文细黑" panose="02010600040101010101" pitchFamily="2" charset="-122"/>
                <a:ea typeface="华文细黑" panose="02010600040101010101" pitchFamily="2" charset="-122"/>
              </a:rPr>
              <a:t>智慧交通解决方案</a:t>
            </a:r>
            <a:endParaRPr lang="zh-CN" sz="1600" dirty="0">
              <a:solidFill>
                <a:schemeClr val="bg1">
                  <a:lumMod val="50000"/>
                </a:schemeClr>
              </a:solidFill>
              <a:latin typeface="华文细黑" panose="02010600040101010101" pitchFamily="2" charset="-122"/>
              <a:ea typeface="华文细黑" panose="02010600040101010101" pitchFamily="2" charset="-122"/>
            </a:endParaRPr>
          </a:p>
        </p:txBody>
      </p:sp>
      <p:sp>
        <p:nvSpPr>
          <p:cNvPr id="13" name="文本框 12"/>
          <p:cNvSpPr txBox="1"/>
          <p:nvPr/>
        </p:nvSpPr>
        <p:spPr>
          <a:xfrm>
            <a:off x="8302093" y="2085621"/>
            <a:ext cx="1808480" cy="730885"/>
          </a:xfrm>
          <a:prstGeom prst="rect">
            <a:avLst/>
          </a:prstGeom>
          <a:noFill/>
        </p:spPr>
        <p:txBody>
          <a:bodyPr wrap="none" rtlCol="0">
            <a:spAutoFit/>
          </a:bodyPr>
          <a:lstStyle>
            <a:defPPr>
              <a:defRPr lang="en-US"/>
            </a:defPPr>
            <a:lvl1pPr marL="342900" indent="-342900">
              <a:lnSpc>
                <a:spcPct val="150000"/>
              </a:lnSpc>
              <a:buFont typeface="Wingdings" panose="05000000000000000000" pitchFamily="2" charset="2"/>
              <a:buChar char="Ø"/>
              <a:defRPr>
                <a:solidFill>
                  <a:prstClr val="black"/>
                </a:solidFill>
                <a:latin typeface="微软雅黑" panose="020B0503020204020204" charset="-122"/>
                <a:ea typeface="微软雅黑" panose="020B0503020204020204" charset="-122"/>
              </a:defRPr>
            </a:lvl1pPr>
          </a:lstStyle>
          <a:p>
            <a:pPr marL="0" indent="0" algn="ctr">
              <a:lnSpc>
                <a:spcPct val="130000"/>
              </a:lnSpc>
              <a:buFont typeface="Wingdings" panose="05000000000000000000" charset="0"/>
              <a:buNone/>
            </a:pPr>
            <a:r>
              <a:rPr lang="zh-CN" sz="1600" dirty="0">
                <a:solidFill>
                  <a:schemeClr val="bg1">
                    <a:lumMod val="50000"/>
                  </a:schemeClr>
                </a:solidFill>
                <a:latin typeface="华文细黑" panose="02010600040101010101" pitchFamily="2" charset="-122"/>
                <a:ea typeface="华文细黑" panose="02010600040101010101" pitchFamily="2" charset="-122"/>
              </a:rPr>
              <a:t>微信公众号</a:t>
            </a:r>
            <a:endParaRPr lang="zh-CN" sz="1600" dirty="0">
              <a:solidFill>
                <a:schemeClr val="bg1">
                  <a:lumMod val="50000"/>
                </a:schemeClr>
              </a:solidFill>
              <a:latin typeface="华文细黑" panose="02010600040101010101" pitchFamily="2" charset="-122"/>
              <a:ea typeface="华文细黑" panose="02010600040101010101" pitchFamily="2" charset="-122"/>
            </a:endParaRPr>
          </a:p>
          <a:p>
            <a:pPr marL="0" indent="0" algn="ctr">
              <a:lnSpc>
                <a:spcPct val="130000"/>
              </a:lnSpc>
              <a:buFont typeface="Wingdings" panose="05000000000000000000" charset="0"/>
              <a:buNone/>
            </a:pPr>
            <a:r>
              <a:rPr lang="zh-CN" sz="1600" dirty="0">
                <a:solidFill>
                  <a:schemeClr val="bg1">
                    <a:lumMod val="50000"/>
                  </a:schemeClr>
                </a:solidFill>
                <a:latin typeface="华文细黑" panose="02010600040101010101" pitchFamily="2" charset="-122"/>
                <a:ea typeface="华文细黑" panose="02010600040101010101" pitchFamily="2" charset="-122"/>
              </a:rPr>
              <a:t>城市大脑解决方案</a:t>
            </a:r>
            <a:endParaRPr lang="zh-CN" sz="1600" dirty="0">
              <a:solidFill>
                <a:schemeClr val="bg1">
                  <a:lumMod val="50000"/>
                </a:schemeClr>
              </a:solidFill>
              <a:latin typeface="华文细黑" panose="02010600040101010101" pitchFamily="2" charset="-122"/>
              <a:ea typeface="华文细黑" panose="02010600040101010101" pitchFamily="2" charset="-122"/>
            </a:endParaRPr>
          </a:p>
        </p:txBody>
      </p:sp>
      <p:pic>
        <p:nvPicPr>
          <p:cNvPr id="14" name="图片 13"/>
          <p:cNvPicPr>
            <a:picLocks noChangeAspect="1"/>
          </p:cNvPicPr>
          <p:nvPr/>
        </p:nvPicPr>
        <p:blipFill>
          <a:blip r:embed="rId2"/>
          <a:stretch>
            <a:fillRect/>
          </a:stretch>
        </p:blipFill>
        <p:spPr>
          <a:xfrm>
            <a:off x="7920567" y="2846493"/>
            <a:ext cx="2571327" cy="2571327"/>
          </a:xfrm>
          <a:prstGeom prst="rect">
            <a:avLst/>
          </a:prstGeom>
        </p:spPr>
      </p:pic>
      <p:pic>
        <p:nvPicPr>
          <p:cNvPr id="3" name="图片 2"/>
          <p:cNvPicPr>
            <a:picLocks noChangeAspect="1"/>
          </p:cNvPicPr>
          <p:nvPr/>
        </p:nvPicPr>
        <p:blipFill>
          <a:blip r:embed="rId3"/>
          <a:stretch>
            <a:fillRect/>
          </a:stretch>
        </p:blipFill>
        <p:spPr>
          <a:xfrm>
            <a:off x="1358053" y="2085340"/>
            <a:ext cx="2805007" cy="396070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a:t>
            </a:r>
            <a:r>
              <a:rPr lang="zh-CN" altLang="en-US" dirty="0"/>
              <a:t>基于数字孪生的智能建造</a:t>
            </a:r>
            <a:endParaRPr lang="zh-CN" altLang="en-US" dirty="0"/>
          </a:p>
        </p:txBody>
      </p:sp>
      <p:sp>
        <p:nvSpPr>
          <p:cNvPr id="3" name="文本占位符 2"/>
          <p:cNvSpPr>
            <a:spLocks noGrp="1"/>
          </p:cNvSpPr>
          <p:nvPr>
            <p:ph type="body" idx="1"/>
          </p:nvPr>
        </p:nvSpPr>
        <p:spPr/>
        <p:txBody>
          <a:body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建筑和工业产品的不同</a:t>
            </a:r>
            <a:endParaRPr lang="zh-CN" altLang="en-US" dirty="0"/>
          </a:p>
        </p:txBody>
      </p:sp>
      <p:sp>
        <p:nvSpPr>
          <p:cNvPr id="3" name="内容占位符 2"/>
          <p:cNvSpPr>
            <a:spLocks noGrp="1"/>
          </p:cNvSpPr>
          <p:nvPr>
            <p:ph idx="1"/>
          </p:nvPr>
        </p:nvSpPr>
        <p:spPr/>
        <p:txBody>
          <a:bodyPr/>
          <a:lstStyle/>
          <a:p>
            <a:r>
              <a:rPr lang="zh-CN" altLang="en-US" dirty="0"/>
              <a:t>建筑对象和工业产品对象不同，表现在两个主要方面：</a:t>
            </a:r>
            <a:endParaRPr lang="en-US" altLang="zh-CN" dirty="0"/>
          </a:p>
          <a:p>
            <a:r>
              <a:rPr lang="zh-CN" altLang="en-US" dirty="0">
                <a:solidFill>
                  <a:srgbClr val="FF0000"/>
                </a:solidFill>
              </a:rPr>
              <a:t>单件定制化。</a:t>
            </a:r>
            <a:r>
              <a:rPr lang="zh-CN" altLang="en-US" dirty="0"/>
              <a:t>建筑是典型的单件设计、单件施工的“产品”，每个建筑物都不同。即使类似的两栋建筑，由于其地理位置不同，环境不同，其地下基础结构方案、施工方案可能也是各不相同的</a:t>
            </a:r>
            <a:endParaRPr lang="en-US" altLang="zh-CN" dirty="0"/>
          </a:p>
          <a:p>
            <a:r>
              <a:rPr lang="zh-CN" altLang="en-US" dirty="0">
                <a:solidFill>
                  <a:srgbClr val="FF0000"/>
                </a:solidFill>
              </a:rPr>
              <a:t>长使用周期。</a:t>
            </a:r>
            <a:r>
              <a:rPr lang="zh-CN" altLang="en-US" dirty="0"/>
              <a:t>建筑的生命周期从规划设计、勘探、施工建造、使用、管理、维护直到报废，时间跨度会有几十甚至上百年，期间会有涉及到不同的设计、施工、使用、运维单位，如何保证信息的畅通和共享是一个难题。</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建筑信息模型（</a:t>
            </a:r>
            <a:r>
              <a:rPr lang="en-US" altLang="zh-CN" dirty="0"/>
              <a:t>BIM</a:t>
            </a:r>
            <a:r>
              <a:rPr lang="zh-CN" altLang="en-US" dirty="0"/>
              <a:t>）</a:t>
            </a:r>
            <a:r>
              <a:rPr lang="en-US" altLang="zh-CN" dirty="0"/>
              <a:t>——</a:t>
            </a:r>
            <a:r>
              <a:rPr lang="zh-CN" altLang="en-US" dirty="0"/>
              <a:t>历史</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BIM</a:t>
            </a:r>
            <a:r>
              <a:rPr lang="zh-CN" altLang="en-US" dirty="0"/>
              <a:t>（</a:t>
            </a:r>
            <a:r>
              <a:rPr lang="en-US" altLang="zh-CN" dirty="0"/>
              <a:t>Building Information Model</a:t>
            </a:r>
            <a:r>
              <a:rPr lang="zh-CN" altLang="en-US" dirty="0"/>
              <a:t>，建筑信息模型）的思想由来已久</a:t>
            </a:r>
            <a:endParaRPr lang="en-US" altLang="zh-CN" dirty="0"/>
          </a:p>
          <a:p>
            <a:r>
              <a:rPr lang="en-US" altLang="zh-CN" dirty="0"/>
              <a:t>20</a:t>
            </a:r>
            <a:r>
              <a:rPr lang="zh-CN" altLang="en-US" dirty="0"/>
              <a:t>世纪</a:t>
            </a:r>
            <a:r>
              <a:rPr lang="en-US" altLang="zh-CN" dirty="0"/>
              <a:t>60</a:t>
            </a:r>
            <a:r>
              <a:rPr lang="zh-CN" altLang="en-US" dirty="0"/>
              <a:t>年代，</a:t>
            </a:r>
            <a:r>
              <a:rPr lang="en-US" altLang="zh-CN" dirty="0"/>
              <a:t>CAD</a:t>
            </a:r>
            <a:r>
              <a:rPr lang="zh-CN" altLang="en-US" dirty="0"/>
              <a:t>（</a:t>
            </a:r>
            <a:r>
              <a:rPr lang="en-US" altLang="zh-CN" dirty="0"/>
              <a:t>Computer Aided Design</a:t>
            </a:r>
            <a:r>
              <a:rPr lang="zh-CN" altLang="en-US" dirty="0"/>
              <a:t>，计算机辅助设计）技术开始出现。到了</a:t>
            </a:r>
            <a:r>
              <a:rPr lang="en-US" altLang="zh-CN" dirty="0"/>
              <a:t>70</a:t>
            </a:r>
            <a:r>
              <a:rPr lang="zh-CN" altLang="en-US" dirty="0"/>
              <a:t>年代，被称为“</a:t>
            </a:r>
            <a:r>
              <a:rPr lang="en-US" altLang="zh-CN" dirty="0"/>
              <a:t>BIM</a:t>
            </a:r>
            <a:r>
              <a:rPr lang="zh-CN" altLang="en-US" dirty="0"/>
              <a:t>之父”的</a:t>
            </a:r>
            <a:r>
              <a:rPr lang="en-US" altLang="zh-CN" dirty="0"/>
              <a:t>Chuck Eastman</a:t>
            </a:r>
            <a:r>
              <a:rPr lang="zh-CN" altLang="en-US" dirty="0"/>
              <a:t>教授就提出未来将会出现可以对建筑物进行智能模拟的计算机系统，并将这种系统命名为“</a:t>
            </a:r>
            <a:r>
              <a:rPr lang="en-US" altLang="zh-CN" dirty="0"/>
              <a:t>Building Description System”</a:t>
            </a:r>
            <a:r>
              <a:rPr lang="zh-CN" altLang="en-US" dirty="0"/>
              <a:t>（建筑描述系统）</a:t>
            </a:r>
            <a:endParaRPr lang="en-US" altLang="zh-CN" dirty="0"/>
          </a:p>
          <a:p>
            <a:r>
              <a:rPr lang="en-US" altLang="zh-CN" dirty="0"/>
              <a:t>20</a:t>
            </a:r>
            <a:r>
              <a:rPr lang="zh-CN" altLang="en-US" dirty="0"/>
              <a:t>世纪</a:t>
            </a:r>
            <a:r>
              <a:rPr lang="en-US" altLang="zh-CN" dirty="0"/>
              <a:t>90</a:t>
            </a:r>
            <a:r>
              <a:rPr lang="zh-CN" altLang="en-US" dirty="0"/>
              <a:t>年代出现</a:t>
            </a:r>
            <a:r>
              <a:rPr lang="en-US" altLang="zh-CN" dirty="0"/>
              <a:t>Building Information Modeling</a:t>
            </a:r>
            <a:r>
              <a:rPr lang="zh-CN" altLang="en-US" dirty="0"/>
              <a:t>概念</a:t>
            </a:r>
            <a:endParaRPr lang="en-US" altLang="zh-CN" dirty="0"/>
          </a:p>
          <a:p>
            <a:r>
              <a:rPr lang="zh-CN" altLang="en-US" dirty="0"/>
              <a:t>美国</a:t>
            </a:r>
            <a:r>
              <a:rPr lang="en-US" altLang="zh-CN" dirty="0"/>
              <a:t>Autodesk</a:t>
            </a:r>
            <a:r>
              <a:rPr lang="zh-CN" altLang="en-US" dirty="0"/>
              <a:t>公司于</a:t>
            </a:r>
            <a:r>
              <a:rPr lang="en-US" altLang="zh-CN" dirty="0"/>
              <a:t>2002</a:t>
            </a:r>
            <a:r>
              <a:rPr lang="zh-CN" altLang="en-US" dirty="0"/>
              <a:t>年首次提出</a:t>
            </a:r>
            <a:r>
              <a:rPr lang="en-US" altLang="zh-CN" dirty="0"/>
              <a:t>BIM</a:t>
            </a:r>
            <a:r>
              <a:rPr lang="zh-CN" altLang="en-US" dirty="0"/>
              <a:t>解决方案，推出了相应的</a:t>
            </a:r>
            <a:r>
              <a:rPr lang="en-US" altLang="zh-CN" dirty="0"/>
              <a:t>Revit</a:t>
            </a:r>
            <a:r>
              <a:rPr lang="zh-CN" altLang="en-US" dirty="0"/>
              <a:t>和</a:t>
            </a:r>
            <a:r>
              <a:rPr lang="en-US" altLang="zh-CN" dirty="0"/>
              <a:t>Civil 3D</a:t>
            </a:r>
            <a:r>
              <a:rPr lang="zh-CN" altLang="en-US" dirty="0"/>
              <a:t>软件，美国</a:t>
            </a:r>
            <a:r>
              <a:rPr lang="en-US" altLang="zh-CN" dirty="0"/>
              <a:t>Bentley</a:t>
            </a:r>
            <a:r>
              <a:rPr lang="zh-CN" altLang="en-US" dirty="0"/>
              <a:t>公司基于全信息建筑模型（</a:t>
            </a:r>
            <a:r>
              <a:rPr lang="en-US" altLang="zh-CN" dirty="0"/>
              <a:t>Single Building Model,  SBM</a:t>
            </a:r>
            <a:r>
              <a:rPr lang="zh-CN" altLang="en-US" dirty="0"/>
              <a:t>），推出了</a:t>
            </a:r>
            <a:r>
              <a:rPr lang="en-US" altLang="zh-CN" dirty="0"/>
              <a:t>MicroStation Architecture</a:t>
            </a:r>
            <a:endParaRPr lang="en-US" altLang="zh-CN" dirty="0"/>
          </a:p>
          <a:p>
            <a:r>
              <a:rPr lang="en-US" altLang="zh-CN" dirty="0"/>
              <a:t>2006</a:t>
            </a:r>
            <a:r>
              <a:rPr lang="zh-CN" altLang="en-US" dirty="0"/>
              <a:t>年左右，</a:t>
            </a:r>
            <a:r>
              <a:rPr lang="en-US" altLang="zh-CN" dirty="0"/>
              <a:t>BIM</a:t>
            </a:r>
            <a:r>
              <a:rPr lang="zh-CN" altLang="en-US" dirty="0"/>
              <a:t>在各国开始得到应用</a:t>
            </a:r>
            <a:endParaRPr lang="zh-CN" altLang="en-US" dirty="0"/>
          </a:p>
          <a:p>
            <a:r>
              <a:rPr lang="zh-CN" altLang="en-US" dirty="0"/>
              <a:t>美国于</a:t>
            </a:r>
            <a:r>
              <a:rPr lang="en-US" altLang="zh-CN" dirty="0"/>
              <a:t>2007</a:t>
            </a:r>
            <a:r>
              <a:rPr lang="zh-CN" altLang="en-US" dirty="0"/>
              <a:t>年发布了国家</a:t>
            </a:r>
            <a:r>
              <a:rPr lang="en-US" altLang="zh-CN" dirty="0"/>
              <a:t>BIM</a:t>
            </a:r>
            <a:r>
              <a:rPr lang="zh-CN" altLang="en-US" dirty="0"/>
              <a:t>标准</a:t>
            </a:r>
            <a:r>
              <a:rPr lang="en-US" altLang="zh-CN" dirty="0"/>
              <a:t>(National Building Information Modeling Standard)</a:t>
            </a:r>
            <a:r>
              <a:rPr lang="zh-CN" altLang="en-US" dirty="0"/>
              <a:t>，作为</a:t>
            </a:r>
            <a:r>
              <a:rPr lang="en-US" altLang="zh-CN" dirty="0"/>
              <a:t>BIM</a:t>
            </a:r>
            <a:r>
              <a:rPr lang="zh-CN" altLang="en-US" dirty="0"/>
              <a:t>相关研究及开发的参考</a:t>
            </a:r>
            <a:endParaRPr lang="en-US" altLang="zh-CN" dirty="0"/>
          </a:p>
          <a:p>
            <a:r>
              <a:rPr lang="en-US" altLang="zh-CN" dirty="0"/>
              <a:t>2009</a:t>
            </a:r>
            <a:r>
              <a:rPr lang="zh-CN" altLang="zh-CN" dirty="0"/>
              <a:t>年，日本开始将</a:t>
            </a:r>
            <a:r>
              <a:rPr lang="en-US" altLang="zh-CN" dirty="0"/>
              <a:t>BIM</a:t>
            </a:r>
            <a:r>
              <a:rPr lang="zh-CN" altLang="zh-CN" dirty="0"/>
              <a:t>技术大量应用在建筑行业中</a:t>
            </a:r>
            <a:endParaRPr lang="en-US" altLang="zh-CN" dirty="0"/>
          </a:p>
          <a:p>
            <a:r>
              <a:rPr lang="en-US" altLang="zh-CN" dirty="0"/>
              <a:t>2010</a:t>
            </a:r>
            <a:r>
              <a:rPr lang="zh-CN" altLang="zh-CN" dirty="0"/>
              <a:t>年，韩国公共采购服务中心（</a:t>
            </a:r>
            <a:r>
              <a:rPr lang="en-US" altLang="zh-CN" dirty="0"/>
              <a:t>Public Procurement Service</a:t>
            </a:r>
            <a:r>
              <a:rPr lang="zh-CN" altLang="zh-CN" dirty="0"/>
              <a:t>，</a:t>
            </a:r>
            <a:r>
              <a:rPr lang="en-US" altLang="zh-CN" dirty="0"/>
              <a:t>PPS</a:t>
            </a:r>
            <a:r>
              <a:rPr lang="zh-CN" altLang="zh-CN" dirty="0"/>
              <a:t>）发布了韩国</a:t>
            </a:r>
            <a:r>
              <a:rPr lang="en-US" altLang="zh-CN" dirty="0"/>
              <a:t>BIM</a:t>
            </a:r>
            <a:r>
              <a:rPr lang="zh-CN" altLang="zh-CN" dirty="0"/>
              <a:t>路线图</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建筑信息模型（</a:t>
            </a:r>
            <a:r>
              <a:rPr lang="en-US" altLang="zh-CN" dirty="0"/>
              <a:t>BIM</a:t>
            </a:r>
            <a:r>
              <a:rPr lang="zh-CN" altLang="en-US" dirty="0"/>
              <a:t>）</a:t>
            </a:r>
            <a:r>
              <a:rPr lang="en-US" altLang="zh-CN" dirty="0"/>
              <a:t>——</a:t>
            </a:r>
            <a:r>
              <a:rPr lang="zh-CN" altLang="en-US" dirty="0"/>
              <a:t>中国</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2003</a:t>
            </a:r>
            <a:r>
              <a:rPr lang="zh-CN" altLang="zh-CN" dirty="0"/>
              <a:t>年发布的《</a:t>
            </a:r>
            <a:r>
              <a:rPr lang="en-US" altLang="zh-CN" dirty="0"/>
              <a:t>2003</a:t>
            </a:r>
            <a:r>
              <a:rPr lang="zh-CN" altLang="zh-CN" dirty="0"/>
              <a:t>－</a:t>
            </a:r>
            <a:r>
              <a:rPr lang="en-US" altLang="zh-CN" dirty="0"/>
              <a:t>2008 </a:t>
            </a:r>
            <a:r>
              <a:rPr lang="zh-CN" altLang="zh-CN" dirty="0"/>
              <a:t>年全国建筑业信息化发展规划纲要》，标志着</a:t>
            </a:r>
            <a:r>
              <a:rPr lang="en-US" altLang="zh-CN" dirty="0"/>
              <a:t>BIM </a:t>
            </a:r>
            <a:r>
              <a:rPr lang="zh-CN" altLang="zh-CN" dirty="0"/>
              <a:t>技术在我国建设行业的应用拉开了帷幕。</a:t>
            </a:r>
            <a:endParaRPr lang="en-US" altLang="zh-CN" dirty="0"/>
          </a:p>
          <a:p>
            <a:r>
              <a:rPr lang="zh-CN" altLang="zh-CN" dirty="0"/>
              <a:t>在</a:t>
            </a:r>
            <a:r>
              <a:rPr lang="en-US" altLang="zh-CN" dirty="0"/>
              <a:t>2011</a:t>
            </a:r>
            <a:r>
              <a:rPr lang="zh-CN" altLang="zh-CN" dirty="0"/>
              <a:t>年住建部发布《</a:t>
            </a:r>
            <a:r>
              <a:rPr lang="en-US" altLang="zh-CN" dirty="0"/>
              <a:t>2011-2015</a:t>
            </a:r>
            <a:r>
              <a:rPr lang="zh-CN" altLang="zh-CN" dirty="0"/>
              <a:t>年建筑业信息化发展纲要》中首次将</a:t>
            </a:r>
            <a:r>
              <a:rPr lang="en-US" altLang="zh-CN" dirty="0"/>
              <a:t>BIM</a:t>
            </a:r>
            <a:r>
              <a:rPr lang="zh-CN" altLang="zh-CN" dirty="0"/>
              <a:t>技术纳入建筑信息化的标准中，接着</a:t>
            </a:r>
            <a:r>
              <a:rPr lang="en-US" altLang="zh-CN" dirty="0"/>
              <a:t>2013</a:t>
            </a:r>
            <a:r>
              <a:rPr lang="zh-CN" altLang="zh-CN" dirty="0"/>
              <a:t>年和</a:t>
            </a:r>
            <a:r>
              <a:rPr lang="en-US" altLang="zh-CN" dirty="0"/>
              <a:t>2016</a:t>
            </a:r>
            <a:r>
              <a:rPr lang="zh-CN" altLang="zh-CN" dirty="0"/>
              <a:t>年相继推出《关于推进建筑信息模型应用的指导意见》、《</a:t>
            </a:r>
            <a:r>
              <a:rPr lang="en-US" altLang="zh-CN" dirty="0"/>
              <a:t>2016-2020</a:t>
            </a:r>
            <a:r>
              <a:rPr lang="zh-CN" altLang="zh-CN" dirty="0"/>
              <a:t>年建筑业信息化发展纲要》，再次明确</a:t>
            </a:r>
            <a:r>
              <a:rPr lang="en-US" altLang="zh-CN" dirty="0"/>
              <a:t>BIM</a:t>
            </a:r>
            <a:r>
              <a:rPr lang="zh-CN" altLang="zh-CN" dirty="0"/>
              <a:t>技术的重要性，</a:t>
            </a:r>
            <a:r>
              <a:rPr lang="en-US" altLang="zh-CN" dirty="0"/>
              <a:t>BIM</a:t>
            </a:r>
            <a:r>
              <a:rPr lang="zh-CN" altLang="zh-CN" dirty="0"/>
              <a:t>成为“十三五”建筑业重点推广的五大信息技术之首；</a:t>
            </a:r>
            <a:endParaRPr lang="en-US" altLang="zh-CN" dirty="0"/>
          </a:p>
          <a:p>
            <a:r>
              <a:rPr lang="zh-CN" altLang="zh-CN" dirty="0"/>
              <a:t>在</a:t>
            </a:r>
            <a:r>
              <a:rPr lang="en-US" altLang="zh-CN" dirty="0"/>
              <a:t>2020 </a:t>
            </a:r>
            <a:r>
              <a:rPr lang="zh-CN" altLang="zh-CN" dirty="0"/>
              <a:t>年发布了《住房和城乡建设部工程质量安全监管司</a:t>
            </a:r>
            <a:r>
              <a:rPr lang="en-US" altLang="zh-CN" dirty="0"/>
              <a:t> 2020 </a:t>
            </a:r>
            <a:r>
              <a:rPr lang="zh-CN" altLang="zh-CN" dirty="0"/>
              <a:t>年工作要点》，提出“推动</a:t>
            </a:r>
            <a:r>
              <a:rPr lang="en-US" altLang="zh-CN" dirty="0"/>
              <a:t> BIM </a:t>
            </a:r>
            <a:r>
              <a:rPr lang="zh-CN" altLang="zh-CN" dirty="0"/>
              <a:t>技术在工程建设全过程的集成应用”</a:t>
            </a:r>
            <a:endParaRPr lang="en-US" altLang="zh-CN" dirty="0"/>
          </a:p>
          <a:p>
            <a:r>
              <a:rPr lang="en-US" altLang="zh-CN" dirty="0"/>
              <a:t>2020</a:t>
            </a:r>
            <a:r>
              <a:rPr lang="zh-CN" altLang="zh-CN" dirty="0"/>
              <a:t>年</a:t>
            </a:r>
            <a:r>
              <a:rPr lang="en-US" altLang="zh-CN" dirty="0"/>
              <a:t>8</a:t>
            </a:r>
            <a:r>
              <a:rPr lang="zh-CN" altLang="zh-CN" dirty="0"/>
              <a:t>月，住房和城乡建设部、国家发展改革委、工业和信息化部等</a:t>
            </a:r>
            <a:r>
              <a:rPr lang="en-US" altLang="zh-CN" dirty="0"/>
              <a:t>13</a:t>
            </a:r>
            <a:r>
              <a:rPr lang="zh-CN" altLang="zh-CN" dirty="0"/>
              <a:t>个部门联合印发《关于推动智能建造与建筑工业化协同发展的指导意见》，指导意见提出，加快建筑工业化升级，加快推动新一代信息技术与建筑工业化技术协同发展，在建造全过程加大建筑信息模型（</a:t>
            </a:r>
            <a:r>
              <a:rPr lang="en-US" altLang="zh-CN" dirty="0"/>
              <a:t>BIM</a:t>
            </a:r>
            <a:r>
              <a:rPr lang="zh-CN" altLang="zh-CN" dirty="0"/>
              <a:t>）、互联网、物联网、大数据、云计算、移动通信、人工智能、区块链等新技术的集成与创新应用。</a:t>
            </a:r>
            <a:endParaRPr lang="zh-CN"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BIM</a:t>
            </a:r>
            <a:r>
              <a:rPr lang="zh-CN" altLang="en-US" dirty="0"/>
              <a:t>的概念和要素</a:t>
            </a:r>
            <a:endParaRPr lang="zh-CN" altLang="en-US" dirty="0"/>
          </a:p>
        </p:txBody>
      </p:sp>
      <p:sp>
        <p:nvSpPr>
          <p:cNvPr id="3" name="内容占位符 2"/>
          <p:cNvSpPr>
            <a:spLocks noGrp="1"/>
          </p:cNvSpPr>
          <p:nvPr>
            <p:ph idx="1"/>
          </p:nvPr>
        </p:nvSpPr>
        <p:spPr/>
        <p:txBody>
          <a:bodyPr/>
          <a:lstStyle/>
          <a:p>
            <a:r>
              <a:rPr lang="en-US" altLang="zh-CN" dirty="0"/>
              <a:t>BIM</a:t>
            </a:r>
            <a:r>
              <a:rPr lang="zh-CN" altLang="en-US" dirty="0"/>
              <a:t>的英文全称可以由两种写法，一种是</a:t>
            </a:r>
            <a:r>
              <a:rPr lang="en-US" altLang="zh-CN" dirty="0">
                <a:solidFill>
                  <a:srgbClr val="FF0000"/>
                </a:solidFill>
              </a:rPr>
              <a:t>Building Information Model</a:t>
            </a:r>
            <a:r>
              <a:rPr lang="zh-CN" altLang="en-US" dirty="0"/>
              <a:t>，而另外一种是</a:t>
            </a:r>
            <a:r>
              <a:rPr lang="en-US" altLang="zh-CN" dirty="0"/>
              <a:t>Building Information Modelling</a:t>
            </a:r>
            <a:r>
              <a:rPr lang="zh-CN" altLang="en-US" dirty="0"/>
              <a:t>。这两种写法代表了不同的理解，</a:t>
            </a:r>
            <a:r>
              <a:rPr lang="en-US" altLang="zh-CN" dirty="0"/>
              <a:t>Building Information Model</a:t>
            </a:r>
            <a:r>
              <a:rPr lang="zh-CN" altLang="en-US" dirty="0"/>
              <a:t>表示</a:t>
            </a:r>
            <a:r>
              <a:rPr lang="en-US" altLang="zh-CN" dirty="0"/>
              <a:t>BIM</a:t>
            </a:r>
            <a:r>
              <a:rPr lang="zh-CN" altLang="en-US" dirty="0"/>
              <a:t>是一种模型的表示方法，体现在统一数据、统一表示方面，而</a:t>
            </a:r>
            <a:r>
              <a:rPr lang="en-US" altLang="zh-CN" dirty="0"/>
              <a:t>Building Information Modelling</a:t>
            </a:r>
            <a:r>
              <a:rPr lang="zh-CN" altLang="en-US" dirty="0"/>
              <a:t>表示的是建模和管理的过程，体现在统一流程、对全过程的管理方面。因此，</a:t>
            </a:r>
            <a:r>
              <a:rPr lang="en-US" altLang="zh-CN" dirty="0"/>
              <a:t>BIM</a:t>
            </a:r>
            <a:r>
              <a:rPr lang="zh-CN" altLang="en-US" dirty="0"/>
              <a:t>的要素也可以从这两个方面去理解：</a:t>
            </a:r>
            <a:endParaRPr lang="en-US" altLang="zh-CN" dirty="0"/>
          </a:p>
          <a:p>
            <a:pPr marL="457200" lvl="1" indent="0">
              <a:buNone/>
            </a:pPr>
            <a:r>
              <a:rPr lang="zh-CN" altLang="zh-CN" dirty="0"/>
              <a:t>（</a:t>
            </a:r>
            <a:r>
              <a:rPr lang="en-US" altLang="zh-CN" dirty="0"/>
              <a:t>1</a:t>
            </a:r>
            <a:r>
              <a:rPr lang="zh-CN" altLang="zh-CN" dirty="0"/>
              <a:t>）完整的模型信息</a:t>
            </a:r>
            <a:endParaRPr lang="en-US" altLang="zh-CN" dirty="0"/>
          </a:p>
          <a:p>
            <a:pPr lvl="2"/>
            <a:r>
              <a:rPr lang="en-US" altLang="zh-CN" dirty="0"/>
              <a:t>BIM </a:t>
            </a:r>
            <a:r>
              <a:rPr lang="en-US" altLang="zh-CN" dirty="0" err="1"/>
              <a:t>nD</a:t>
            </a:r>
            <a:r>
              <a:rPr lang="zh-CN" altLang="zh-CN" dirty="0"/>
              <a:t>模型的概念</a:t>
            </a:r>
            <a:endParaRPr lang="en-US" altLang="zh-CN" dirty="0"/>
          </a:p>
          <a:p>
            <a:pPr marL="457200" lvl="1" indent="0">
              <a:buNone/>
            </a:pPr>
            <a:r>
              <a:rPr lang="zh-CN" altLang="zh-CN" dirty="0"/>
              <a:t>（</a:t>
            </a:r>
            <a:r>
              <a:rPr lang="en-US" altLang="zh-CN" dirty="0"/>
              <a:t>2</a:t>
            </a:r>
            <a:r>
              <a:rPr lang="zh-CN" altLang="zh-CN" dirty="0"/>
              <a:t>）关联的信息</a:t>
            </a:r>
            <a:endParaRPr lang="en-US" altLang="zh-CN" dirty="0"/>
          </a:p>
          <a:p>
            <a:pPr lvl="2"/>
            <a:r>
              <a:rPr lang="en-US" altLang="zh-CN" dirty="0"/>
              <a:t>BIM</a:t>
            </a:r>
            <a:r>
              <a:rPr lang="zh-CN" altLang="zh-CN" dirty="0"/>
              <a:t>中的信息对象是相互关联的并且具有可识别的标识。</a:t>
            </a:r>
            <a:endParaRPr lang="en-US" altLang="zh-CN" dirty="0"/>
          </a:p>
          <a:p>
            <a:pPr marL="457200" lvl="1" indent="0">
              <a:buNone/>
            </a:pPr>
            <a:r>
              <a:rPr lang="zh-CN" altLang="zh-CN" dirty="0"/>
              <a:t>（</a:t>
            </a:r>
            <a:r>
              <a:rPr lang="en-US" altLang="zh-CN" dirty="0"/>
              <a:t>3</a:t>
            </a:r>
            <a:r>
              <a:rPr lang="zh-CN" altLang="zh-CN" dirty="0"/>
              <a:t>）唯一的模型信息</a:t>
            </a:r>
            <a:endParaRPr lang="en-US" altLang="zh-CN" dirty="0"/>
          </a:p>
          <a:p>
            <a:pPr marL="457200" lvl="1" indent="0">
              <a:buNone/>
            </a:pPr>
            <a:r>
              <a:rPr lang="zh-CN" altLang="zh-CN" dirty="0"/>
              <a:t>（</a:t>
            </a:r>
            <a:r>
              <a:rPr lang="en-US" altLang="zh-CN" dirty="0"/>
              <a:t>4</a:t>
            </a:r>
            <a:r>
              <a:rPr lang="zh-CN" altLang="zh-CN" dirty="0"/>
              <a:t>）全生命周期的跟踪</a:t>
            </a:r>
            <a:endParaRPr lang="en-US" altLang="zh-CN" dirty="0"/>
          </a:p>
          <a:p>
            <a:pPr marL="457200" lvl="1" indent="0">
              <a:buNone/>
            </a:pPr>
            <a:r>
              <a:rPr lang="zh-CN" altLang="zh-CN" dirty="0"/>
              <a:t>（</a:t>
            </a:r>
            <a:r>
              <a:rPr lang="en-US" altLang="zh-CN" dirty="0"/>
              <a:t>5</a:t>
            </a:r>
            <a:r>
              <a:rPr lang="zh-CN" altLang="zh-CN" dirty="0"/>
              <a:t>）标准化的表述</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BIM</a:t>
            </a:r>
            <a:r>
              <a:rPr lang="zh-CN" altLang="en-US" dirty="0"/>
              <a:t>的作用</a:t>
            </a:r>
            <a:endParaRPr lang="zh-CN" altLang="en-US" dirty="0"/>
          </a:p>
        </p:txBody>
      </p:sp>
      <p:sp>
        <p:nvSpPr>
          <p:cNvPr id="3" name="内容占位符 2"/>
          <p:cNvSpPr>
            <a:spLocks noGrp="1"/>
          </p:cNvSpPr>
          <p:nvPr>
            <p:ph idx="1"/>
          </p:nvPr>
        </p:nvSpPr>
        <p:spPr/>
        <p:txBody>
          <a:bodyPr/>
          <a:lstStyle/>
          <a:p>
            <a:r>
              <a:rPr lang="en-US" altLang="zh-CN" dirty="0"/>
              <a:t>BIM</a:t>
            </a:r>
            <a:r>
              <a:rPr lang="zh-CN" altLang="zh-CN" dirty="0"/>
              <a:t>技术发挥最大价值是在模型和协同的两个方面，通过</a:t>
            </a:r>
            <a:r>
              <a:rPr lang="en-US" altLang="zh-CN" dirty="0"/>
              <a:t>BIM</a:t>
            </a:r>
            <a:r>
              <a:rPr lang="zh-CN" altLang="zh-CN" dirty="0"/>
              <a:t>统一模型支撑、技术支撑和协同管理支撑来达到协同应用的高标准。在企业级应用中能成为企业运营的关键支撑，根据建设项目，实现项目级应用的信息化管理和跨专业协同、多终端系统集成、全过程覆盖的目标。</a:t>
            </a:r>
            <a:endParaRPr lang="zh-CN" altLang="zh-CN" dirty="0"/>
          </a:p>
          <a:p>
            <a:r>
              <a:rPr lang="en-US" altLang="zh-CN" dirty="0"/>
              <a:t>BIM</a:t>
            </a:r>
            <a:r>
              <a:rPr lang="zh-CN" altLang="zh-CN" dirty="0"/>
              <a:t>技术作为智能建造核心技术之一，在设计、施工、运维阶段发挥了重要作用。</a:t>
            </a:r>
            <a:endParaRPr lang="en-US" altLang="zh-CN" dirty="0"/>
          </a:p>
          <a:p>
            <a:r>
              <a:rPr lang="en-US" altLang="zh-CN" dirty="0"/>
              <a:t>BIM</a:t>
            </a:r>
            <a:r>
              <a:rPr lang="zh-CN" altLang="zh-CN" dirty="0"/>
              <a:t>在建筑整个生命周期管理的过程中发挥着关键作用，不仅是一个可视化的三维模型，而且是一个建筑数据的载体。</a:t>
            </a:r>
            <a:endParaRPr lang="en-US" altLang="zh-CN" dirty="0"/>
          </a:p>
          <a:p>
            <a:r>
              <a:rPr lang="en-US" altLang="zh-CN" dirty="0"/>
              <a:t>BIM</a:t>
            </a:r>
            <a:r>
              <a:rPr lang="zh-CN" altLang="zh-CN" dirty="0"/>
              <a:t>的推广，除了在技术上解决软件部署问题外，更大的是需要在组织流程、项目管理上面的革新。而智能建造的提出，就是为了改造建造行业传统模式的弊端，促进技术和模式的变革。</a:t>
            </a:r>
            <a:endParaRPr lang="en-US" altLang="zh-CN" dirty="0"/>
          </a:p>
          <a:p>
            <a:endParaRPr lang="zh-CN" altLang="en-US" dirty="0"/>
          </a:p>
        </p:txBody>
      </p:sp>
    </p:spTree>
  </p:cSld>
  <p:clrMapOvr>
    <a:masterClrMapping/>
  </p:clrMapOvr>
</p:sld>
</file>

<file path=ppt/theme/theme1.xml><?xml version="1.0" encoding="utf-8"?>
<a:theme xmlns:a="http://schemas.openxmlformats.org/drawingml/2006/main" name="数字孪生技术与工程实践2022">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自定义 3">
      <a:majorFont>
        <a:latin typeface="Arial Black"/>
        <a:ea typeface="思源黑体 CN Heavy"/>
        <a:cs typeface=""/>
      </a:majorFont>
      <a:minorFont>
        <a:latin typeface="Arial"/>
        <a:ea typeface="思源黑体 CN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数字孪生技术与工程实践2022</Template>
  <TotalTime>0</TotalTime>
  <Words>11158</Words>
  <Application>WPS 演示</Application>
  <PresentationFormat>宽屏</PresentationFormat>
  <Paragraphs>303</Paragraphs>
  <Slides>35</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35</vt:i4>
      </vt:variant>
    </vt:vector>
  </HeadingPairs>
  <TitlesOfParts>
    <vt:vector size="55" baseType="lpstr">
      <vt:lpstr>Arial</vt:lpstr>
      <vt:lpstr>宋体</vt:lpstr>
      <vt:lpstr>Wingdings</vt:lpstr>
      <vt:lpstr>思源宋体 CN Heavy</vt:lpstr>
      <vt:lpstr>汉仪书宋二KW</vt:lpstr>
      <vt:lpstr>Arial</vt:lpstr>
      <vt:lpstr>思源黑体 CN Heavy</vt:lpstr>
      <vt:lpstr>汉仪中黑KW</vt:lpstr>
      <vt:lpstr>Arial Black</vt:lpstr>
      <vt:lpstr>微软雅黑</vt:lpstr>
      <vt:lpstr>宋体</vt:lpstr>
      <vt:lpstr>Arial Unicode MS</vt:lpstr>
      <vt:lpstr>思源黑体 CN Medium</vt:lpstr>
      <vt:lpstr>Calibri</vt:lpstr>
      <vt:lpstr>Helvetica Neue</vt:lpstr>
      <vt:lpstr>Times New Roman</vt:lpstr>
      <vt:lpstr>Wingdings</vt:lpstr>
      <vt:lpstr>华文细黑</vt:lpstr>
      <vt:lpstr>黑体-简</vt:lpstr>
      <vt:lpstr>数字孪生技术与工程实践2022</vt:lpstr>
      <vt:lpstr>数字孪生技术与工程实践  第5章 基于数字孪生的智能建造与智慧城市</vt:lpstr>
      <vt:lpstr>引言</vt:lpstr>
      <vt:lpstr>目录</vt:lpstr>
      <vt:lpstr>5.1 基于数字孪生的智能建造</vt:lpstr>
      <vt:lpstr>建筑和工业产品的不同</vt:lpstr>
      <vt:lpstr>建筑信息模型（BIM）——历史</vt:lpstr>
      <vt:lpstr>建筑信息模型（BIM）——中国</vt:lpstr>
      <vt:lpstr>BIM的概念和要素</vt:lpstr>
      <vt:lpstr>BIM的作用</vt:lpstr>
      <vt:lpstr>智能建造——背景</vt:lpstr>
      <vt:lpstr>智能建造——概念和要素</vt:lpstr>
      <vt:lpstr>装配式建筑</vt:lpstr>
      <vt:lpstr>智能建造和数字孪生</vt:lpstr>
      <vt:lpstr>智能建造中数字孪生的特点</vt:lpstr>
      <vt:lpstr>建筑数字孪生系统</vt:lpstr>
      <vt:lpstr>基于数字孪生的智能建造应用场景（1）</vt:lpstr>
      <vt:lpstr>基于数字孪生的智能建造应用场景（2）</vt:lpstr>
      <vt:lpstr>5.2 基于数字孪生的智慧城市</vt:lpstr>
      <vt:lpstr>城市的定义</vt:lpstr>
      <vt:lpstr>城市是一个“开放的复杂巨系统”</vt:lpstr>
      <vt:lpstr>复杂系统的研究方法</vt:lpstr>
      <vt:lpstr>城市模型</vt:lpstr>
      <vt:lpstr>城市信息模型（CIM）</vt:lpstr>
      <vt:lpstr>城市信息模型（CIM）的特点</vt:lpstr>
      <vt:lpstr>智慧城市</vt:lpstr>
      <vt:lpstr>数字孪生城市</vt:lpstr>
      <vt:lpstr>城市数字孪生系统架构</vt:lpstr>
      <vt:lpstr>5.3 数字孪生城市应用案例</vt:lpstr>
      <vt:lpstr>数字孪生城市应用</vt:lpstr>
      <vt:lpstr>智慧临港</vt:lpstr>
      <vt:lpstr>虚拟新加坡</vt:lpstr>
      <vt:lpstr>基于达索3D EXPERIENCE平台的数字孪生城市应用</vt:lpstr>
      <vt:lpstr>本章思考题</vt:lpstr>
      <vt:lpstr>本章思考题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数字孪生技术与工程实践 第1章 数字孪生的发展 </dc:title>
  <dc:creator>陆剑峰</dc:creator>
  <cp:lastModifiedBy>朱显杰</cp:lastModifiedBy>
  <cp:revision>23</cp:revision>
  <dcterms:created xsi:type="dcterms:W3CDTF">2024-03-12T04:48:25Z</dcterms:created>
  <dcterms:modified xsi:type="dcterms:W3CDTF">2024-03-12T04:48:25Z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9CB23A1290C34955A60555F74945A5E7</vt:lpwstr>
  </property>
  <property fmtid="{D5CDD505-2E9C-101B-9397-08002B2CF9AE}" pid="3" name="KSOProductBuildVer">
    <vt:lpwstr>2052-6.4.0.8550</vt:lpwstr>
  </property>
</Properties>
</file>