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3"/>
    <p:sldId id="263" r:id="rId4"/>
    <p:sldId id="257" r:id="rId5"/>
    <p:sldId id="258" r:id="rId6"/>
    <p:sldId id="264" r:id="rId7"/>
    <p:sldId id="265" r:id="rId8"/>
    <p:sldId id="266" r:id="rId9"/>
    <p:sldId id="267" r:id="rId10"/>
    <p:sldId id="268" r:id="rId11"/>
    <p:sldId id="269" r:id="rId12"/>
    <p:sldId id="259" r:id="rId13"/>
    <p:sldId id="1930" r:id="rId14"/>
    <p:sldId id="1932" r:id="rId15"/>
    <p:sldId id="1933" r:id="rId16"/>
    <p:sldId id="1931" r:id="rId17"/>
    <p:sldId id="260" r:id="rId18"/>
    <p:sldId id="1934" r:id="rId19"/>
    <p:sldId id="1935" r:id="rId20"/>
    <p:sldId id="1936" r:id="rId21"/>
    <p:sldId id="261" r:id="rId22"/>
    <p:sldId id="1937" r:id="rId23"/>
    <p:sldId id="1938" r:id="rId24"/>
    <p:sldId id="1939" r:id="rId25"/>
    <p:sldId id="1940" r:id="rId26"/>
    <p:sldId id="1941" r:id="rId27"/>
    <p:sldId id="262" r:id="rId28"/>
    <p:sldId id="1942" r:id="rId29"/>
    <p:sldId id="1943" r:id="rId30"/>
    <p:sldId id="1944" r:id="rId31"/>
    <p:sldId id="1945" r:id="rId32"/>
    <p:sldId id="1946" r:id="rId33"/>
    <p:sldId id="764" r:id="rId34"/>
    <p:sldId id="762" r:id="rId35"/>
    <p:sldId id="1953"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刘付观生" initials="刘付观生" lastIdx="3" clrIdx="0"/>
  <p:cmAuthor id="1" name="liufuguansheng" initials="liufu" lastIdx="1" clrIdx="1"/>
  <p:cmAuthor id="2" name="作者" initials="A" lastIdx="0" clrIdx="1"/>
  <p:cmAuthor id="3" name="ITC" initials="I"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showGuides="1">
      <p:cViewPr varScale="1">
        <p:scale>
          <a:sx n="135" d="100"/>
          <a:sy n="135" d="100"/>
        </p:scale>
        <p:origin x="240" y="7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C79A654-2A67-44DB-BE75-72D183A4349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2999A1E-1F33-4C0C-9A8F-B6011416ED68}">
      <dgm:prSet phldrT="[文本]"/>
      <dgm:spPr/>
      <dgm:t>
        <a:bodyPr/>
        <a:lstStyle/>
        <a:p>
          <a:r>
            <a:rPr lang="en-US" altLang="en-US" dirty="0"/>
            <a:t>6.1 </a:t>
          </a:r>
          <a:r>
            <a:rPr lang="zh-CN" altLang="en-US" dirty="0"/>
            <a:t>知识及其表达</a:t>
          </a:r>
        </a:p>
      </dgm:t>
    </dgm:pt>
    <dgm:pt modelId="{848B357F-0AD7-4804-AD04-DE2E55AA6EDC}" cxnId="{88BB074F-3D15-4A06-83BE-822120CAA240}" type="parTrans">
      <dgm:prSet/>
      <dgm:spPr/>
      <dgm:t>
        <a:bodyPr/>
        <a:lstStyle/>
        <a:p>
          <a:endParaRPr lang="zh-CN" altLang="en-US"/>
        </a:p>
      </dgm:t>
    </dgm:pt>
    <dgm:pt modelId="{D833A3EF-6DEE-4016-97B5-AF3C4F6D5E6C}" cxnId="{88BB074F-3D15-4A06-83BE-822120CAA240}" type="sibTrans">
      <dgm:prSet/>
      <dgm:spPr/>
      <dgm:t>
        <a:bodyPr/>
        <a:lstStyle/>
        <a:p>
          <a:endParaRPr lang="zh-CN" altLang="en-US"/>
        </a:p>
      </dgm:t>
    </dgm:pt>
    <dgm:pt modelId="{BC5C8F96-F570-451D-B14B-36943250DD1D}">
      <dgm:prSet/>
      <dgm:spPr/>
      <dgm:t>
        <a:bodyPr/>
        <a:lstStyle/>
        <a:p>
          <a:r>
            <a:rPr lang="en-US" altLang="en-US"/>
            <a:t>6.2 </a:t>
          </a:r>
          <a:r>
            <a:rPr lang="zh-CN" altLang="en-US"/>
            <a:t>模型和数据双驱动的优化</a:t>
          </a:r>
        </a:p>
      </dgm:t>
    </dgm:pt>
    <dgm:pt modelId="{CD573A36-1147-44E6-BF79-659124AF2AE2}" cxnId="{BD9B766A-CD44-4256-916D-5BFAFE6CA027}" type="parTrans">
      <dgm:prSet/>
      <dgm:spPr/>
      <dgm:t>
        <a:bodyPr/>
        <a:lstStyle/>
        <a:p>
          <a:endParaRPr lang="zh-CN" altLang="en-US"/>
        </a:p>
      </dgm:t>
    </dgm:pt>
    <dgm:pt modelId="{E2BD669F-34CE-4485-9278-967CD1395A3A}" cxnId="{BD9B766A-CD44-4256-916D-5BFAFE6CA027}" type="sibTrans">
      <dgm:prSet/>
      <dgm:spPr/>
      <dgm:t>
        <a:bodyPr/>
        <a:lstStyle/>
        <a:p>
          <a:endParaRPr lang="zh-CN" altLang="en-US"/>
        </a:p>
      </dgm:t>
    </dgm:pt>
    <dgm:pt modelId="{67A9067A-CAC3-41BC-B62A-F3F4D687F68E}">
      <dgm:prSet/>
      <dgm:spPr/>
      <dgm:t>
        <a:bodyPr/>
        <a:lstStyle/>
        <a:p>
          <a:r>
            <a:rPr lang="en-US" altLang="en-US"/>
            <a:t>6.3 </a:t>
          </a:r>
          <a:r>
            <a:rPr lang="zh-CN" altLang="en-US"/>
            <a:t>基于数字孪生的机器学习</a:t>
          </a:r>
        </a:p>
      </dgm:t>
    </dgm:pt>
    <dgm:pt modelId="{1A5E52A2-4D4F-485E-B660-AA0101CC91EF}" cxnId="{53FCAEAE-C318-4BA9-AADA-551D8427EF1B}" type="parTrans">
      <dgm:prSet/>
      <dgm:spPr/>
      <dgm:t>
        <a:bodyPr/>
        <a:lstStyle/>
        <a:p>
          <a:endParaRPr lang="zh-CN" altLang="en-US"/>
        </a:p>
      </dgm:t>
    </dgm:pt>
    <dgm:pt modelId="{4622148F-F098-44CE-BD81-D97DC7C7C270}" cxnId="{53FCAEAE-C318-4BA9-AADA-551D8427EF1B}" type="sibTrans">
      <dgm:prSet/>
      <dgm:spPr/>
      <dgm:t>
        <a:bodyPr/>
        <a:lstStyle/>
        <a:p>
          <a:endParaRPr lang="zh-CN" altLang="en-US"/>
        </a:p>
      </dgm:t>
    </dgm:pt>
    <dgm:pt modelId="{AA42BA43-95B6-4D9D-BF35-D356C19C66B6}">
      <dgm:prSet/>
      <dgm:spPr/>
      <dgm:t>
        <a:bodyPr/>
        <a:lstStyle/>
        <a:p>
          <a:r>
            <a:rPr lang="en-US" altLang="en-US"/>
            <a:t>6.4 </a:t>
          </a:r>
          <a:r>
            <a:rPr lang="zh-CN" altLang="en-US"/>
            <a:t>基于数字孪生的装配优化</a:t>
          </a:r>
        </a:p>
      </dgm:t>
    </dgm:pt>
    <dgm:pt modelId="{38F90B15-8430-4348-96D4-06A09557A576}" cxnId="{7E0CE82F-007F-4C63-8068-977A0ED89DAC}" type="parTrans">
      <dgm:prSet/>
      <dgm:spPr/>
      <dgm:t>
        <a:bodyPr/>
        <a:lstStyle/>
        <a:p>
          <a:endParaRPr lang="zh-CN" altLang="en-US"/>
        </a:p>
      </dgm:t>
    </dgm:pt>
    <dgm:pt modelId="{BC141615-BBBC-4284-9AB7-9DC96E8ACEA6}" cxnId="{7E0CE82F-007F-4C63-8068-977A0ED89DAC}" type="sibTrans">
      <dgm:prSet/>
      <dgm:spPr/>
      <dgm:t>
        <a:bodyPr/>
        <a:lstStyle/>
        <a:p>
          <a:endParaRPr lang="zh-CN" altLang="en-US"/>
        </a:p>
      </dgm:t>
    </dgm:pt>
    <dgm:pt modelId="{62204BBB-3680-4C39-9DB6-101E483390B3}">
      <dgm:prSet/>
      <dgm:spPr/>
      <dgm:t>
        <a:bodyPr/>
        <a:lstStyle/>
        <a:p>
          <a:r>
            <a:rPr lang="en-US" altLang="en-US" dirty="0"/>
            <a:t>6.5 </a:t>
          </a:r>
          <a:r>
            <a:rPr lang="zh-CN" altLang="en-US" dirty="0"/>
            <a:t>基于数字孪生的设备维护</a:t>
          </a:r>
        </a:p>
      </dgm:t>
    </dgm:pt>
    <dgm:pt modelId="{CB9F02DA-CD7E-4BEB-832B-EF787CF5BFB2}" cxnId="{1129D9B2-79E8-4984-9C4E-45D77650D34F}" type="parTrans">
      <dgm:prSet/>
      <dgm:spPr/>
      <dgm:t>
        <a:bodyPr/>
        <a:lstStyle/>
        <a:p>
          <a:endParaRPr lang="zh-CN" altLang="en-US"/>
        </a:p>
      </dgm:t>
    </dgm:pt>
    <dgm:pt modelId="{5EED5C96-6645-4229-A1C7-E5C3FC5358C2}" cxnId="{1129D9B2-79E8-4984-9C4E-45D77650D34F}" type="sibTrans">
      <dgm:prSet/>
      <dgm:spPr/>
      <dgm:t>
        <a:bodyPr/>
        <a:lstStyle/>
        <a:p>
          <a:endParaRPr lang="zh-CN" altLang="en-US"/>
        </a:p>
      </dgm:t>
    </dgm:pt>
    <dgm:pt modelId="{A9061E5E-950B-46F1-990D-71FF97074DCC}" type="pres">
      <dgm:prSet presAssocID="{AC79A654-2A67-44DB-BE75-72D183A43493}" presName="vert0" presStyleCnt="0">
        <dgm:presLayoutVars>
          <dgm:dir/>
          <dgm:animOne val="branch"/>
          <dgm:animLvl val="lvl"/>
        </dgm:presLayoutVars>
      </dgm:prSet>
      <dgm:spPr/>
    </dgm:pt>
    <dgm:pt modelId="{1CEB8B0F-7834-48F3-A405-620D2CFF485F}" type="pres">
      <dgm:prSet presAssocID="{B2999A1E-1F33-4C0C-9A8F-B6011416ED68}" presName="thickLine" presStyleLbl="alignNode1" presStyleIdx="0" presStyleCnt="5"/>
      <dgm:spPr/>
    </dgm:pt>
    <dgm:pt modelId="{E87BD1F3-6169-4F3F-AE3C-826482C52423}" type="pres">
      <dgm:prSet presAssocID="{B2999A1E-1F33-4C0C-9A8F-B6011416ED68}" presName="horz1" presStyleCnt="0"/>
      <dgm:spPr/>
    </dgm:pt>
    <dgm:pt modelId="{8FA5DBC6-C619-40D6-87B9-BEF3DD24BC2E}" type="pres">
      <dgm:prSet presAssocID="{B2999A1E-1F33-4C0C-9A8F-B6011416ED68}" presName="tx1" presStyleLbl="revTx" presStyleIdx="0" presStyleCnt="5"/>
      <dgm:spPr/>
    </dgm:pt>
    <dgm:pt modelId="{186D557F-D1B1-4A3E-AEAB-DD0316F54AC3}" type="pres">
      <dgm:prSet presAssocID="{B2999A1E-1F33-4C0C-9A8F-B6011416ED68}" presName="vert1" presStyleCnt="0"/>
      <dgm:spPr/>
    </dgm:pt>
    <dgm:pt modelId="{3B7A50D0-D9FE-4AFE-B0AB-AC1BBB1D20E8}" type="pres">
      <dgm:prSet presAssocID="{BC5C8F96-F570-451D-B14B-36943250DD1D}" presName="thickLine" presStyleLbl="alignNode1" presStyleIdx="1" presStyleCnt="5"/>
      <dgm:spPr/>
    </dgm:pt>
    <dgm:pt modelId="{9450CFE7-6D1B-4E79-981D-681B3E99F4FE}" type="pres">
      <dgm:prSet presAssocID="{BC5C8F96-F570-451D-B14B-36943250DD1D}" presName="horz1" presStyleCnt="0"/>
      <dgm:spPr/>
    </dgm:pt>
    <dgm:pt modelId="{BE53808B-B346-4B5D-A7A5-15BF9AB52092}" type="pres">
      <dgm:prSet presAssocID="{BC5C8F96-F570-451D-B14B-36943250DD1D}" presName="tx1" presStyleLbl="revTx" presStyleIdx="1" presStyleCnt="5"/>
      <dgm:spPr/>
    </dgm:pt>
    <dgm:pt modelId="{1A00793E-4869-45A9-8D33-202BF04B232D}" type="pres">
      <dgm:prSet presAssocID="{BC5C8F96-F570-451D-B14B-36943250DD1D}" presName="vert1" presStyleCnt="0"/>
      <dgm:spPr/>
    </dgm:pt>
    <dgm:pt modelId="{91FC23A5-490B-4908-8E6B-8D7D143921EF}" type="pres">
      <dgm:prSet presAssocID="{67A9067A-CAC3-41BC-B62A-F3F4D687F68E}" presName="thickLine" presStyleLbl="alignNode1" presStyleIdx="2" presStyleCnt="5"/>
      <dgm:spPr/>
    </dgm:pt>
    <dgm:pt modelId="{7E0ECE50-2482-4B30-BD17-8A64B9F44E01}" type="pres">
      <dgm:prSet presAssocID="{67A9067A-CAC3-41BC-B62A-F3F4D687F68E}" presName="horz1" presStyleCnt="0"/>
      <dgm:spPr/>
    </dgm:pt>
    <dgm:pt modelId="{3F153BFC-AC4D-4EDB-8D56-C0B498E71DA5}" type="pres">
      <dgm:prSet presAssocID="{67A9067A-CAC3-41BC-B62A-F3F4D687F68E}" presName="tx1" presStyleLbl="revTx" presStyleIdx="2" presStyleCnt="5"/>
      <dgm:spPr/>
    </dgm:pt>
    <dgm:pt modelId="{F8744EC3-F80E-4A22-AE43-A22C2E661C93}" type="pres">
      <dgm:prSet presAssocID="{67A9067A-CAC3-41BC-B62A-F3F4D687F68E}" presName="vert1" presStyleCnt="0"/>
      <dgm:spPr/>
    </dgm:pt>
    <dgm:pt modelId="{3AAAC778-14CB-4BA5-BB8E-5D8896563E54}" type="pres">
      <dgm:prSet presAssocID="{AA42BA43-95B6-4D9D-BF35-D356C19C66B6}" presName="thickLine" presStyleLbl="alignNode1" presStyleIdx="3" presStyleCnt="5"/>
      <dgm:spPr/>
    </dgm:pt>
    <dgm:pt modelId="{54618807-B5EF-4D92-8D9A-7C3A3F4705F4}" type="pres">
      <dgm:prSet presAssocID="{AA42BA43-95B6-4D9D-BF35-D356C19C66B6}" presName="horz1" presStyleCnt="0"/>
      <dgm:spPr/>
    </dgm:pt>
    <dgm:pt modelId="{42A9E7E2-4D9C-4C8D-B901-5F71C63BE454}" type="pres">
      <dgm:prSet presAssocID="{AA42BA43-95B6-4D9D-BF35-D356C19C66B6}" presName="tx1" presStyleLbl="revTx" presStyleIdx="3" presStyleCnt="5"/>
      <dgm:spPr/>
    </dgm:pt>
    <dgm:pt modelId="{999CF8B9-7EE5-4D8D-9433-D26328DE4AB4}" type="pres">
      <dgm:prSet presAssocID="{AA42BA43-95B6-4D9D-BF35-D356C19C66B6}" presName="vert1" presStyleCnt="0"/>
      <dgm:spPr/>
    </dgm:pt>
    <dgm:pt modelId="{37BC8B6B-C9EB-4071-A236-15739116DFD0}" type="pres">
      <dgm:prSet presAssocID="{62204BBB-3680-4C39-9DB6-101E483390B3}" presName="thickLine" presStyleLbl="alignNode1" presStyleIdx="4" presStyleCnt="5"/>
      <dgm:spPr/>
    </dgm:pt>
    <dgm:pt modelId="{9A5BE5E1-7A4F-4EAF-ADBB-B43CC0505609}" type="pres">
      <dgm:prSet presAssocID="{62204BBB-3680-4C39-9DB6-101E483390B3}" presName="horz1" presStyleCnt="0"/>
      <dgm:spPr/>
    </dgm:pt>
    <dgm:pt modelId="{59B66789-B4E7-48F4-97E8-90D951B51694}" type="pres">
      <dgm:prSet presAssocID="{62204BBB-3680-4C39-9DB6-101E483390B3}" presName="tx1" presStyleLbl="revTx" presStyleIdx="4" presStyleCnt="5"/>
      <dgm:spPr/>
    </dgm:pt>
    <dgm:pt modelId="{282D6655-7589-49DC-B5F6-97012FDBB45E}" type="pres">
      <dgm:prSet presAssocID="{62204BBB-3680-4C39-9DB6-101E483390B3}" presName="vert1" presStyleCnt="0"/>
      <dgm:spPr/>
    </dgm:pt>
  </dgm:ptLst>
  <dgm:cxnLst>
    <dgm:cxn modelId="{4FA4A601-CE8D-41BD-8CC4-673EF14AE8E5}" type="presOf" srcId="{62204BBB-3680-4C39-9DB6-101E483390B3}" destId="{59B66789-B4E7-48F4-97E8-90D951B51694}" srcOrd="0" destOrd="0" presId="urn:microsoft.com/office/officeart/2008/layout/LinedList"/>
    <dgm:cxn modelId="{7E0CE82F-007F-4C63-8068-977A0ED89DAC}" srcId="{AC79A654-2A67-44DB-BE75-72D183A43493}" destId="{AA42BA43-95B6-4D9D-BF35-D356C19C66B6}" srcOrd="3" destOrd="0" parTransId="{38F90B15-8430-4348-96D4-06A09557A576}" sibTransId="{BC141615-BBBC-4284-9AB7-9DC96E8ACEA6}"/>
    <dgm:cxn modelId="{EF2D9A3B-716C-4275-BE0E-9627B62BA9D6}" type="presOf" srcId="{BC5C8F96-F570-451D-B14B-36943250DD1D}" destId="{BE53808B-B346-4B5D-A7A5-15BF9AB52092}" srcOrd="0" destOrd="0" presId="urn:microsoft.com/office/officeart/2008/layout/LinedList"/>
    <dgm:cxn modelId="{3A3E223D-0D9B-4F48-A0D4-597F8DF8AB50}" type="presOf" srcId="{B2999A1E-1F33-4C0C-9A8F-B6011416ED68}" destId="{8FA5DBC6-C619-40D6-87B9-BEF3DD24BC2E}" srcOrd="0" destOrd="0" presId="urn:microsoft.com/office/officeart/2008/layout/LinedList"/>
    <dgm:cxn modelId="{BD9B766A-CD44-4256-916D-5BFAFE6CA027}" srcId="{AC79A654-2A67-44DB-BE75-72D183A43493}" destId="{BC5C8F96-F570-451D-B14B-36943250DD1D}" srcOrd="1" destOrd="0" parTransId="{CD573A36-1147-44E6-BF79-659124AF2AE2}" sibTransId="{E2BD669F-34CE-4485-9278-967CD1395A3A}"/>
    <dgm:cxn modelId="{88BB074F-3D15-4A06-83BE-822120CAA240}" srcId="{AC79A654-2A67-44DB-BE75-72D183A43493}" destId="{B2999A1E-1F33-4C0C-9A8F-B6011416ED68}" srcOrd="0" destOrd="0" parTransId="{848B357F-0AD7-4804-AD04-DE2E55AA6EDC}" sibTransId="{D833A3EF-6DEE-4016-97B5-AF3C4F6D5E6C}"/>
    <dgm:cxn modelId="{943CFE56-51A7-47DF-BF5B-0007171FEC62}" type="presOf" srcId="{AA42BA43-95B6-4D9D-BF35-D356C19C66B6}" destId="{42A9E7E2-4D9C-4C8D-B901-5F71C63BE454}" srcOrd="0" destOrd="0" presId="urn:microsoft.com/office/officeart/2008/layout/LinedList"/>
    <dgm:cxn modelId="{53FCAEAE-C318-4BA9-AADA-551D8427EF1B}" srcId="{AC79A654-2A67-44DB-BE75-72D183A43493}" destId="{67A9067A-CAC3-41BC-B62A-F3F4D687F68E}" srcOrd="2" destOrd="0" parTransId="{1A5E52A2-4D4F-485E-B660-AA0101CC91EF}" sibTransId="{4622148F-F098-44CE-BD81-D97DC7C7C270}"/>
    <dgm:cxn modelId="{1129D9B2-79E8-4984-9C4E-45D77650D34F}" srcId="{AC79A654-2A67-44DB-BE75-72D183A43493}" destId="{62204BBB-3680-4C39-9DB6-101E483390B3}" srcOrd="4" destOrd="0" parTransId="{CB9F02DA-CD7E-4BEB-832B-EF787CF5BFB2}" sibTransId="{5EED5C96-6645-4229-A1C7-E5C3FC5358C2}"/>
    <dgm:cxn modelId="{C43C63F2-56F1-4DA9-9B6C-0E27E63B47DA}" type="presOf" srcId="{AC79A654-2A67-44DB-BE75-72D183A43493}" destId="{A9061E5E-950B-46F1-990D-71FF97074DCC}" srcOrd="0" destOrd="0" presId="urn:microsoft.com/office/officeart/2008/layout/LinedList"/>
    <dgm:cxn modelId="{16B3AEF5-8AF7-4D6C-8AA8-0C422835CEE1}" type="presOf" srcId="{67A9067A-CAC3-41BC-B62A-F3F4D687F68E}" destId="{3F153BFC-AC4D-4EDB-8D56-C0B498E71DA5}" srcOrd="0" destOrd="0" presId="urn:microsoft.com/office/officeart/2008/layout/LinedList"/>
    <dgm:cxn modelId="{92693689-90DA-451F-9E74-041DC16F8181}" type="presParOf" srcId="{A9061E5E-950B-46F1-990D-71FF97074DCC}" destId="{1CEB8B0F-7834-48F3-A405-620D2CFF485F}" srcOrd="0" destOrd="0" presId="urn:microsoft.com/office/officeart/2008/layout/LinedList"/>
    <dgm:cxn modelId="{8399958E-4874-4605-B65A-CF41D4E38AB9}" type="presParOf" srcId="{A9061E5E-950B-46F1-990D-71FF97074DCC}" destId="{E87BD1F3-6169-4F3F-AE3C-826482C52423}" srcOrd="1" destOrd="0" presId="urn:microsoft.com/office/officeart/2008/layout/LinedList"/>
    <dgm:cxn modelId="{E9EBCD97-832D-4C7F-AC1C-F2C9C25D7242}" type="presParOf" srcId="{E87BD1F3-6169-4F3F-AE3C-826482C52423}" destId="{8FA5DBC6-C619-40D6-87B9-BEF3DD24BC2E}" srcOrd="0" destOrd="0" presId="urn:microsoft.com/office/officeart/2008/layout/LinedList"/>
    <dgm:cxn modelId="{57C77F5E-68BF-4C30-A0C1-DFEDDDDC7E08}" type="presParOf" srcId="{E87BD1F3-6169-4F3F-AE3C-826482C52423}" destId="{186D557F-D1B1-4A3E-AEAB-DD0316F54AC3}" srcOrd="1" destOrd="0" presId="urn:microsoft.com/office/officeart/2008/layout/LinedList"/>
    <dgm:cxn modelId="{C9733AB9-1B07-4F68-ACF2-0E34F0D3334C}" type="presParOf" srcId="{A9061E5E-950B-46F1-990D-71FF97074DCC}" destId="{3B7A50D0-D9FE-4AFE-B0AB-AC1BBB1D20E8}" srcOrd="2" destOrd="0" presId="urn:microsoft.com/office/officeart/2008/layout/LinedList"/>
    <dgm:cxn modelId="{228E26C2-8CF0-4853-A83E-2C8D186CB657}" type="presParOf" srcId="{A9061E5E-950B-46F1-990D-71FF97074DCC}" destId="{9450CFE7-6D1B-4E79-981D-681B3E99F4FE}" srcOrd="3" destOrd="0" presId="urn:microsoft.com/office/officeart/2008/layout/LinedList"/>
    <dgm:cxn modelId="{2EE587C1-5AB9-42E8-8F09-AE4C3CE942F1}" type="presParOf" srcId="{9450CFE7-6D1B-4E79-981D-681B3E99F4FE}" destId="{BE53808B-B346-4B5D-A7A5-15BF9AB52092}" srcOrd="0" destOrd="0" presId="urn:microsoft.com/office/officeart/2008/layout/LinedList"/>
    <dgm:cxn modelId="{B7C11CB8-39FC-4FA8-9190-D9FE60150A58}" type="presParOf" srcId="{9450CFE7-6D1B-4E79-981D-681B3E99F4FE}" destId="{1A00793E-4869-45A9-8D33-202BF04B232D}" srcOrd="1" destOrd="0" presId="urn:microsoft.com/office/officeart/2008/layout/LinedList"/>
    <dgm:cxn modelId="{68B0A8FD-D0F4-4A09-A7A6-AF591C7E9D0D}" type="presParOf" srcId="{A9061E5E-950B-46F1-990D-71FF97074DCC}" destId="{91FC23A5-490B-4908-8E6B-8D7D143921EF}" srcOrd="4" destOrd="0" presId="urn:microsoft.com/office/officeart/2008/layout/LinedList"/>
    <dgm:cxn modelId="{F3CAAE33-CF07-4E91-A663-E28FAAFC2177}" type="presParOf" srcId="{A9061E5E-950B-46F1-990D-71FF97074DCC}" destId="{7E0ECE50-2482-4B30-BD17-8A64B9F44E01}" srcOrd="5" destOrd="0" presId="urn:microsoft.com/office/officeart/2008/layout/LinedList"/>
    <dgm:cxn modelId="{54694ABC-6A94-4CBC-BE87-45EB48BF127A}" type="presParOf" srcId="{7E0ECE50-2482-4B30-BD17-8A64B9F44E01}" destId="{3F153BFC-AC4D-4EDB-8D56-C0B498E71DA5}" srcOrd="0" destOrd="0" presId="urn:microsoft.com/office/officeart/2008/layout/LinedList"/>
    <dgm:cxn modelId="{C33E7B43-9FB4-4522-A201-0352117CF56F}" type="presParOf" srcId="{7E0ECE50-2482-4B30-BD17-8A64B9F44E01}" destId="{F8744EC3-F80E-4A22-AE43-A22C2E661C93}" srcOrd="1" destOrd="0" presId="urn:microsoft.com/office/officeart/2008/layout/LinedList"/>
    <dgm:cxn modelId="{16E8ADDE-2297-4205-9180-74ECE8B1F3E0}" type="presParOf" srcId="{A9061E5E-950B-46F1-990D-71FF97074DCC}" destId="{3AAAC778-14CB-4BA5-BB8E-5D8896563E54}" srcOrd="6" destOrd="0" presId="urn:microsoft.com/office/officeart/2008/layout/LinedList"/>
    <dgm:cxn modelId="{E544876A-35CC-42DA-A506-B37E265153DF}" type="presParOf" srcId="{A9061E5E-950B-46F1-990D-71FF97074DCC}" destId="{54618807-B5EF-4D92-8D9A-7C3A3F4705F4}" srcOrd="7" destOrd="0" presId="urn:microsoft.com/office/officeart/2008/layout/LinedList"/>
    <dgm:cxn modelId="{6D8F3D79-D5E2-4AA7-9FBA-A97DAB5EACC7}" type="presParOf" srcId="{54618807-B5EF-4D92-8D9A-7C3A3F4705F4}" destId="{42A9E7E2-4D9C-4C8D-B901-5F71C63BE454}" srcOrd="0" destOrd="0" presId="urn:microsoft.com/office/officeart/2008/layout/LinedList"/>
    <dgm:cxn modelId="{BB11AA16-02AE-4969-B58A-47C27678A02C}" type="presParOf" srcId="{54618807-B5EF-4D92-8D9A-7C3A3F4705F4}" destId="{999CF8B9-7EE5-4D8D-9433-D26328DE4AB4}" srcOrd="1" destOrd="0" presId="urn:microsoft.com/office/officeart/2008/layout/LinedList"/>
    <dgm:cxn modelId="{FDAE9EFF-B755-4DA5-8519-855996CB3F33}" type="presParOf" srcId="{A9061E5E-950B-46F1-990D-71FF97074DCC}" destId="{37BC8B6B-C9EB-4071-A236-15739116DFD0}" srcOrd="8" destOrd="0" presId="urn:microsoft.com/office/officeart/2008/layout/LinedList"/>
    <dgm:cxn modelId="{7045D3A2-CA1D-408F-9FAA-658E2EE3D1AF}" type="presParOf" srcId="{A9061E5E-950B-46F1-990D-71FF97074DCC}" destId="{9A5BE5E1-7A4F-4EAF-ADBB-B43CC0505609}" srcOrd="9" destOrd="0" presId="urn:microsoft.com/office/officeart/2008/layout/LinedList"/>
    <dgm:cxn modelId="{6BCF5C89-9781-4E79-9F7D-B80FACAF2FB6}" type="presParOf" srcId="{9A5BE5E1-7A4F-4EAF-ADBB-B43CC0505609}" destId="{59B66789-B4E7-48F4-97E8-90D951B51694}" srcOrd="0" destOrd="0" presId="urn:microsoft.com/office/officeart/2008/layout/LinedList"/>
    <dgm:cxn modelId="{5C9F842F-389A-4D5F-8C34-6697C9177057}" type="presParOf" srcId="{9A5BE5E1-7A4F-4EAF-ADBB-B43CC0505609}" destId="{282D6655-7589-49DC-B5F6-97012FDBB45E}"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485501" cy="2982440"/>
        <a:chOff x="0" y="0"/>
        <a:chExt cx="5485501" cy="2982440"/>
      </a:xfrm>
    </dsp:grpSpPr>
    <dsp:sp modelId="{1CEB8B0F-7834-48F3-A405-620D2CFF485F}">
      <dsp:nvSpPr>
        <dsp:cNvPr id="3" name="直接连接符 2"/>
        <dsp:cNvSpPr/>
      </dsp:nvSpPr>
      <dsp:spPr bwMode="white">
        <a:xfrm>
          <a:off x="0" y="0"/>
          <a:ext cx="5485501" cy="0"/>
        </a:xfrm>
        <a:prstGeom prst="line">
          <a:avLst/>
        </a:prstGeom>
      </dsp:spPr>
      <dsp:style>
        <a:lnRef idx="2">
          <a:schemeClr val="accent1"/>
        </a:lnRef>
        <a:fillRef idx="1">
          <a:schemeClr val="accent1"/>
        </a:fillRef>
        <a:effectRef idx="0">
          <a:scrgbClr r="0" g="0" b="0"/>
        </a:effectRef>
        <a:fontRef idx="minor">
          <a:schemeClr val="lt1"/>
        </a:fontRef>
      </dsp:style>
      <dsp:txXfrm>
        <a:off x="0" y="0"/>
        <a:ext cx="5485501" cy="0"/>
      </dsp:txXfrm>
    </dsp:sp>
    <dsp:sp modelId="{8FA5DBC6-C619-40D6-87B9-BEF3DD24BC2E}">
      <dsp:nvSpPr>
        <dsp:cNvPr id="4" name="矩形 3"/>
        <dsp:cNvSpPr/>
      </dsp:nvSpPr>
      <dsp:spPr bwMode="white">
        <a:xfrm>
          <a:off x="0" y="0"/>
          <a:ext cx="5485501" cy="59648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9060" tIns="99060" rIns="99060" bIns="99060" anchor="t"/>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a:lnSpc>
              <a:spcPct val="100000"/>
            </a:lnSpc>
            <a:spcBef>
              <a:spcPct val="0"/>
            </a:spcBef>
            <a:spcAft>
              <a:spcPct val="35000"/>
            </a:spcAft>
          </a:pPr>
          <a:r>
            <a:rPr lang="en-US" altLang="en-US" dirty="0">
              <a:solidFill>
                <a:schemeClr val="tx1"/>
              </a:solidFill>
            </a:rPr>
            <a:t>6.1 </a:t>
          </a:r>
          <a:r>
            <a:rPr lang="zh-CN" altLang="en-US" dirty="0">
              <a:solidFill>
                <a:schemeClr val="tx1"/>
              </a:solidFill>
            </a:rPr>
            <a:t>知识及其表达</a:t>
          </a:r>
          <a:endParaRPr>
            <a:solidFill>
              <a:schemeClr val="tx1"/>
            </a:solidFill>
          </a:endParaRPr>
        </a:p>
      </dsp:txBody>
      <dsp:txXfrm>
        <a:off x="0" y="0"/>
        <a:ext cx="5485501" cy="596488"/>
      </dsp:txXfrm>
    </dsp:sp>
    <dsp:sp modelId="{3B7A50D0-D9FE-4AFE-B0AB-AC1BBB1D20E8}">
      <dsp:nvSpPr>
        <dsp:cNvPr id="5" name="直接连接符 4"/>
        <dsp:cNvSpPr/>
      </dsp:nvSpPr>
      <dsp:spPr bwMode="white">
        <a:xfrm>
          <a:off x="0" y="596488"/>
          <a:ext cx="5485501" cy="0"/>
        </a:xfrm>
        <a:prstGeom prst="line">
          <a:avLst/>
        </a:prstGeom>
      </dsp:spPr>
      <dsp:style>
        <a:lnRef idx="2">
          <a:schemeClr val="accent1"/>
        </a:lnRef>
        <a:fillRef idx="1">
          <a:schemeClr val="accent1"/>
        </a:fillRef>
        <a:effectRef idx="0">
          <a:scrgbClr r="0" g="0" b="0"/>
        </a:effectRef>
        <a:fontRef idx="minor">
          <a:schemeClr val="lt1"/>
        </a:fontRef>
      </dsp:style>
      <dsp:txXfrm>
        <a:off x="0" y="596488"/>
        <a:ext cx="5485501" cy="0"/>
      </dsp:txXfrm>
    </dsp:sp>
    <dsp:sp modelId="{BE53808B-B346-4B5D-A7A5-15BF9AB52092}">
      <dsp:nvSpPr>
        <dsp:cNvPr id="6" name="矩形 5"/>
        <dsp:cNvSpPr/>
      </dsp:nvSpPr>
      <dsp:spPr bwMode="white">
        <a:xfrm>
          <a:off x="0" y="596488"/>
          <a:ext cx="5485501" cy="59648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9060" tIns="99060" rIns="99060" bIns="99060" anchor="t"/>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a:lnSpc>
              <a:spcPct val="100000"/>
            </a:lnSpc>
            <a:spcBef>
              <a:spcPct val="0"/>
            </a:spcBef>
            <a:spcAft>
              <a:spcPct val="35000"/>
            </a:spcAft>
          </a:pPr>
          <a:r>
            <a:rPr lang="en-US" altLang="en-US">
              <a:solidFill>
                <a:schemeClr val="tx1"/>
              </a:solidFill>
            </a:rPr>
            <a:t>6.2 </a:t>
          </a:r>
          <a:r>
            <a:rPr lang="zh-CN" altLang="en-US">
              <a:solidFill>
                <a:schemeClr val="tx1"/>
              </a:solidFill>
            </a:rPr>
            <a:t>模型和数据双驱动的优化</a:t>
          </a:r>
          <a:endParaRPr>
            <a:solidFill>
              <a:schemeClr val="tx1"/>
            </a:solidFill>
          </a:endParaRPr>
        </a:p>
      </dsp:txBody>
      <dsp:txXfrm>
        <a:off x="0" y="596488"/>
        <a:ext cx="5485501" cy="596488"/>
      </dsp:txXfrm>
    </dsp:sp>
    <dsp:sp modelId="{91FC23A5-490B-4908-8E6B-8D7D143921EF}">
      <dsp:nvSpPr>
        <dsp:cNvPr id="7" name="直接连接符 6"/>
        <dsp:cNvSpPr/>
      </dsp:nvSpPr>
      <dsp:spPr bwMode="white">
        <a:xfrm>
          <a:off x="0" y="1192976"/>
          <a:ext cx="5485501" cy="0"/>
        </a:xfrm>
        <a:prstGeom prst="line">
          <a:avLst/>
        </a:prstGeom>
      </dsp:spPr>
      <dsp:style>
        <a:lnRef idx="2">
          <a:schemeClr val="accent1"/>
        </a:lnRef>
        <a:fillRef idx="1">
          <a:schemeClr val="accent1"/>
        </a:fillRef>
        <a:effectRef idx="0">
          <a:scrgbClr r="0" g="0" b="0"/>
        </a:effectRef>
        <a:fontRef idx="minor">
          <a:schemeClr val="lt1"/>
        </a:fontRef>
      </dsp:style>
      <dsp:txXfrm>
        <a:off x="0" y="1192976"/>
        <a:ext cx="5485501" cy="0"/>
      </dsp:txXfrm>
    </dsp:sp>
    <dsp:sp modelId="{3F153BFC-AC4D-4EDB-8D56-C0B498E71DA5}">
      <dsp:nvSpPr>
        <dsp:cNvPr id="8" name="矩形 7"/>
        <dsp:cNvSpPr/>
      </dsp:nvSpPr>
      <dsp:spPr bwMode="white">
        <a:xfrm>
          <a:off x="0" y="1192976"/>
          <a:ext cx="5485501" cy="59648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9060" tIns="99060" rIns="99060" bIns="99060" anchor="t"/>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a:lnSpc>
              <a:spcPct val="100000"/>
            </a:lnSpc>
            <a:spcBef>
              <a:spcPct val="0"/>
            </a:spcBef>
            <a:spcAft>
              <a:spcPct val="35000"/>
            </a:spcAft>
          </a:pPr>
          <a:r>
            <a:rPr lang="en-US" altLang="en-US">
              <a:solidFill>
                <a:schemeClr val="tx1"/>
              </a:solidFill>
            </a:rPr>
            <a:t>6.3 </a:t>
          </a:r>
          <a:r>
            <a:rPr lang="zh-CN" altLang="en-US">
              <a:solidFill>
                <a:schemeClr val="tx1"/>
              </a:solidFill>
            </a:rPr>
            <a:t>基于数字孪生的机器学习</a:t>
          </a:r>
          <a:endParaRPr>
            <a:solidFill>
              <a:schemeClr val="tx1"/>
            </a:solidFill>
          </a:endParaRPr>
        </a:p>
      </dsp:txBody>
      <dsp:txXfrm>
        <a:off x="0" y="1192976"/>
        <a:ext cx="5485501" cy="596488"/>
      </dsp:txXfrm>
    </dsp:sp>
    <dsp:sp modelId="{3AAAC778-14CB-4BA5-BB8E-5D8896563E54}">
      <dsp:nvSpPr>
        <dsp:cNvPr id="9" name="直接连接符 8"/>
        <dsp:cNvSpPr/>
      </dsp:nvSpPr>
      <dsp:spPr bwMode="white">
        <a:xfrm>
          <a:off x="0" y="1789464"/>
          <a:ext cx="5485501" cy="0"/>
        </a:xfrm>
        <a:prstGeom prst="line">
          <a:avLst/>
        </a:prstGeom>
      </dsp:spPr>
      <dsp:style>
        <a:lnRef idx="2">
          <a:schemeClr val="accent1"/>
        </a:lnRef>
        <a:fillRef idx="1">
          <a:schemeClr val="accent1"/>
        </a:fillRef>
        <a:effectRef idx="0">
          <a:scrgbClr r="0" g="0" b="0"/>
        </a:effectRef>
        <a:fontRef idx="minor">
          <a:schemeClr val="lt1"/>
        </a:fontRef>
      </dsp:style>
      <dsp:txXfrm>
        <a:off x="0" y="1789464"/>
        <a:ext cx="5485501" cy="0"/>
      </dsp:txXfrm>
    </dsp:sp>
    <dsp:sp modelId="{42A9E7E2-4D9C-4C8D-B901-5F71C63BE454}">
      <dsp:nvSpPr>
        <dsp:cNvPr id="10" name="矩形 9"/>
        <dsp:cNvSpPr/>
      </dsp:nvSpPr>
      <dsp:spPr bwMode="white">
        <a:xfrm>
          <a:off x="0" y="1789464"/>
          <a:ext cx="5485501" cy="59648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9060" tIns="99060" rIns="99060" bIns="99060" anchor="t"/>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a:lnSpc>
              <a:spcPct val="100000"/>
            </a:lnSpc>
            <a:spcBef>
              <a:spcPct val="0"/>
            </a:spcBef>
            <a:spcAft>
              <a:spcPct val="35000"/>
            </a:spcAft>
          </a:pPr>
          <a:r>
            <a:rPr lang="en-US" altLang="en-US">
              <a:solidFill>
                <a:schemeClr val="tx1"/>
              </a:solidFill>
            </a:rPr>
            <a:t>6.4 </a:t>
          </a:r>
          <a:r>
            <a:rPr lang="zh-CN" altLang="en-US">
              <a:solidFill>
                <a:schemeClr val="tx1"/>
              </a:solidFill>
            </a:rPr>
            <a:t>基于数字孪生的装配优化</a:t>
          </a:r>
          <a:endParaRPr>
            <a:solidFill>
              <a:schemeClr val="tx1"/>
            </a:solidFill>
          </a:endParaRPr>
        </a:p>
      </dsp:txBody>
      <dsp:txXfrm>
        <a:off x="0" y="1789464"/>
        <a:ext cx="5485501" cy="596488"/>
      </dsp:txXfrm>
    </dsp:sp>
    <dsp:sp modelId="{37BC8B6B-C9EB-4071-A236-15739116DFD0}">
      <dsp:nvSpPr>
        <dsp:cNvPr id="11" name="直接连接符 10"/>
        <dsp:cNvSpPr/>
      </dsp:nvSpPr>
      <dsp:spPr bwMode="white">
        <a:xfrm>
          <a:off x="0" y="2385952"/>
          <a:ext cx="5485501" cy="0"/>
        </a:xfrm>
        <a:prstGeom prst="line">
          <a:avLst/>
        </a:prstGeom>
      </dsp:spPr>
      <dsp:style>
        <a:lnRef idx="2">
          <a:schemeClr val="accent1"/>
        </a:lnRef>
        <a:fillRef idx="1">
          <a:schemeClr val="accent1"/>
        </a:fillRef>
        <a:effectRef idx="0">
          <a:scrgbClr r="0" g="0" b="0"/>
        </a:effectRef>
        <a:fontRef idx="minor">
          <a:schemeClr val="lt1"/>
        </a:fontRef>
      </dsp:style>
      <dsp:txXfrm>
        <a:off x="0" y="2385952"/>
        <a:ext cx="5485501" cy="0"/>
      </dsp:txXfrm>
    </dsp:sp>
    <dsp:sp modelId="{59B66789-B4E7-48F4-97E8-90D951B51694}">
      <dsp:nvSpPr>
        <dsp:cNvPr id="12" name="矩形 11"/>
        <dsp:cNvSpPr/>
      </dsp:nvSpPr>
      <dsp:spPr bwMode="white">
        <a:xfrm>
          <a:off x="0" y="2385952"/>
          <a:ext cx="5485501" cy="59648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9060" tIns="99060" rIns="99060" bIns="99060" anchor="t"/>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a:lnSpc>
              <a:spcPct val="100000"/>
            </a:lnSpc>
            <a:spcBef>
              <a:spcPct val="0"/>
            </a:spcBef>
            <a:spcAft>
              <a:spcPct val="35000"/>
            </a:spcAft>
          </a:pPr>
          <a:r>
            <a:rPr lang="en-US" altLang="en-US" dirty="0">
              <a:solidFill>
                <a:schemeClr val="tx1"/>
              </a:solidFill>
            </a:rPr>
            <a:t>6.5 </a:t>
          </a:r>
          <a:r>
            <a:rPr lang="zh-CN" altLang="en-US" dirty="0">
              <a:solidFill>
                <a:schemeClr val="tx1"/>
              </a:solidFill>
            </a:rPr>
            <a:t>基于数字孪生的设备维护</a:t>
          </a:r>
          <a:endParaRPr>
            <a:solidFill>
              <a:schemeClr val="tx1"/>
            </a:solidFill>
          </a:endParaRPr>
        </a:p>
      </dsp:txBody>
      <dsp:txXfrm>
        <a:off x="0" y="2385952"/>
        <a:ext cx="5485501" cy="59648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69D0FD-6CBA-4812-B7D3-AE2EE11F0D29}"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sp>
        <p:nvSpPr>
          <p:cNvPr id="9801" name="副标题 2"/>
          <p:cNvSpPr>
            <a:spLocks noGrp="1"/>
          </p:cNvSpPr>
          <p:nvPr>
            <p:ph type="subTitle" idx="1"/>
          </p:nvPr>
        </p:nvSpPr>
        <p:spPr>
          <a:xfrm>
            <a:off x="2398018" y="3717656"/>
            <a:ext cx="4719513" cy="558799"/>
          </a:xfrm>
        </p:spPr>
        <p:txBody>
          <a:bodyPr anchor="t">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9802" name="标题 1"/>
          <p:cNvSpPr>
            <a:spLocks noGrp="1"/>
          </p:cNvSpPr>
          <p:nvPr>
            <p:ph type="ctrTitle"/>
          </p:nvPr>
        </p:nvSpPr>
        <p:spPr>
          <a:xfrm>
            <a:off x="2420973" y="2310542"/>
            <a:ext cx="6251063" cy="1035317"/>
          </a:xfrm>
        </p:spPr>
        <p:txBody>
          <a:bodyPr anchor="b">
            <a:normAutofit/>
          </a:bodyPr>
          <a:lstStyle>
            <a:lvl1pPr algn="l">
              <a:lnSpc>
                <a:spcPct val="120000"/>
              </a:lnSpc>
              <a:defRPr sz="3200" b="1">
                <a:solidFill>
                  <a:schemeClr val="tx1"/>
                </a:solidFill>
              </a:defRPr>
            </a:lvl1pPr>
          </a:lstStyle>
          <a:p>
            <a:r>
              <a:rPr lang="zh-CN" altLang="en-US"/>
              <a:t>单击此处编辑母版标题样式</a:t>
            </a:r>
            <a:endParaRPr lang="zh-CN" altLang="en-US" dirty="0"/>
          </a:p>
        </p:txBody>
      </p:sp>
      <p:sp>
        <p:nvSpPr>
          <p:cNvPr id="258" name="矩形 257"/>
          <p:cNvSpPr/>
          <p:nvPr/>
        </p:nvSpPr>
        <p:spPr>
          <a:xfrm>
            <a:off x="669925" y="3497828"/>
            <a:ext cx="6251063" cy="957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8980590" y="1620191"/>
            <a:ext cx="3057980" cy="2851135"/>
            <a:chOff x="3990983" y="1563392"/>
            <a:chExt cx="4185447" cy="4108467"/>
          </a:xfrm>
        </p:grpSpPr>
        <p:grpSp>
          <p:nvGrpSpPr>
            <p:cNvPr id="15" name="组合 14"/>
            <p:cNvGrpSpPr/>
            <p:nvPr/>
          </p:nvGrpSpPr>
          <p:grpSpPr>
            <a:xfrm>
              <a:off x="4101458" y="1653440"/>
              <a:ext cx="4002716" cy="3942145"/>
              <a:chOff x="8809631" y="1360739"/>
              <a:chExt cx="4002716" cy="3942145"/>
            </a:xfrm>
          </p:grpSpPr>
          <p:sp>
            <p:nvSpPr>
              <p:cNvPr id="97" name="Freeform 229"/>
              <p:cNvSpPr/>
              <p:nvPr/>
            </p:nvSpPr>
            <p:spPr bwMode="auto">
              <a:xfrm>
                <a:off x="11732169" y="2341648"/>
                <a:ext cx="482883" cy="1179447"/>
              </a:xfrm>
              <a:custGeom>
                <a:avLst/>
                <a:gdLst>
                  <a:gd name="T0" fmla="*/ 7 w 287"/>
                  <a:gd name="T1" fmla="*/ 417 h 701"/>
                  <a:gd name="T2" fmla="*/ 230 w 287"/>
                  <a:gd name="T3" fmla="*/ 701 h 701"/>
                  <a:gd name="T4" fmla="*/ 287 w 287"/>
                  <a:gd name="T5" fmla="*/ 310 h 701"/>
                  <a:gd name="T6" fmla="*/ 0 w 287"/>
                  <a:gd name="T7" fmla="*/ 0 h 701"/>
                </a:gdLst>
                <a:ahLst/>
                <a:cxnLst>
                  <a:cxn ang="0">
                    <a:pos x="T0" y="T1"/>
                  </a:cxn>
                  <a:cxn ang="0">
                    <a:pos x="T2" y="T3"/>
                  </a:cxn>
                  <a:cxn ang="0">
                    <a:pos x="T4" y="T5"/>
                  </a:cxn>
                  <a:cxn ang="0">
                    <a:pos x="T6" y="T7"/>
                  </a:cxn>
                </a:cxnLst>
                <a:rect l="0" t="0" r="r" b="b"/>
                <a:pathLst>
                  <a:path w="287" h="701">
                    <a:moveTo>
                      <a:pt x="7" y="417"/>
                    </a:moveTo>
                    <a:lnTo>
                      <a:pt x="230" y="701"/>
                    </a:lnTo>
                    <a:lnTo>
                      <a:pt x="287" y="310"/>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98" name="Freeform 226"/>
              <p:cNvSpPr/>
              <p:nvPr/>
            </p:nvSpPr>
            <p:spPr bwMode="auto">
              <a:xfrm>
                <a:off x="10424851" y="1360739"/>
                <a:ext cx="1467158" cy="3428976"/>
              </a:xfrm>
              <a:custGeom>
                <a:avLst/>
                <a:gdLst>
                  <a:gd name="T0" fmla="*/ 853 w 872"/>
                  <a:gd name="T1" fmla="*/ 2038 h 2038"/>
                  <a:gd name="T2" fmla="*/ 500 w 872"/>
                  <a:gd name="T3" fmla="*/ 1597 h 2038"/>
                  <a:gd name="T4" fmla="*/ 265 w 872"/>
                  <a:gd name="T5" fmla="*/ 1723 h 2038"/>
                  <a:gd name="T6" fmla="*/ 225 w 872"/>
                  <a:gd name="T7" fmla="*/ 1758 h 2038"/>
                  <a:gd name="T8" fmla="*/ 242 w 872"/>
                  <a:gd name="T9" fmla="*/ 2023 h 2038"/>
                  <a:gd name="T10" fmla="*/ 872 w 872"/>
                  <a:gd name="T11" fmla="*/ 2023 h 2038"/>
                  <a:gd name="T12" fmla="*/ 493 w 872"/>
                  <a:gd name="T13" fmla="*/ 1173 h 2038"/>
                  <a:gd name="T14" fmla="*/ 749 w 872"/>
                  <a:gd name="T15" fmla="*/ 533 h 2038"/>
                  <a:gd name="T16" fmla="*/ 772 w 872"/>
                  <a:gd name="T17" fmla="*/ 986 h 2038"/>
                  <a:gd name="T18" fmla="*/ 498 w 872"/>
                  <a:gd name="T19" fmla="*/ 1133 h 2038"/>
                  <a:gd name="T20" fmla="*/ 443 w 872"/>
                  <a:gd name="T21" fmla="*/ 796 h 2038"/>
                  <a:gd name="T22" fmla="*/ 725 w 872"/>
                  <a:gd name="T23" fmla="*/ 536 h 2038"/>
                  <a:gd name="T24" fmla="*/ 0 w 872"/>
                  <a:gd name="T25" fmla="*/ 0 h 2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2" h="2038">
                    <a:moveTo>
                      <a:pt x="853" y="2038"/>
                    </a:moveTo>
                    <a:lnTo>
                      <a:pt x="500" y="1597"/>
                    </a:lnTo>
                    <a:lnTo>
                      <a:pt x="265" y="1723"/>
                    </a:lnTo>
                    <a:lnTo>
                      <a:pt x="225" y="1758"/>
                    </a:lnTo>
                    <a:lnTo>
                      <a:pt x="242" y="2023"/>
                    </a:lnTo>
                    <a:lnTo>
                      <a:pt x="872" y="2023"/>
                    </a:lnTo>
                    <a:lnTo>
                      <a:pt x="493" y="1173"/>
                    </a:lnTo>
                    <a:lnTo>
                      <a:pt x="749" y="533"/>
                    </a:lnTo>
                    <a:lnTo>
                      <a:pt x="772" y="986"/>
                    </a:lnTo>
                    <a:lnTo>
                      <a:pt x="498" y="1133"/>
                    </a:lnTo>
                    <a:lnTo>
                      <a:pt x="443" y="796"/>
                    </a:lnTo>
                    <a:lnTo>
                      <a:pt x="725" y="536"/>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99" name="Line 224"/>
              <p:cNvSpPr>
                <a:spLocks noChangeShapeType="1"/>
              </p:cNvSpPr>
              <p:nvPr/>
            </p:nvSpPr>
            <p:spPr bwMode="auto">
              <a:xfrm flipH="1">
                <a:off x="9798953" y="2074128"/>
                <a:ext cx="1033068" cy="71338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0" name="Freeform 217"/>
              <p:cNvSpPr/>
              <p:nvPr/>
            </p:nvSpPr>
            <p:spPr bwMode="auto">
              <a:xfrm>
                <a:off x="8809631" y="1392707"/>
                <a:ext cx="3923638" cy="3834464"/>
              </a:xfrm>
              <a:custGeom>
                <a:avLst/>
                <a:gdLst>
                  <a:gd name="T0" fmla="*/ 974 w 2332"/>
                  <a:gd name="T1" fmla="*/ 0 h 2279"/>
                  <a:gd name="T2" fmla="*/ 1581 w 2332"/>
                  <a:gd name="T3" fmla="*/ 81 h 2279"/>
                  <a:gd name="T4" fmla="*/ 2059 w 2332"/>
                  <a:gd name="T5" fmla="*/ 360 h 2279"/>
                  <a:gd name="T6" fmla="*/ 2332 w 2332"/>
                  <a:gd name="T7" fmla="*/ 820 h 2279"/>
                  <a:gd name="T8" fmla="*/ 2249 w 2332"/>
                  <a:gd name="T9" fmla="*/ 1718 h 2279"/>
                  <a:gd name="T10" fmla="*/ 1652 w 2332"/>
                  <a:gd name="T11" fmla="*/ 2279 h 2279"/>
                  <a:gd name="T12" fmla="*/ 714 w 2332"/>
                  <a:gd name="T13" fmla="*/ 2279 h 2279"/>
                  <a:gd name="T14" fmla="*/ 57 w 2332"/>
                  <a:gd name="T15" fmla="*/ 1649 h 2279"/>
                  <a:gd name="T16" fmla="*/ 0 w 2332"/>
                  <a:gd name="T17" fmla="*/ 967 h 2279"/>
                  <a:gd name="T18" fmla="*/ 221 w 2332"/>
                  <a:gd name="T19" fmla="*/ 448 h 2279"/>
                  <a:gd name="T20" fmla="*/ 974 w 2332"/>
                  <a:gd name="T21"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2" h="2279">
                    <a:moveTo>
                      <a:pt x="974" y="0"/>
                    </a:moveTo>
                    <a:lnTo>
                      <a:pt x="1581" y="81"/>
                    </a:lnTo>
                    <a:lnTo>
                      <a:pt x="2059" y="360"/>
                    </a:lnTo>
                    <a:lnTo>
                      <a:pt x="2332" y="820"/>
                    </a:lnTo>
                    <a:lnTo>
                      <a:pt x="2249" y="1718"/>
                    </a:lnTo>
                    <a:lnTo>
                      <a:pt x="1652" y="2279"/>
                    </a:lnTo>
                    <a:lnTo>
                      <a:pt x="714" y="2279"/>
                    </a:lnTo>
                    <a:lnTo>
                      <a:pt x="57" y="1649"/>
                    </a:lnTo>
                    <a:lnTo>
                      <a:pt x="0" y="967"/>
                    </a:lnTo>
                    <a:lnTo>
                      <a:pt x="221" y="448"/>
                    </a:lnTo>
                    <a:lnTo>
                      <a:pt x="974"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1" name="Freeform 218"/>
              <p:cNvSpPr/>
              <p:nvPr/>
            </p:nvSpPr>
            <p:spPr bwMode="auto">
              <a:xfrm>
                <a:off x="9181468" y="1820067"/>
                <a:ext cx="3630879" cy="3407104"/>
              </a:xfrm>
              <a:custGeom>
                <a:avLst/>
                <a:gdLst>
                  <a:gd name="T0" fmla="*/ 0 w 2158"/>
                  <a:gd name="T1" fmla="*/ 194 h 2025"/>
                  <a:gd name="T2" fmla="*/ 651 w 2158"/>
                  <a:gd name="T3" fmla="*/ 0 h 2025"/>
                  <a:gd name="T4" fmla="*/ 981 w 2158"/>
                  <a:gd name="T5" fmla="*/ 151 h 2025"/>
                  <a:gd name="T6" fmla="*/ 1452 w 2158"/>
                  <a:gd name="T7" fmla="*/ 284 h 2025"/>
                  <a:gd name="T8" fmla="*/ 2158 w 2158"/>
                  <a:gd name="T9" fmla="*/ 578 h 2025"/>
                  <a:gd name="T10" fmla="*/ 1746 w 2158"/>
                  <a:gd name="T11" fmla="*/ 966 h 2025"/>
                  <a:gd name="T12" fmla="*/ 2059 w 2158"/>
                  <a:gd name="T13" fmla="*/ 1464 h 2025"/>
                  <a:gd name="T14" fmla="*/ 1618 w 2158"/>
                  <a:gd name="T15" fmla="*/ 1724 h 2025"/>
                  <a:gd name="T16" fmla="*/ 528 w 2158"/>
                  <a:gd name="T17" fmla="*/ 2025 h 2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8" h="2025">
                    <a:moveTo>
                      <a:pt x="0" y="194"/>
                    </a:moveTo>
                    <a:lnTo>
                      <a:pt x="651" y="0"/>
                    </a:lnTo>
                    <a:lnTo>
                      <a:pt x="981" y="151"/>
                    </a:lnTo>
                    <a:lnTo>
                      <a:pt x="1452" y="284"/>
                    </a:lnTo>
                    <a:lnTo>
                      <a:pt x="2158" y="578"/>
                    </a:lnTo>
                    <a:lnTo>
                      <a:pt x="1746" y="966"/>
                    </a:lnTo>
                    <a:lnTo>
                      <a:pt x="2059" y="1464"/>
                    </a:lnTo>
                    <a:lnTo>
                      <a:pt x="1618" y="1724"/>
                    </a:lnTo>
                    <a:lnTo>
                      <a:pt x="528" y="202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2" name="Freeform 219"/>
              <p:cNvSpPr/>
              <p:nvPr/>
            </p:nvSpPr>
            <p:spPr bwMode="auto">
              <a:xfrm>
                <a:off x="9181468" y="1397754"/>
                <a:ext cx="2937681" cy="3873162"/>
              </a:xfrm>
              <a:custGeom>
                <a:avLst/>
                <a:gdLst>
                  <a:gd name="T0" fmla="*/ 0 w 1746"/>
                  <a:gd name="T1" fmla="*/ 469 h 2302"/>
                  <a:gd name="T2" fmla="*/ 192 w 1746"/>
                  <a:gd name="T3" fmla="*/ 739 h 2302"/>
                  <a:gd name="T4" fmla="*/ 945 w 1746"/>
                  <a:gd name="T5" fmla="*/ 417 h 2302"/>
                  <a:gd name="T6" fmla="*/ 888 w 1746"/>
                  <a:gd name="T7" fmla="*/ 739 h 2302"/>
                  <a:gd name="T8" fmla="*/ 981 w 1746"/>
                  <a:gd name="T9" fmla="*/ 1729 h 2302"/>
                  <a:gd name="T10" fmla="*/ 1618 w 1746"/>
                  <a:gd name="T11" fmla="*/ 1975 h 2302"/>
                  <a:gd name="T12" fmla="*/ 1746 w 1746"/>
                  <a:gd name="T13" fmla="*/ 1236 h 2302"/>
                  <a:gd name="T14" fmla="*/ 1452 w 1746"/>
                  <a:gd name="T15" fmla="*/ 535 h 2302"/>
                  <a:gd name="T16" fmla="*/ 898 w 1746"/>
                  <a:gd name="T17" fmla="*/ 753 h 2302"/>
                  <a:gd name="T18" fmla="*/ 1220 w 1746"/>
                  <a:gd name="T19" fmla="*/ 1137 h 2302"/>
                  <a:gd name="T20" fmla="*/ 950 w 1746"/>
                  <a:gd name="T21" fmla="*/ 1717 h 2302"/>
                  <a:gd name="T22" fmla="*/ 945 w 1746"/>
                  <a:gd name="T23" fmla="*/ 1729 h 2302"/>
                  <a:gd name="T24" fmla="*/ 481 w 1746"/>
                  <a:gd name="T25" fmla="*/ 2302 h 2302"/>
                  <a:gd name="T26" fmla="*/ 239 w 1746"/>
                  <a:gd name="T27" fmla="*/ 1137 h 2302"/>
                  <a:gd name="T28" fmla="*/ 945 w 1746"/>
                  <a:gd name="T29" fmla="*/ 398 h 2302"/>
                  <a:gd name="T30" fmla="*/ 774 w 1746"/>
                  <a:gd name="T31" fmla="*/ 0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6" h="2302">
                    <a:moveTo>
                      <a:pt x="0" y="469"/>
                    </a:moveTo>
                    <a:lnTo>
                      <a:pt x="192" y="739"/>
                    </a:lnTo>
                    <a:lnTo>
                      <a:pt x="945" y="417"/>
                    </a:lnTo>
                    <a:lnTo>
                      <a:pt x="888" y="739"/>
                    </a:lnTo>
                    <a:lnTo>
                      <a:pt x="981" y="1729"/>
                    </a:lnTo>
                    <a:lnTo>
                      <a:pt x="1618" y="1975"/>
                    </a:lnTo>
                    <a:lnTo>
                      <a:pt x="1746" y="1236"/>
                    </a:lnTo>
                    <a:lnTo>
                      <a:pt x="1452" y="535"/>
                    </a:lnTo>
                    <a:lnTo>
                      <a:pt x="898" y="753"/>
                    </a:lnTo>
                    <a:lnTo>
                      <a:pt x="1220" y="1137"/>
                    </a:lnTo>
                    <a:lnTo>
                      <a:pt x="950" y="1717"/>
                    </a:lnTo>
                    <a:lnTo>
                      <a:pt x="945" y="1729"/>
                    </a:lnTo>
                    <a:lnTo>
                      <a:pt x="481" y="2302"/>
                    </a:lnTo>
                    <a:lnTo>
                      <a:pt x="239" y="1137"/>
                    </a:lnTo>
                    <a:lnTo>
                      <a:pt x="945" y="398"/>
                    </a:lnTo>
                    <a:lnTo>
                      <a:pt x="774"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3" name="Freeform 220"/>
              <p:cNvSpPr/>
              <p:nvPr/>
            </p:nvSpPr>
            <p:spPr bwMode="auto">
              <a:xfrm>
                <a:off x="8809631" y="2664692"/>
                <a:ext cx="1918073" cy="1845725"/>
              </a:xfrm>
              <a:custGeom>
                <a:avLst/>
                <a:gdLst>
                  <a:gd name="T0" fmla="*/ 469 w 1140"/>
                  <a:gd name="T1" fmla="*/ 327 h 1097"/>
                  <a:gd name="T2" fmla="*/ 588 w 1140"/>
                  <a:gd name="T3" fmla="*/ 52 h 1097"/>
                  <a:gd name="T4" fmla="*/ 389 w 1140"/>
                  <a:gd name="T5" fmla="*/ 0 h 1097"/>
                  <a:gd name="T6" fmla="*/ 0 w 1140"/>
                  <a:gd name="T7" fmla="*/ 211 h 1097"/>
                  <a:gd name="T8" fmla="*/ 263 w 1140"/>
                  <a:gd name="T9" fmla="*/ 453 h 1097"/>
                  <a:gd name="T10" fmla="*/ 71 w 1140"/>
                  <a:gd name="T11" fmla="*/ 905 h 1097"/>
                  <a:gd name="T12" fmla="*/ 541 w 1140"/>
                  <a:gd name="T13" fmla="*/ 948 h 1097"/>
                  <a:gd name="T14" fmla="*/ 770 w 1140"/>
                  <a:gd name="T15" fmla="*/ 1097 h 1097"/>
                  <a:gd name="T16" fmla="*/ 1140 w 1140"/>
                  <a:gd name="T17" fmla="*/ 983 h 1097"/>
                  <a:gd name="T18" fmla="*/ 541 w 1140"/>
                  <a:gd name="T19" fmla="*/ 91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0" h="1097">
                    <a:moveTo>
                      <a:pt x="469" y="327"/>
                    </a:moveTo>
                    <a:lnTo>
                      <a:pt x="588" y="52"/>
                    </a:lnTo>
                    <a:lnTo>
                      <a:pt x="389" y="0"/>
                    </a:lnTo>
                    <a:lnTo>
                      <a:pt x="0" y="211"/>
                    </a:lnTo>
                    <a:lnTo>
                      <a:pt x="263" y="453"/>
                    </a:lnTo>
                    <a:lnTo>
                      <a:pt x="71" y="905"/>
                    </a:lnTo>
                    <a:lnTo>
                      <a:pt x="541" y="948"/>
                    </a:lnTo>
                    <a:lnTo>
                      <a:pt x="770" y="1097"/>
                    </a:lnTo>
                    <a:lnTo>
                      <a:pt x="1140" y="983"/>
                    </a:lnTo>
                    <a:lnTo>
                      <a:pt x="541" y="917"/>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4" name="Freeform 221"/>
              <p:cNvSpPr/>
              <p:nvPr/>
            </p:nvSpPr>
            <p:spPr bwMode="auto">
              <a:xfrm>
                <a:off x="8841599" y="2592344"/>
                <a:ext cx="686468" cy="718436"/>
              </a:xfrm>
              <a:custGeom>
                <a:avLst/>
                <a:gdLst>
                  <a:gd name="T0" fmla="*/ 375 w 408"/>
                  <a:gd name="T1" fmla="*/ 0 h 427"/>
                  <a:gd name="T2" fmla="*/ 408 w 408"/>
                  <a:gd name="T3" fmla="*/ 427 h 427"/>
                  <a:gd name="T4" fmla="*/ 0 w 408"/>
                  <a:gd name="T5" fmla="*/ 275 h 427"/>
                </a:gdLst>
                <a:ahLst/>
                <a:cxnLst>
                  <a:cxn ang="0">
                    <a:pos x="T0" y="T1"/>
                  </a:cxn>
                  <a:cxn ang="0">
                    <a:pos x="T2" y="T3"/>
                  </a:cxn>
                  <a:cxn ang="0">
                    <a:pos x="T4" y="T5"/>
                  </a:cxn>
                </a:cxnLst>
                <a:rect l="0" t="0" r="r" b="b"/>
                <a:pathLst>
                  <a:path w="408" h="427">
                    <a:moveTo>
                      <a:pt x="375" y="0"/>
                    </a:moveTo>
                    <a:lnTo>
                      <a:pt x="408" y="427"/>
                    </a:lnTo>
                    <a:lnTo>
                      <a:pt x="0" y="27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5" name="Freeform 222"/>
              <p:cNvSpPr/>
              <p:nvPr/>
            </p:nvSpPr>
            <p:spPr bwMode="auto">
              <a:xfrm>
                <a:off x="9528067" y="1392707"/>
                <a:ext cx="2686985" cy="1199637"/>
              </a:xfrm>
              <a:custGeom>
                <a:avLst/>
                <a:gdLst>
                  <a:gd name="T0" fmla="*/ 0 w 1597"/>
                  <a:gd name="T1" fmla="*/ 713 h 713"/>
                  <a:gd name="T2" fmla="*/ 424 w 1597"/>
                  <a:gd name="T3" fmla="*/ 261 h 713"/>
                  <a:gd name="T4" fmla="*/ 547 w 1597"/>
                  <a:gd name="T5" fmla="*/ 0 h 713"/>
                  <a:gd name="T6" fmla="*/ 566 w 1597"/>
                  <a:gd name="T7" fmla="*/ 10 h 713"/>
                  <a:gd name="T8" fmla="*/ 1057 w 1597"/>
                  <a:gd name="T9" fmla="*/ 254 h 713"/>
                  <a:gd name="T10" fmla="*/ 1154 w 1597"/>
                  <a:gd name="T11" fmla="*/ 81 h 713"/>
                  <a:gd name="T12" fmla="*/ 1265 w 1597"/>
                  <a:gd name="T13" fmla="*/ 500 h 713"/>
                  <a:gd name="T14" fmla="*/ 1597 w 1597"/>
                  <a:gd name="T15" fmla="*/ 358 h 7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7" h="713">
                    <a:moveTo>
                      <a:pt x="0" y="713"/>
                    </a:moveTo>
                    <a:lnTo>
                      <a:pt x="424" y="261"/>
                    </a:lnTo>
                    <a:lnTo>
                      <a:pt x="547" y="0"/>
                    </a:lnTo>
                    <a:lnTo>
                      <a:pt x="566" y="10"/>
                    </a:lnTo>
                    <a:lnTo>
                      <a:pt x="1057" y="254"/>
                    </a:lnTo>
                    <a:lnTo>
                      <a:pt x="1154" y="81"/>
                    </a:lnTo>
                    <a:lnTo>
                      <a:pt x="1265" y="500"/>
                    </a:lnTo>
                    <a:lnTo>
                      <a:pt x="1597" y="358"/>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6" name="Freeform 223"/>
              <p:cNvSpPr/>
              <p:nvPr/>
            </p:nvSpPr>
            <p:spPr bwMode="auto">
              <a:xfrm>
                <a:off x="9554988" y="2664692"/>
                <a:ext cx="1277033" cy="1653917"/>
              </a:xfrm>
              <a:custGeom>
                <a:avLst/>
                <a:gdLst>
                  <a:gd name="T0" fmla="*/ 0 w 759"/>
                  <a:gd name="T1" fmla="*/ 398 h 983"/>
                  <a:gd name="T2" fmla="*/ 759 w 759"/>
                  <a:gd name="T3" fmla="*/ 983 h 983"/>
                  <a:gd name="T4" fmla="*/ 552 w 759"/>
                  <a:gd name="T5" fmla="*/ 512 h 983"/>
                  <a:gd name="T6" fmla="*/ 759 w 759"/>
                  <a:gd name="T7" fmla="*/ 448 h 983"/>
                  <a:gd name="T8" fmla="*/ 652 w 759"/>
                  <a:gd name="T9" fmla="*/ 0 h 983"/>
                  <a:gd name="T10" fmla="*/ 34 w 759"/>
                  <a:gd name="T11" fmla="*/ 384 h 983"/>
                  <a:gd name="T12" fmla="*/ 541 w 759"/>
                  <a:gd name="T13" fmla="*/ 512 h 983"/>
                </a:gdLst>
                <a:ahLst/>
                <a:cxnLst>
                  <a:cxn ang="0">
                    <a:pos x="T0" y="T1"/>
                  </a:cxn>
                  <a:cxn ang="0">
                    <a:pos x="T2" y="T3"/>
                  </a:cxn>
                  <a:cxn ang="0">
                    <a:pos x="T4" y="T5"/>
                  </a:cxn>
                  <a:cxn ang="0">
                    <a:pos x="T6" y="T7"/>
                  </a:cxn>
                  <a:cxn ang="0">
                    <a:pos x="T8" y="T9"/>
                  </a:cxn>
                  <a:cxn ang="0">
                    <a:pos x="T10" y="T11"/>
                  </a:cxn>
                  <a:cxn ang="0">
                    <a:pos x="T12" y="T13"/>
                  </a:cxn>
                </a:cxnLst>
                <a:rect l="0" t="0" r="r" b="b"/>
                <a:pathLst>
                  <a:path w="759" h="983">
                    <a:moveTo>
                      <a:pt x="0" y="398"/>
                    </a:moveTo>
                    <a:lnTo>
                      <a:pt x="759" y="983"/>
                    </a:lnTo>
                    <a:lnTo>
                      <a:pt x="552" y="512"/>
                    </a:lnTo>
                    <a:lnTo>
                      <a:pt x="759" y="448"/>
                    </a:lnTo>
                    <a:lnTo>
                      <a:pt x="652" y="0"/>
                    </a:lnTo>
                    <a:lnTo>
                      <a:pt x="34" y="384"/>
                    </a:lnTo>
                    <a:lnTo>
                      <a:pt x="541" y="512"/>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7" name="Freeform 225"/>
              <p:cNvSpPr/>
              <p:nvPr/>
            </p:nvSpPr>
            <p:spPr bwMode="auto">
              <a:xfrm>
                <a:off x="11309856" y="3334335"/>
                <a:ext cx="780689" cy="489613"/>
              </a:xfrm>
              <a:custGeom>
                <a:avLst/>
                <a:gdLst>
                  <a:gd name="T0" fmla="*/ 0 w 464"/>
                  <a:gd name="T1" fmla="*/ 0 h 291"/>
                  <a:gd name="T2" fmla="*/ 296 w 464"/>
                  <a:gd name="T3" fmla="*/ 291 h 291"/>
                  <a:gd name="T4" fmla="*/ 464 w 464"/>
                  <a:gd name="T5" fmla="*/ 95 h 291"/>
                  <a:gd name="T6" fmla="*/ 0 w 464"/>
                  <a:gd name="T7" fmla="*/ 0 h 291"/>
                </a:gdLst>
                <a:ahLst/>
                <a:cxnLst>
                  <a:cxn ang="0">
                    <a:pos x="T0" y="T1"/>
                  </a:cxn>
                  <a:cxn ang="0">
                    <a:pos x="T2" y="T3"/>
                  </a:cxn>
                  <a:cxn ang="0">
                    <a:pos x="T4" y="T5"/>
                  </a:cxn>
                  <a:cxn ang="0">
                    <a:pos x="T6" y="T7"/>
                  </a:cxn>
                </a:cxnLst>
                <a:rect l="0" t="0" r="r" b="b"/>
                <a:pathLst>
                  <a:path w="464" h="291">
                    <a:moveTo>
                      <a:pt x="0" y="0"/>
                    </a:moveTo>
                    <a:lnTo>
                      <a:pt x="296" y="291"/>
                    </a:lnTo>
                    <a:lnTo>
                      <a:pt x="464" y="95"/>
                    </a:lnTo>
                    <a:lnTo>
                      <a:pt x="0"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8" name="Freeform 227"/>
              <p:cNvSpPr/>
              <p:nvPr/>
            </p:nvSpPr>
            <p:spPr bwMode="auto">
              <a:xfrm>
                <a:off x="8949280" y="3374716"/>
                <a:ext cx="1196272" cy="1928168"/>
              </a:xfrm>
              <a:custGeom>
                <a:avLst/>
                <a:gdLst>
                  <a:gd name="T0" fmla="*/ 711 w 711"/>
                  <a:gd name="T1" fmla="*/ 689 h 1146"/>
                  <a:gd name="T2" fmla="*/ 628 w 711"/>
                  <a:gd name="T3" fmla="*/ 1146 h 1146"/>
                  <a:gd name="T4" fmla="*/ 469 w 711"/>
                  <a:gd name="T5" fmla="*/ 533 h 1146"/>
                  <a:gd name="T6" fmla="*/ 280 w 711"/>
                  <a:gd name="T7" fmla="*/ 303 h 1146"/>
                  <a:gd name="T8" fmla="*/ 0 w 711"/>
                  <a:gd name="T9" fmla="*/ 452 h 1146"/>
                  <a:gd name="T10" fmla="*/ 344 w 711"/>
                  <a:gd name="T11" fmla="*/ 0 h 1146"/>
                  <a:gd name="T12" fmla="*/ 299 w 711"/>
                  <a:gd name="T13" fmla="*/ 291 h 1146"/>
                </a:gdLst>
                <a:ahLst/>
                <a:cxnLst>
                  <a:cxn ang="0">
                    <a:pos x="T0" y="T1"/>
                  </a:cxn>
                  <a:cxn ang="0">
                    <a:pos x="T2" y="T3"/>
                  </a:cxn>
                  <a:cxn ang="0">
                    <a:pos x="T4" y="T5"/>
                  </a:cxn>
                  <a:cxn ang="0">
                    <a:pos x="T6" y="T7"/>
                  </a:cxn>
                  <a:cxn ang="0">
                    <a:pos x="T8" y="T9"/>
                  </a:cxn>
                  <a:cxn ang="0">
                    <a:pos x="T10" y="T11"/>
                  </a:cxn>
                  <a:cxn ang="0">
                    <a:pos x="T12" y="T13"/>
                  </a:cxn>
                </a:cxnLst>
                <a:rect l="0" t="0" r="r" b="b"/>
                <a:pathLst>
                  <a:path w="711" h="1146">
                    <a:moveTo>
                      <a:pt x="711" y="689"/>
                    </a:moveTo>
                    <a:lnTo>
                      <a:pt x="628" y="1146"/>
                    </a:lnTo>
                    <a:lnTo>
                      <a:pt x="469" y="533"/>
                    </a:lnTo>
                    <a:lnTo>
                      <a:pt x="280" y="303"/>
                    </a:lnTo>
                    <a:lnTo>
                      <a:pt x="0" y="452"/>
                    </a:lnTo>
                    <a:lnTo>
                      <a:pt x="344" y="0"/>
                    </a:lnTo>
                    <a:lnTo>
                      <a:pt x="299" y="291"/>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9" name="Line 228"/>
              <p:cNvSpPr>
                <a:spLocks noChangeShapeType="1"/>
              </p:cNvSpPr>
              <p:nvPr/>
            </p:nvSpPr>
            <p:spPr bwMode="auto">
              <a:xfrm flipH="1" flipV="1">
                <a:off x="9607146" y="3374716"/>
                <a:ext cx="1224875" cy="75713"/>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0" name="Line 230"/>
              <p:cNvSpPr>
                <a:spLocks noChangeShapeType="1"/>
              </p:cNvSpPr>
              <p:nvPr/>
            </p:nvSpPr>
            <p:spPr bwMode="auto">
              <a:xfrm flipH="1">
                <a:off x="12171307" y="2787516"/>
                <a:ext cx="498026" cy="80761"/>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1" name="Freeform 231"/>
              <p:cNvSpPr/>
              <p:nvPr/>
            </p:nvSpPr>
            <p:spPr bwMode="auto">
              <a:xfrm>
                <a:off x="11923976" y="3521095"/>
                <a:ext cx="291076" cy="1268620"/>
              </a:xfrm>
              <a:custGeom>
                <a:avLst/>
                <a:gdLst>
                  <a:gd name="T0" fmla="*/ 0 w 173"/>
                  <a:gd name="T1" fmla="*/ 754 h 754"/>
                  <a:gd name="T2" fmla="*/ 173 w 173"/>
                  <a:gd name="T3" fmla="*/ 308 h 754"/>
                  <a:gd name="T4" fmla="*/ 116 w 173"/>
                  <a:gd name="T5" fmla="*/ 0 h 754"/>
                </a:gdLst>
                <a:ahLst/>
                <a:cxnLst>
                  <a:cxn ang="0">
                    <a:pos x="T0" y="T1"/>
                  </a:cxn>
                  <a:cxn ang="0">
                    <a:pos x="T2" y="T3"/>
                  </a:cxn>
                  <a:cxn ang="0">
                    <a:pos x="T4" y="T5"/>
                  </a:cxn>
                </a:cxnLst>
                <a:rect l="0" t="0" r="r" b="b"/>
                <a:pathLst>
                  <a:path w="173" h="754">
                    <a:moveTo>
                      <a:pt x="0" y="754"/>
                    </a:moveTo>
                    <a:lnTo>
                      <a:pt x="173" y="308"/>
                    </a:lnTo>
                    <a:lnTo>
                      <a:pt x="116"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2" name="Line 232"/>
              <p:cNvSpPr>
                <a:spLocks noChangeShapeType="1"/>
              </p:cNvSpPr>
              <p:nvPr/>
            </p:nvSpPr>
            <p:spPr bwMode="auto">
              <a:xfrm flipH="1" flipV="1">
                <a:off x="12215052" y="4039311"/>
                <a:ext cx="454281" cy="279298"/>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3" name="Line 233"/>
              <p:cNvSpPr>
                <a:spLocks noChangeShapeType="1"/>
              </p:cNvSpPr>
              <p:nvPr/>
            </p:nvSpPr>
            <p:spPr bwMode="auto">
              <a:xfrm>
                <a:off x="11819660" y="3852552"/>
                <a:ext cx="72348" cy="937164"/>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4" name="Line 234"/>
              <p:cNvSpPr>
                <a:spLocks noChangeShapeType="1"/>
              </p:cNvSpPr>
              <p:nvPr/>
            </p:nvSpPr>
            <p:spPr bwMode="auto">
              <a:xfrm flipH="1">
                <a:off x="9962157" y="4789715"/>
                <a:ext cx="844625" cy="5131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5" name="Line 235"/>
              <p:cNvSpPr>
                <a:spLocks noChangeShapeType="1"/>
              </p:cNvSpPr>
              <p:nvPr/>
            </p:nvSpPr>
            <p:spPr bwMode="auto">
              <a:xfrm flipH="1">
                <a:off x="10727704" y="2684882"/>
                <a:ext cx="457646" cy="0"/>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6" name="Line 236"/>
              <p:cNvSpPr>
                <a:spLocks noChangeShapeType="1"/>
              </p:cNvSpPr>
              <p:nvPr/>
            </p:nvSpPr>
            <p:spPr bwMode="auto">
              <a:xfrm flipH="1">
                <a:off x="10870718" y="3310780"/>
                <a:ext cx="314631" cy="992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grpSp>
        <p:sp>
          <p:nvSpPr>
            <p:cNvPr id="16" name="Oval 255"/>
            <p:cNvSpPr>
              <a:spLocks noChangeArrowheads="1"/>
            </p:cNvSpPr>
            <p:nvPr/>
          </p:nvSpPr>
          <p:spPr bwMode="auto">
            <a:xfrm>
              <a:off x="6533178" y="2091795"/>
              <a:ext cx="136284"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7" name="Oval 256"/>
            <p:cNvSpPr>
              <a:spLocks noChangeArrowheads="1"/>
            </p:cNvSpPr>
            <p:nvPr/>
          </p:nvSpPr>
          <p:spPr bwMode="auto">
            <a:xfrm>
              <a:off x="7443421" y="3084482"/>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8" name="Oval 257"/>
            <p:cNvSpPr>
              <a:spLocks noChangeArrowheads="1"/>
            </p:cNvSpPr>
            <p:nvPr/>
          </p:nvSpPr>
          <p:spPr bwMode="auto">
            <a:xfrm>
              <a:off x="6960538" y="3264511"/>
              <a:ext cx="134602"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9" name="Oval 258"/>
            <p:cNvSpPr>
              <a:spLocks noChangeArrowheads="1"/>
            </p:cNvSpPr>
            <p:nvPr/>
          </p:nvSpPr>
          <p:spPr bwMode="auto">
            <a:xfrm>
              <a:off x="6413719" y="2929690"/>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0" name="Oval 259"/>
            <p:cNvSpPr>
              <a:spLocks noChangeArrowheads="1"/>
            </p:cNvSpPr>
            <p:nvPr/>
          </p:nvSpPr>
          <p:spPr bwMode="auto">
            <a:xfrm>
              <a:off x="5696965" y="3765903"/>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1" name="Oval 260"/>
            <p:cNvSpPr>
              <a:spLocks noChangeArrowheads="1"/>
            </p:cNvSpPr>
            <p:nvPr/>
          </p:nvSpPr>
          <p:spPr bwMode="auto">
            <a:xfrm>
              <a:off x="5027322" y="3008768"/>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2" name="Oval 261"/>
            <p:cNvSpPr>
              <a:spLocks noChangeArrowheads="1"/>
            </p:cNvSpPr>
            <p:nvPr/>
          </p:nvSpPr>
          <p:spPr bwMode="auto">
            <a:xfrm>
              <a:off x="4440123" y="3669999"/>
              <a:ext cx="136284"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3" name="Oval 262"/>
            <p:cNvSpPr>
              <a:spLocks noChangeArrowheads="1"/>
            </p:cNvSpPr>
            <p:nvPr/>
          </p:nvSpPr>
          <p:spPr bwMode="auto">
            <a:xfrm>
              <a:off x="4672310" y="4112502"/>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4" name="Oval 263"/>
            <p:cNvSpPr>
              <a:spLocks noChangeArrowheads="1"/>
            </p:cNvSpPr>
            <p:nvPr/>
          </p:nvSpPr>
          <p:spPr bwMode="auto">
            <a:xfrm>
              <a:off x="5357096" y="4731669"/>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5" name="Oval 265"/>
            <p:cNvSpPr>
              <a:spLocks noChangeArrowheads="1"/>
            </p:cNvSpPr>
            <p:nvPr/>
          </p:nvSpPr>
          <p:spPr bwMode="auto">
            <a:xfrm>
              <a:off x="6481020" y="4268976"/>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6" name="Oval 266"/>
            <p:cNvSpPr>
              <a:spLocks noChangeArrowheads="1"/>
            </p:cNvSpPr>
            <p:nvPr/>
          </p:nvSpPr>
          <p:spPr bwMode="auto">
            <a:xfrm>
              <a:off x="7027839" y="4073804"/>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7" name="Oval 267"/>
            <p:cNvSpPr>
              <a:spLocks noChangeArrowheads="1"/>
            </p:cNvSpPr>
            <p:nvPr/>
          </p:nvSpPr>
          <p:spPr bwMode="auto">
            <a:xfrm>
              <a:off x="7443421" y="4268976"/>
              <a:ext cx="134602"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grpSp>
          <p:nvGrpSpPr>
            <p:cNvPr id="28" name="组合 27"/>
            <p:cNvGrpSpPr/>
            <p:nvPr/>
          </p:nvGrpSpPr>
          <p:grpSpPr>
            <a:xfrm>
              <a:off x="4707152" y="2248023"/>
              <a:ext cx="2414023" cy="2901694"/>
              <a:chOff x="4707152" y="2248023"/>
              <a:chExt cx="2414023" cy="2901694"/>
            </a:xfrm>
          </p:grpSpPr>
          <p:sp>
            <p:nvSpPr>
              <p:cNvPr id="80" name="Oval 264"/>
              <p:cNvSpPr>
                <a:spLocks noChangeArrowheads="1"/>
              </p:cNvSpPr>
              <p:nvPr/>
            </p:nvSpPr>
            <p:spPr bwMode="auto">
              <a:xfrm>
                <a:off x="6054864" y="5013433"/>
                <a:ext cx="136284" cy="136284"/>
              </a:xfrm>
              <a:prstGeom prst="ellipse">
                <a:avLst/>
              </a:prstGeom>
              <a:solidFill>
                <a:schemeClr val="accent2">
                  <a:lumMod val="100000"/>
                </a:schemeClr>
              </a:solidFill>
              <a:ln w="12700" cap="flat" cmpd="sng" algn="ctr">
                <a:solidFill>
                  <a:schemeClr val="bg1">
                    <a:lumMod val="100000"/>
                  </a:schemeClr>
                </a:solidFill>
                <a:prstDash val="solid"/>
                <a:round/>
                <a:headEnd type="none" w="med" len="med"/>
                <a:tailEnd type="none" w="med" len="med"/>
              </a:ln>
            </p:spPr>
            <p:txBody>
              <a:bodyPr vert="horz" wrap="square" lIns="91440" tIns="45720" rIns="91440" bIns="45720" numCol="1" anchor="t" anchorCtr="0" compatLnSpc="1"/>
              <a:lstStyle/>
              <a:p>
                <a:endParaRPr lang="en-IN"/>
              </a:p>
            </p:txBody>
          </p:sp>
          <p:grpSp>
            <p:nvGrpSpPr>
              <p:cNvPr id="81" name="组合 80"/>
              <p:cNvGrpSpPr/>
              <p:nvPr/>
            </p:nvGrpSpPr>
            <p:grpSpPr>
              <a:xfrm>
                <a:off x="4707152" y="2248023"/>
                <a:ext cx="2414023" cy="2522443"/>
                <a:chOff x="4707152" y="2248023"/>
                <a:chExt cx="2414023" cy="2522443"/>
              </a:xfrm>
            </p:grpSpPr>
            <p:grpSp>
              <p:nvGrpSpPr>
                <p:cNvPr id="82" name="Group 9"/>
                <p:cNvGrpSpPr/>
                <p:nvPr/>
              </p:nvGrpSpPr>
              <p:grpSpPr>
                <a:xfrm>
                  <a:off x="6792726" y="2408141"/>
                  <a:ext cx="328449" cy="330554"/>
                  <a:chOff x="4149281" y="1887719"/>
                  <a:chExt cx="224837" cy="226650"/>
                </a:xfrm>
              </p:grpSpPr>
              <p:sp>
                <p:nvSpPr>
                  <p:cNvPr id="95" name="Oval 7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7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Oval 68"/>
                <p:cNvSpPr/>
                <p:nvPr/>
              </p:nvSpPr>
              <p:spPr>
                <a:xfrm>
                  <a:off x="5832354" y="2796766"/>
                  <a:ext cx="328449" cy="330554"/>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11"/>
                <p:cNvGrpSpPr/>
                <p:nvPr/>
              </p:nvGrpSpPr>
              <p:grpSpPr>
                <a:xfrm>
                  <a:off x="4707152" y="3462362"/>
                  <a:ext cx="328449" cy="330554"/>
                  <a:chOff x="4149281" y="1887719"/>
                  <a:chExt cx="224837" cy="226650"/>
                </a:xfrm>
              </p:grpSpPr>
              <p:sp>
                <p:nvSpPr>
                  <p:cNvPr id="91" name="Oval 66"/>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67"/>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24"/>
                <p:cNvGrpSpPr/>
                <p:nvPr/>
              </p:nvGrpSpPr>
              <p:grpSpPr>
                <a:xfrm>
                  <a:off x="5940643" y="4439912"/>
                  <a:ext cx="328449" cy="330554"/>
                  <a:chOff x="4149281" y="1887719"/>
                  <a:chExt cx="224837" cy="226650"/>
                </a:xfrm>
              </p:grpSpPr>
              <p:sp>
                <p:nvSpPr>
                  <p:cNvPr id="89" name="Oval 4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4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25"/>
                <p:cNvGrpSpPr/>
                <p:nvPr/>
              </p:nvGrpSpPr>
              <p:grpSpPr>
                <a:xfrm>
                  <a:off x="5995533" y="2248023"/>
                  <a:ext cx="206943" cy="208270"/>
                  <a:chOff x="4149281" y="1887719"/>
                  <a:chExt cx="224837" cy="226650"/>
                </a:xfrm>
              </p:grpSpPr>
              <p:sp>
                <p:nvSpPr>
                  <p:cNvPr id="87" name="Oval 38"/>
                  <p:cNvSpPr/>
                  <p:nvPr/>
                </p:nvSpPr>
                <p:spPr>
                  <a:xfrm>
                    <a:off x="4149281" y="1887719"/>
                    <a:ext cx="224837" cy="226650"/>
                  </a:xfrm>
                  <a:prstGeom prst="ellipse">
                    <a:avLst/>
                  </a:prstGeom>
                  <a:solidFill>
                    <a:schemeClr val="accent2">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39"/>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29" name="组合 28"/>
            <p:cNvGrpSpPr/>
            <p:nvPr/>
          </p:nvGrpSpPr>
          <p:grpSpPr>
            <a:xfrm>
              <a:off x="5983836" y="3409773"/>
              <a:ext cx="1547693" cy="469425"/>
              <a:chOff x="5983836" y="3409773"/>
              <a:chExt cx="1547693" cy="469425"/>
            </a:xfrm>
          </p:grpSpPr>
          <p:grpSp>
            <p:nvGrpSpPr>
              <p:cNvPr id="71" name="Group 8"/>
              <p:cNvGrpSpPr/>
              <p:nvPr/>
            </p:nvGrpSpPr>
            <p:grpSpPr>
              <a:xfrm>
                <a:off x="6383629" y="3409773"/>
                <a:ext cx="328449" cy="330554"/>
                <a:chOff x="4149281" y="1887719"/>
                <a:chExt cx="224837" cy="226650"/>
              </a:xfrm>
            </p:grpSpPr>
            <p:sp>
              <p:nvSpPr>
                <p:cNvPr id="78" name="Oval 72"/>
                <p:cNvSpPr/>
                <p:nvPr/>
              </p:nvSpPr>
              <p:spPr>
                <a:xfrm>
                  <a:off x="4149281" y="1887719"/>
                  <a:ext cx="224837" cy="226650"/>
                </a:xfrm>
                <a:prstGeom prst="ellipse">
                  <a:avLst/>
                </a:prstGeom>
                <a:solidFill>
                  <a:schemeClr val="accent3">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27"/>
              <p:cNvGrpSpPr/>
              <p:nvPr/>
            </p:nvGrpSpPr>
            <p:grpSpPr>
              <a:xfrm>
                <a:off x="5983836" y="3624513"/>
                <a:ext cx="206943" cy="208270"/>
                <a:chOff x="4149281" y="1887719"/>
                <a:chExt cx="224837" cy="226650"/>
              </a:xfrm>
            </p:grpSpPr>
            <p:sp>
              <p:nvSpPr>
                <p:cNvPr id="76" name="Oval 34"/>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35"/>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28"/>
              <p:cNvGrpSpPr/>
              <p:nvPr/>
            </p:nvGrpSpPr>
            <p:grpSpPr>
              <a:xfrm>
                <a:off x="7303891" y="3650101"/>
                <a:ext cx="227638" cy="229097"/>
                <a:chOff x="4149281" y="1887719"/>
                <a:chExt cx="224837" cy="226650"/>
              </a:xfrm>
            </p:grpSpPr>
            <p:sp>
              <p:nvSpPr>
                <p:cNvPr id="74" name="Oval 32"/>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3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组合 29"/>
            <p:cNvGrpSpPr/>
            <p:nvPr/>
          </p:nvGrpSpPr>
          <p:grpSpPr>
            <a:xfrm>
              <a:off x="3990983" y="1563392"/>
              <a:ext cx="4185447" cy="4108467"/>
              <a:chOff x="3990983" y="1563392"/>
              <a:chExt cx="4185447" cy="4108467"/>
            </a:xfrm>
          </p:grpSpPr>
          <p:grpSp>
            <p:nvGrpSpPr>
              <p:cNvPr id="31" name="Group 12"/>
              <p:cNvGrpSpPr/>
              <p:nvPr/>
            </p:nvGrpSpPr>
            <p:grpSpPr>
              <a:xfrm>
                <a:off x="4085983" y="4338917"/>
                <a:ext cx="250401" cy="252007"/>
                <a:chOff x="4149281" y="1887719"/>
                <a:chExt cx="224837" cy="226650"/>
              </a:xfrm>
            </p:grpSpPr>
            <p:sp>
              <p:nvSpPr>
                <p:cNvPr id="69" name="Oval 6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13"/>
              <p:cNvGrpSpPr/>
              <p:nvPr/>
            </p:nvGrpSpPr>
            <p:grpSpPr>
              <a:xfrm>
                <a:off x="5165128" y="5419852"/>
                <a:ext cx="250401" cy="252007"/>
                <a:chOff x="4149281" y="1887719"/>
                <a:chExt cx="224837" cy="226650"/>
              </a:xfrm>
            </p:grpSpPr>
            <p:sp>
              <p:nvSpPr>
                <p:cNvPr id="67" name="Oval 6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14"/>
              <p:cNvGrpSpPr/>
              <p:nvPr/>
            </p:nvGrpSpPr>
            <p:grpSpPr>
              <a:xfrm>
                <a:off x="6786047" y="5374409"/>
                <a:ext cx="250401" cy="252007"/>
                <a:chOff x="4149281" y="1887719"/>
                <a:chExt cx="224837" cy="226650"/>
              </a:xfrm>
            </p:grpSpPr>
            <p:sp>
              <p:nvSpPr>
                <p:cNvPr id="65" name="Oval 6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15"/>
              <p:cNvGrpSpPr/>
              <p:nvPr/>
            </p:nvGrpSpPr>
            <p:grpSpPr>
              <a:xfrm>
                <a:off x="7853773" y="4463088"/>
                <a:ext cx="250401" cy="252007"/>
                <a:chOff x="4149281" y="1887719"/>
                <a:chExt cx="224837" cy="226650"/>
              </a:xfrm>
            </p:grpSpPr>
            <p:sp>
              <p:nvSpPr>
                <p:cNvPr id="63" name="Oval 5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sp>
              <p:nvSpPr>
                <p:cNvPr id="64" name="Oval 5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grpSp>
          <p:sp>
            <p:nvSpPr>
              <p:cNvPr id="35" name="Oval 56"/>
              <p:cNvSpPr/>
              <p:nvPr/>
            </p:nvSpPr>
            <p:spPr>
              <a:xfrm>
                <a:off x="7900989" y="2960836"/>
                <a:ext cx="275441" cy="277207"/>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17"/>
              <p:cNvGrpSpPr/>
              <p:nvPr/>
            </p:nvGrpSpPr>
            <p:grpSpPr>
              <a:xfrm>
                <a:off x="7460264" y="2178046"/>
                <a:ext cx="206943" cy="208270"/>
                <a:chOff x="4149281" y="1887719"/>
                <a:chExt cx="224837" cy="226650"/>
              </a:xfrm>
            </p:grpSpPr>
            <p:sp>
              <p:nvSpPr>
                <p:cNvPr id="61" name="Oval 5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5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18"/>
              <p:cNvGrpSpPr/>
              <p:nvPr/>
            </p:nvGrpSpPr>
            <p:grpSpPr>
              <a:xfrm>
                <a:off x="6673055" y="1696133"/>
                <a:ext cx="206943" cy="208270"/>
                <a:chOff x="4149281" y="1887719"/>
                <a:chExt cx="224837" cy="226650"/>
              </a:xfrm>
            </p:grpSpPr>
            <p:sp>
              <p:nvSpPr>
                <p:cNvPr id="59" name="Oval 5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19"/>
              <p:cNvGrpSpPr/>
              <p:nvPr/>
            </p:nvGrpSpPr>
            <p:grpSpPr>
              <a:xfrm>
                <a:off x="5636903" y="1563392"/>
                <a:ext cx="206943" cy="208270"/>
                <a:chOff x="4149281" y="1887719"/>
                <a:chExt cx="224837" cy="226650"/>
              </a:xfrm>
            </p:grpSpPr>
            <p:sp>
              <p:nvSpPr>
                <p:cNvPr id="57" name="Oval 5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20"/>
              <p:cNvGrpSpPr/>
              <p:nvPr/>
            </p:nvGrpSpPr>
            <p:grpSpPr>
              <a:xfrm>
                <a:off x="4353051" y="2331478"/>
                <a:ext cx="219675" cy="221084"/>
                <a:chOff x="4149281" y="1887719"/>
                <a:chExt cx="224837" cy="226650"/>
              </a:xfrm>
            </p:grpSpPr>
            <p:sp>
              <p:nvSpPr>
                <p:cNvPr id="55" name="Oval 4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4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21"/>
              <p:cNvGrpSpPr/>
              <p:nvPr/>
            </p:nvGrpSpPr>
            <p:grpSpPr>
              <a:xfrm>
                <a:off x="3990983" y="3187984"/>
                <a:ext cx="219675" cy="221084"/>
                <a:chOff x="4149281" y="1887719"/>
                <a:chExt cx="224837" cy="226650"/>
              </a:xfrm>
            </p:grpSpPr>
            <p:sp>
              <p:nvSpPr>
                <p:cNvPr id="53" name="Oval 4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4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22"/>
              <p:cNvGrpSpPr/>
              <p:nvPr/>
            </p:nvGrpSpPr>
            <p:grpSpPr>
              <a:xfrm>
                <a:off x="4705258" y="2828806"/>
                <a:ext cx="199705" cy="200984"/>
                <a:chOff x="4149281" y="1887719"/>
                <a:chExt cx="224837" cy="226650"/>
              </a:xfrm>
            </p:grpSpPr>
            <p:sp>
              <p:nvSpPr>
                <p:cNvPr id="51" name="Oval 4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4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23"/>
              <p:cNvGrpSpPr/>
              <p:nvPr/>
            </p:nvGrpSpPr>
            <p:grpSpPr>
              <a:xfrm>
                <a:off x="4867553" y="4396697"/>
                <a:ext cx="328449" cy="330554"/>
                <a:chOff x="4149281" y="1887719"/>
                <a:chExt cx="224837" cy="226650"/>
              </a:xfrm>
            </p:grpSpPr>
            <p:sp>
              <p:nvSpPr>
                <p:cNvPr id="49" name="Oval 42"/>
                <p:cNvSpPr/>
                <p:nvPr/>
              </p:nvSpPr>
              <p:spPr>
                <a:xfrm>
                  <a:off x="4149281" y="1887719"/>
                  <a:ext cx="224837" cy="226650"/>
                </a:xfrm>
                <a:prstGeom prst="ellipse">
                  <a:avLst/>
                </a:prstGeom>
                <a:solidFill>
                  <a:schemeClr val="accent4">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26"/>
              <p:cNvGrpSpPr/>
              <p:nvPr/>
            </p:nvGrpSpPr>
            <p:grpSpPr>
              <a:xfrm>
                <a:off x="5480832" y="1998704"/>
                <a:ext cx="206943" cy="208270"/>
                <a:chOff x="4149281" y="1887719"/>
                <a:chExt cx="224837" cy="226650"/>
              </a:xfrm>
            </p:grpSpPr>
            <p:sp>
              <p:nvSpPr>
                <p:cNvPr id="47" name="Oval 3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3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29"/>
              <p:cNvGrpSpPr/>
              <p:nvPr/>
            </p:nvGrpSpPr>
            <p:grpSpPr>
              <a:xfrm>
                <a:off x="7068613" y="4908628"/>
                <a:ext cx="250402" cy="252007"/>
                <a:chOff x="4149281" y="1887719"/>
                <a:chExt cx="224837" cy="226650"/>
              </a:xfrm>
            </p:grpSpPr>
            <p:sp>
              <p:nvSpPr>
                <p:cNvPr id="45" name="Oval 3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p:cSld name="节标题">
    <p:spTree>
      <p:nvGrpSpPr>
        <p:cNvPr id="1" name=""/>
        <p:cNvGrpSpPr/>
        <p:nvPr/>
      </p:nvGrpSpPr>
      <p:grpSpPr>
        <a:xfrm>
          <a:off x="0" y="0"/>
          <a:ext cx="0" cy="0"/>
          <a:chOff x="0" y="0"/>
          <a:chExt cx="0" cy="0"/>
        </a:xfrm>
      </p:grpSpPr>
      <p:sp>
        <p:nvSpPr>
          <p:cNvPr id="13" name="日期占位符 12"/>
          <p:cNvSpPr>
            <a:spLocks noGrp="1"/>
          </p:cNvSpPr>
          <p:nvPr>
            <p:ph type="dt" sz="half" idx="14"/>
          </p:nvPr>
        </p:nvSpPr>
        <p:spPr/>
        <p:txBody>
          <a:bodyPr/>
          <a:lstStyle>
            <a:lvl1pPr>
              <a:defRPr>
                <a:solidFill>
                  <a:schemeClr val="tx1"/>
                </a:solidFill>
              </a:defRPr>
            </a:lvl1pPr>
          </a:lstStyle>
          <a:p>
            <a:fld id="{4D5D7ADB-C2F2-455A-B307-9FE0B2A6A4B3}" type="datetimeFigureOut">
              <a:rPr lang="zh-CN" altLang="en-US" smtClean="0"/>
            </a:fld>
            <a:endParaRPr lang="zh-CN" altLang="en-US"/>
          </a:p>
        </p:txBody>
      </p:sp>
      <p:sp>
        <p:nvSpPr>
          <p:cNvPr id="14" name="页脚占位符 13"/>
          <p:cNvSpPr>
            <a:spLocks noGrp="1"/>
          </p:cNvSpPr>
          <p:nvPr>
            <p:ph type="ftr" sz="quarter" idx="15"/>
          </p:nvPr>
        </p:nvSpPr>
        <p:spPr/>
        <p:txBody>
          <a:bodyPr/>
          <a:lstStyle>
            <a:lvl1pPr>
              <a:defRPr>
                <a:solidFill>
                  <a:schemeClr val="tx1"/>
                </a:solidFill>
              </a:defRPr>
            </a:lvl1pPr>
          </a:lstStyle>
          <a:p>
            <a:endParaRPr lang="zh-CN" altLang="en-US"/>
          </a:p>
        </p:txBody>
      </p:sp>
      <p:sp>
        <p:nvSpPr>
          <p:cNvPr id="15" name="灯片编号占位符 14"/>
          <p:cNvSpPr>
            <a:spLocks noGrp="1"/>
          </p:cNvSpPr>
          <p:nvPr>
            <p:ph type="sldNum" sz="quarter" idx="16"/>
          </p:nvPr>
        </p:nvSpPr>
        <p:spPr/>
        <p:txBody>
          <a:bodyPr/>
          <a:lstStyle>
            <a:lvl1pPr>
              <a:defRPr>
                <a:solidFill>
                  <a:schemeClr val="tx1"/>
                </a:solidFill>
              </a:defRPr>
            </a:lvl1pPr>
          </a:lstStyle>
          <a:p>
            <a:fld id="{354623D0-DB0F-489C-AC9D-F6BA289AD249}" type="slidenum">
              <a:rPr lang="zh-CN" altLang="en-US" smtClean="0"/>
            </a:fld>
            <a:endParaRPr lang="zh-CN" altLang="en-US"/>
          </a:p>
        </p:txBody>
      </p:sp>
      <p:sp>
        <p:nvSpPr>
          <p:cNvPr id="20" name="标题 1"/>
          <p:cNvSpPr>
            <a:spLocks noGrp="1"/>
          </p:cNvSpPr>
          <p:nvPr>
            <p:ph type="title" hasCustomPrompt="1"/>
          </p:nvPr>
        </p:nvSpPr>
        <p:spPr>
          <a:xfrm>
            <a:off x="3930134" y="2027705"/>
            <a:ext cx="7590354" cy="1145332"/>
          </a:xfrm>
        </p:spPr>
        <p:txBody>
          <a:bodyPr anchor="b">
            <a:normAutofit/>
          </a:bodyPr>
          <a:lstStyle>
            <a:lvl1pPr>
              <a:lnSpc>
                <a:spcPct val="100000"/>
              </a:lnSpc>
              <a:defRPr sz="2400" b="1">
                <a:solidFill>
                  <a:schemeClr val="tx1"/>
                </a:solidFill>
              </a:defRPr>
            </a:lvl1pPr>
          </a:lstStyle>
          <a:p>
            <a:r>
              <a:rPr lang="zh-CN" altLang="en-US" dirty="0"/>
              <a:t>单击此处添加幻灯片章节标题</a:t>
            </a:r>
            <a:endParaRPr lang="zh-CN" altLang="en-US" dirty="0"/>
          </a:p>
        </p:txBody>
      </p:sp>
      <p:sp>
        <p:nvSpPr>
          <p:cNvPr id="21" name="文本占位符 2"/>
          <p:cNvSpPr>
            <a:spLocks noGrp="1"/>
          </p:cNvSpPr>
          <p:nvPr>
            <p:ph type="body" idx="1" hasCustomPrompt="1"/>
          </p:nvPr>
        </p:nvSpPr>
        <p:spPr>
          <a:xfrm>
            <a:off x="3930134" y="3173038"/>
            <a:ext cx="7590354" cy="1082874"/>
          </a:xfrm>
        </p:spPr>
        <p:txBody>
          <a:bodyPr anchor="t">
            <a:normAutofit/>
          </a:bodyPr>
          <a:lstStyle>
            <a:lvl1pPr marL="0" indent="0">
              <a:lnSpc>
                <a:spcPct val="150000"/>
              </a:lnSpc>
              <a:spcBef>
                <a:spcPts val="0"/>
              </a:spcBef>
              <a:buNone/>
              <a:defRPr sz="1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cxnSp>
        <p:nvCxnSpPr>
          <p:cNvPr id="3" name="直接连接符 2"/>
          <p:cNvCxnSpPr/>
          <p:nvPr/>
        </p:nvCxnSpPr>
        <p:spPr>
          <a:xfrm>
            <a:off x="3385179" y="2041451"/>
            <a:ext cx="813530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873760" y="1841010"/>
            <a:ext cx="2637952" cy="2589432"/>
            <a:chOff x="3990983" y="1563392"/>
            <a:chExt cx="4185447" cy="4108467"/>
          </a:xfrm>
        </p:grpSpPr>
        <p:grpSp>
          <p:nvGrpSpPr>
            <p:cNvPr id="17" name="组合 16"/>
            <p:cNvGrpSpPr/>
            <p:nvPr/>
          </p:nvGrpSpPr>
          <p:grpSpPr>
            <a:xfrm>
              <a:off x="4101458" y="1653440"/>
              <a:ext cx="4002716" cy="3942145"/>
              <a:chOff x="8809631" y="1360739"/>
              <a:chExt cx="4002716" cy="3942145"/>
            </a:xfrm>
          </p:grpSpPr>
          <p:sp>
            <p:nvSpPr>
              <p:cNvPr id="105" name="Freeform 229"/>
              <p:cNvSpPr/>
              <p:nvPr/>
            </p:nvSpPr>
            <p:spPr bwMode="auto">
              <a:xfrm>
                <a:off x="11732169" y="2341648"/>
                <a:ext cx="482883" cy="1179447"/>
              </a:xfrm>
              <a:custGeom>
                <a:avLst/>
                <a:gdLst>
                  <a:gd name="T0" fmla="*/ 7 w 287"/>
                  <a:gd name="T1" fmla="*/ 417 h 701"/>
                  <a:gd name="T2" fmla="*/ 230 w 287"/>
                  <a:gd name="T3" fmla="*/ 701 h 701"/>
                  <a:gd name="T4" fmla="*/ 287 w 287"/>
                  <a:gd name="T5" fmla="*/ 310 h 701"/>
                  <a:gd name="T6" fmla="*/ 0 w 287"/>
                  <a:gd name="T7" fmla="*/ 0 h 701"/>
                </a:gdLst>
                <a:ahLst/>
                <a:cxnLst>
                  <a:cxn ang="0">
                    <a:pos x="T0" y="T1"/>
                  </a:cxn>
                  <a:cxn ang="0">
                    <a:pos x="T2" y="T3"/>
                  </a:cxn>
                  <a:cxn ang="0">
                    <a:pos x="T4" y="T5"/>
                  </a:cxn>
                  <a:cxn ang="0">
                    <a:pos x="T6" y="T7"/>
                  </a:cxn>
                </a:cxnLst>
                <a:rect l="0" t="0" r="r" b="b"/>
                <a:pathLst>
                  <a:path w="287" h="701">
                    <a:moveTo>
                      <a:pt x="7" y="417"/>
                    </a:moveTo>
                    <a:lnTo>
                      <a:pt x="230" y="701"/>
                    </a:lnTo>
                    <a:lnTo>
                      <a:pt x="287" y="310"/>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6" name="Freeform 226"/>
              <p:cNvSpPr/>
              <p:nvPr/>
            </p:nvSpPr>
            <p:spPr bwMode="auto">
              <a:xfrm>
                <a:off x="10424851" y="1360739"/>
                <a:ext cx="1467158" cy="3428976"/>
              </a:xfrm>
              <a:custGeom>
                <a:avLst/>
                <a:gdLst>
                  <a:gd name="T0" fmla="*/ 853 w 872"/>
                  <a:gd name="T1" fmla="*/ 2038 h 2038"/>
                  <a:gd name="T2" fmla="*/ 500 w 872"/>
                  <a:gd name="T3" fmla="*/ 1597 h 2038"/>
                  <a:gd name="T4" fmla="*/ 265 w 872"/>
                  <a:gd name="T5" fmla="*/ 1723 h 2038"/>
                  <a:gd name="T6" fmla="*/ 225 w 872"/>
                  <a:gd name="T7" fmla="*/ 1758 h 2038"/>
                  <a:gd name="T8" fmla="*/ 242 w 872"/>
                  <a:gd name="T9" fmla="*/ 2023 h 2038"/>
                  <a:gd name="T10" fmla="*/ 872 w 872"/>
                  <a:gd name="T11" fmla="*/ 2023 h 2038"/>
                  <a:gd name="T12" fmla="*/ 493 w 872"/>
                  <a:gd name="T13" fmla="*/ 1173 h 2038"/>
                  <a:gd name="T14" fmla="*/ 749 w 872"/>
                  <a:gd name="T15" fmla="*/ 533 h 2038"/>
                  <a:gd name="T16" fmla="*/ 772 w 872"/>
                  <a:gd name="T17" fmla="*/ 986 h 2038"/>
                  <a:gd name="T18" fmla="*/ 498 w 872"/>
                  <a:gd name="T19" fmla="*/ 1133 h 2038"/>
                  <a:gd name="T20" fmla="*/ 443 w 872"/>
                  <a:gd name="T21" fmla="*/ 796 h 2038"/>
                  <a:gd name="T22" fmla="*/ 725 w 872"/>
                  <a:gd name="T23" fmla="*/ 536 h 2038"/>
                  <a:gd name="T24" fmla="*/ 0 w 872"/>
                  <a:gd name="T25" fmla="*/ 0 h 2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2" h="2038">
                    <a:moveTo>
                      <a:pt x="853" y="2038"/>
                    </a:moveTo>
                    <a:lnTo>
                      <a:pt x="500" y="1597"/>
                    </a:lnTo>
                    <a:lnTo>
                      <a:pt x="265" y="1723"/>
                    </a:lnTo>
                    <a:lnTo>
                      <a:pt x="225" y="1758"/>
                    </a:lnTo>
                    <a:lnTo>
                      <a:pt x="242" y="2023"/>
                    </a:lnTo>
                    <a:lnTo>
                      <a:pt x="872" y="2023"/>
                    </a:lnTo>
                    <a:lnTo>
                      <a:pt x="493" y="1173"/>
                    </a:lnTo>
                    <a:lnTo>
                      <a:pt x="749" y="533"/>
                    </a:lnTo>
                    <a:lnTo>
                      <a:pt x="772" y="986"/>
                    </a:lnTo>
                    <a:lnTo>
                      <a:pt x="498" y="1133"/>
                    </a:lnTo>
                    <a:lnTo>
                      <a:pt x="443" y="796"/>
                    </a:lnTo>
                    <a:lnTo>
                      <a:pt x="725" y="536"/>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7" name="Line 224"/>
              <p:cNvSpPr>
                <a:spLocks noChangeShapeType="1"/>
              </p:cNvSpPr>
              <p:nvPr/>
            </p:nvSpPr>
            <p:spPr bwMode="auto">
              <a:xfrm flipH="1">
                <a:off x="9798953" y="2074128"/>
                <a:ext cx="1033068" cy="71338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8" name="Freeform 217"/>
              <p:cNvSpPr/>
              <p:nvPr/>
            </p:nvSpPr>
            <p:spPr bwMode="auto">
              <a:xfrm>
                <a:off x="8809631" y="1392707"/>
                <a:ext cx="3923638" cy="3834464"/>
              </a:xfrm>
              <a:custGeom>
                <a:avLst/>
                <a:gdLst>
                  <a:gd name="T0" fmla="*/ 974 w 2332"/>
                  <a:gd name="T1" fmla="*/ 0 h 2279"/>
                  <a:gd name="T2" fmla="*/ 1581 w 2332"/>
                  <a:gd name="T3" fmla="*/ 81 h 2279"/>
                  <a:gd name="T4" fmla="*/ 2059 w 2332"/>
                  <a:gd name="T5" fmla="*/ 360 h 2279"/>
                  <a:gd name="T6" fmla="*/ 2332 w 2332"/>
                  <a:gd name="T7" fmla="*/ 820 h 2279"/>
                  <a:gd name="T8" fmla="*/ 2249 w 2332"/>
                  <a:gd name="T9" fmla="*/ 1718 h 2279"/>
                  <a:gd name="T10" fmla="*/ 1652 w 2332"/>
                  <a:gd name="T11" fmla="*/ 2279 h 2279"/>
                  <a:gd name="T12" fmla="*/ 714 w 2332"/>
                  <a:gd name="T13" fmla="*/ 2279 h 2279"/>
                  <a:gd name="T14" fmla="*/ 57 w 2332"/>
                  <a:gd name="T15" fmla="*/ 1649 h 2279"/>
                  <a:gd name="T16" fmla="*/ 0 w 2332"/>
                  <a:gd name="T17" fmla="*/ 967 h 2279"/>
                  <a:gd name="T18" fmla="*/ 221 w 2332"/>
                  <a:gd name="T19" fmla="*/ 448 h 2279"/>
                  <a:gd name="T20" fmla="*/ 974 w 2332"/>
                  <a:gd name="T21"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2" h="2279">
                    <a:moveTo>
                      <a:pt x="974" y="0"/>
                    </a:moveTo>
                    <a:lnTo>
                      <a:pt x="1581" y="81"/>
                    </a:lnTo>
                    <a:lnTo>
                      <a:pt x="2059" y="360"/>
                    </a:lnTo>
                    <a:lnTo>
                      <a:pt x="2332" y="820"/>
                    </a:lnTo>
                    <a:lnTo>
                      <a:pt x="2249" y="1718"/>
                    </a:lnTo>
                    <a:lnTo>
                      <a:pt x="1652" y="2279"/>
                    </a:lnTo>
                    <a:lnTo>
                      <a:pt x="714" y="2279"/>
                    </a:lnTo>
                    <a:lnTo>
                      <a:pt x="57" y="1649"/>
                    </a:lnTo>
                    <a:lnTo>
                      <a:pt x="0" y="967"/>
                    </a:lnTo>
                    <a:lnTo>
                      <a:pt x="221" y="448"/>
                    </a:lnTo>
                    <a:lnTo>
                      <a:pt x="974"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9" name="Freeform 218"/>
              <p:cNvSpPr/>
              <p:nvPr/>
            </p:nvSpPr>
            <p:spPr bwMode="auto">
              <a:xfrm>
                <a:off x="9181468" y="1820067"/>
                <a:ext cx="3630879" cy="3407104"/>
              </a:xfrm>
              <a:custGeom>
                <a:avLst/>
                <a:gdLst>
                  <a:gd name="T0" fmla="*/ 0 w 2158"/>
                  <a:gd name="T1" fmla="*/ 194 h 2025"/>
                  <a:gd name="T2" fmla="*/ 651 w 2158"/>
                  <a:gd name="T3" fmla="*/ 0 h 2025"/>
                  <a:gd name="T4" fmla="*/ 981 w 2158"/>
                  <a:gd name="T5" fmla="*/ 151 h 2025"/>
                  <a:gd name="T6" fmla="*/ 1452 w 2158"/>
                  <a:gd name="T7" fmla="*/ 284 h 2025"/>
                  <a:gd name="T8" fmla="*/ 2158 w 2158"/>
                  <a:gd name="T9" fmla="*/ 578 h 2025"/>
                  <a:gd name="T10" fmla="*/ 1746 w 2158"/>
                  <a:gd name="T11" fmla="*/ 966 h 2025"/>
                  <a:gd name="T12" fmla="*/ 2059 w 2158"/>
                  <a:gd name="T13" fmla="*/ 1464 h 2025"/>
                  <a:gd name="T14" fmla="*/ 1618 w 2158"/>
                  <a:gd name="T15" fmla="*/ 1724 h 2025"/>
                  <a:gd name="T16" fmla="*/ 528 w 2158"/>
                  <a:gd name="T17" fmla="*/ 2025 h 2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8" h="2025">
                    <a:moveTo>
                      <a:pt x="0" y="194"/>
                    </a:moveTo>
                    <a:lnTo>
                      <a:pt x="651" y="0"/>
                    </a:lnTo>
                    <a:lnTo>
                      <a:pt x="981" y="151"/>
                    </a:lnTo>
                    <a:lnTo>
                      <a:pt x="1452" y="284"/>
                    </a:lnTo>
                    <a:lnTo>
                      <a:pt x="2158" y="578"/>
                    </a:lnTo>
                    <a:lnTo>
                      <a:pt x="1746" y="966"/>
                    </a:lnTo>
                    <a:lnTo>
                      <a:pt x="2059" y="1464"/>
                    </a:lnTo>
                    <a:lnTo>
                      <a:pt x="1618" y="1724"/>
                    </a:lnTo>
                    <a:lnTo>
                      <a:pt x="528" y="202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0" name="Freeform 219"/>
              <p:cNvSpPr/>
              <p:nvPr/>
            </p:nvSpPr>
            <p:spPr bwMode="auto">
              <a:xfrm>
                <a:off x="9181468" y="1397754"/>
                <a:ext cx="2937681" cy="3873162"/>
              </a:xfrm>
              <a:custGeom>
                <a:avLst/>
                <a:gdLst>
                  <a:gd name="T0" fmla="*/ 0 w 1746"/>
                  <a:gd name="T1" fmla="*/ 469 h 2302"/>
                  <a:gd name="T2" fmla="*/ 192 w 1746"/>
                  <a:gd name="T3" fmla="*/ 739 h 2302"/>
                  <a:gd name="T4" fmla="*/ 945 w 1746"/>
                  <a:gd name="T5" fmla="*/ 417 h 2302"/>
                  <a:gd name="T6" fmla="*/ 888 w 1746"/>
                  <a:gd name="T7" fmla="*/ 739 h 2302"/>
                  <a:gd name="T8" fmla="*/ 981 w 1746"/>
                  <a:gd name="T9" fmla="*/ 1729 h 2302"/>
                  <a:gd name="T10" fmla="*/ 1618 w 1746"/>
                  <a:gd name="T11" fmla="*/ 1975 h 2302"/>
                  <a:gd name="T12" fmla="*/ 1746 w 1746"/>
                  <a:gd name="T13" fmla="*/ 1236 h 2302"/>
                  <a:gd name="T14" fmla="*/ 1452 w 1746"/>
                  <a:gd name="T15" fmla="*/ 535 h 2302"/>
                  <a:gd name="T16" fmla="*/ 898 w 1746"/>
                  <a:gd name="T17" fmla="*/ 753 h 2302"/>
                  <a:gd name="T18" fmla="*/ 1220 w 1746"/>
                  <a:gd name="T19" fmla="*/ 1137 h 2302"/>
                  <a:gd name="T20" fmla="*/ 950 w 1746"/>
                  <a:gd name="T21" fmla="*/ 1717 h 2302"/>
                  <a:gd name="T22" fmla="*/ 945 w 1746"/>
                  <a:gd name="T23" fmla="*/ 1729 h 2302"/>
                  <a:gd name="T24" fmla="*/ 481 w 1746"/>
                  <a:gd name="T25" fmla="*/ 2302 h 2302"/>
                  <a:gd name="T26" fmla="*/ 239 w 1746"/>
                  <a:gd name="T27" fmla="*/ 1137 h 2302"/>
                  <a:gd name="T28" fmla="*/ 945 w 1746"/>
                  <a:gd name="T29" fmla="*/ 398 h 2302"/>
                  <a:gd name="T30" fmla="*/ 774 w 1746"/>
                  <a:gd name="T31" fmla="*/ 0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6" h="2302">
                    <a:moveTo>
                      <a:pt x="0" y="469"/>
                    </a:moveTo>
                    <a:lnTo>
                      <a:pt x="192" y="739"/>
                    </a:lnTo>
                    <a:lnTo>
                      <a:pt x="945" y="417"/>
                    </a:lnTo>
                    <a:lnTo>
                      <a:pt x="888" y="739"/>
                    </a:lnTo>
                    <a:lnTo>
                      <a:pt x="981" y="1729"/>
                    </a:lnTo>
                    <a:lnTo>
                      <a:pt x="1618" y="1975"/>
                    </a:lnTo>
                    <a:lnTo>
                      <a:pt x="1746" y="1236"/>
                    </a:lnTo>
                    <a:lnTo>
                      <a:pt x="1452" y="535"/>
                    </a:lnTo>
                    <a:lnTo>
                      <a:pt x="898" y="753"/>
                    </a:lnTo>
                    <a:lnTo>
                      <a:pt x="1220" y="1137"/>
                    </a:lnTo>
                    <a:lnTo>
                      <a:pt x="950" y="1717"/>
                    </a:lnTo>
                    <a:lnTo>
                      <a:pt x="945" y="1729"/>
                    </a:lnTo>
                    <a:lnTo>
                      <a:pt x="481" y="2302"/>
                    </a:lnTo>
                    <a:lnTo>
                      <a:pt x="239" y="1137"/>
                    </a:lnTo>
                    <a:lnTo>
                      <a:pt x="945" y="398"/>
                    </a:lnTo>
                    <a:lnTo>
                      <a:pt x="774"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1" name="Freeform 220"/>
              <p:cNvSpPr/>
              <p:nvPr/>
            </p:nvSpPr>
            <p:spPr bwMode="auto">
              <a:xfrm>
                <a:off x="8809631" y="2664692"/>
                <a:ext cx="1918073" cy="1845725"/>
              </a:xfrm>
              <a:custGeom>
                <a:avLst/>
                <a:gdLst>
                  <a:gd name="T0" fmla="*/ 469 w 1140"/>
                  <a:gd name="T1" fmla="*/ 327 h 1097"/>
                  <a:gd name="T2" fmla="*/ 588 w 1140"/>
                  <a:gd name="T3" fmla="*/ 52 h 1097"/>
                  <a:gd name="T4" fmla="*/ 389 w 1140"/>
                  <a:gd name="T5" fmla="*/ 0 h 1097"/>
                  <a:gd name="T6" fmla="*/ 0 w 1140"/>
                  <a:gd name="T7" fmla="*/ 211 h 1097"/>
                  <a:gd name="T8" fmla="*/ 263 w 1140"/>
                  <a:gd name="T9" fmla="*/ 453 h 1097"/>
                  <a:gd name="T10" fmla="*/ 71 w 1140"/>
                  <a:gd name="T11" fmla="*/ 905 h 1097"/>
                  <a:gd name="T12" fmla="*/ 541 w 1140"/>
                  <a:gd name="T13" fmla="*/ 948 h 1097"/>
                  <a:gd name="T14" fmla="*/ 770 w 1140"/>
                  <a:gd name="T15" fmla="*/ 1097 h 1097"/>
                  <a:gd name="T16" fmla="*/ 1140 w 1140"/>
                  <a:gd name="T17" fmla="*/ 983 h 1097"/>
                  <a:gd name="T18" fmla="*/ 541 w 1140"/>
                  <a:gd name="T19" fmla="*/ 91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0" h="1097">
                    <a:moveTo>
                      <a:pt x="469" y="327"/>
                    </a:moveTo>
                    <a:lnTo>
                      <a:pt x="588" y="52"/>
                    </a:lnTo>
                    <a:lnTo>
                      <a:pt x="389" y="0"/>
                    </a:lnTo>
                    <a:lnTo>
                      <a:pt x="0" y="211"/>
                    </a:lnTo>
                    <a:lnTo>
                      <a:pt x="263" y="453"/>
                    </a:lnTo>
                    <a:lnTo>
                      <a:pt x="71" y="905"/>
                    </a:lnTo>
                    <a:lnTo>
                      <a:pt x="541" y="948"/>
                    </a:lnTo>
                    <a:lnTo>
                      <a:pt x="770" y="1097"/>
                    </a:lnTo>
                    <a:lnTo>
                      <a:pt x="1140" y="983"/>
                    </a:lnTo>
                    <a:lnTo>
                      <a:pt x="541" y="917"/>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2" name="Freeform 221"/>
              <p:cNvSpPr/>
              <p:nvPr/>
            </p:nvSpPr>
            <p:spPr bwMode="auto">
              <a:xfrm>
                <a:off x="8841599" y="2592344"/>
                <a:ext cx="686468" cy="718436"/>
              </a:xfrm>
              <a:custGeom>
                <a:avLst/>
                <a:gdLst>
                  <a:gd name="T0" fmla="*/ 375 w 408"/>
                  <a:gd name="T1" fmla="*/ 0 h 427"/>
                  <a:gd name="T2" fmla="*/ 408 w 408"/>
                  <a:gd name="T3" fmla="*/ 427 h 427"/>
                  <a:gd name="T4" fmla="*/ 0 w 408"/>
                  <a:gd name="T5" fmla="*/ 275 h 427"/>
                </a:gdLst>
                <a:ahLst/>
                <a:cxnLst>
                  <a:cxn ang="0">
                    <a:pos x="T0" y="T1"/>
                  </a:cxn>
                  <a:cxn ang="0">
                    <a:pos x="T2" y="T3"/>
                  </a:cxn>
                  <a:cxn ang="0">
                    <a:pos x="T4" y="T5"/>
                  </a:cxn>
                </a:cxnLst>
                <a:rect l="0" t="0" r="r" b="b"/>
                <a:pathLst>
                  <a:path w="408" h="427">
                    <a:moveTo>
                      <a:pt x="375" y="0"/>
                    </a:moveTo>
                    <a:lnTo>
                      <a:pt x="408" y="427"/>
                    </a:lnTo>
                    <a:lnTo>
                      <a:pt x="0" y="27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3" name="Freeform 222"/>
              <p:cNvSpPr/>
              <p:nvPr/>
            </p:nvSpPr>
            <p:spPr bwMode="auto">
              <a:xfrm>
                <a:off x="9528067" y="1392707"/>
                <a:ext cx="2686985" cy="1199637"/>
              </a:xfrm>
              <a:custGeom>
                <a:avLst/>
                <a:gdLst>
                  <a:gd name="T0" fmla="*/ 0 w 1597"/>
                  <a:gd name="T1" fmla="*/ 713 h 713"/>
                  <a:gd name="T2" fmla="*/ 424 w 1597"/>
                  <a:gd name="T3" fmla="*/ 261 h 713"/>
                  <a:gd name="T4" fmla="*/ 547 w 1597"/>
                  <a:gd name="T5" fmla="*/ 0 h 713"/>
                  <a:gd name="T6" fmla="*/ 566 w 1597"/>
                  <a:gd name="T7" fmla="*/ 10 h 713"/>
                  <a:gd name="T8" fmla="*/ 1057 w 1597"/>
                  <a:gd name="T9" fmla="*/ 254 h 713"/>
                  <a:gd name="T10" fmla="*/ 1154 w 1597"/>
                  <a:gd name="T11" fmla="*/ 81 h 713"/>
                  <a:gd name="T12" fmla="*/ 1265 w 1597"/>
                  <a:gd name="T13" fmla="*/ 500 h 713"/>
                  <a:gd name="T14" fmla="*/ 1597 w 1597"/>
                  <a:gd name="T15" fmla="*/ 358 h 7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7" h="713">
                    <a:moveTo>
                      <a:pt x="0" y="713"/>
                    </a:moveTo>
                    <a:lnTo>
                      <a:pt x="424" y="261"/>
                    </a:lnTo>
                    <a:lnTo>
                      <a:pt x="547" y="0"/>
                    </a:lnTo>
                    <a:lnTo>
                      <a:pt x="566" y="10"/>
                    </a:lnTo>
                    <a:lnTo>
                      <a:pt x="1057" y="254"/>
                    </a:lnTo>
                    <a:lnTo>
                      <a:pt x="1154" y="81"/>
                    </a:lnTo>
                    <a:lnTo>
                      <a:pt x="1265" y="500"/>
                    </a:lnTo>
                    <a:lnTo>
                      <a:pt x="1597" y="358"/>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4" name="Freeform 223"/>
              <p:cNvSpPr/>
              <p:nvPr/>
            </p:nvSpPr>
            <p:spPr bwMode="auto">
              <a:xfrm>
                <a:off x="9554988" y="2664692"/>
                <a:ext cx="1277033" cy="1653917"/>
              </a:xfrm>
              <a:custGeom>
                <a:avLst/>
                <a:gdLst>
                  <a:gd name="T0" fmla="*/ 0 w 759"/>
                  <a:gd name="T1" fmla="*/ 398 h 983"/>
                  <a:gd name="T2" fmla="*/ 759 w 759"/>
                  <a:gd name="T3" fmla="*/ 983 h 983"/>
                  <a:gd name="T4" fmla="*/ 552 w 759"/>
                  <a:gd name="T5" fmla="*/ 512 h 983"/>
                  <a:gd name="T6" fmla="*/ 759 w 759"/>
                  <a:gd name="T7" fmla="*/ 448 h 983"/>
                  <a:gd name="T8" fmla="*/ 652 w 759"/>
                  <a:gd name="T9" fmla="*/ 0 h 983"/>
                  <a:gd name="T10" fmla="*/ 34 w 759"/>
                  <a:gd name="T11" fmla="*/ 384 h 983"/>
                  <a:gd name="T12" fmla="*/ 541 w 759"/>
                  <a:gd name="T13" fmla="*/ 512 h 983"/>
                </a:gdLst>
                <a:ahLst/>
                <a:cxnLst>
                  <a:cxn ang="0">
                    <a:pos x="T0" y="T1"/>
                  </a:cxn>
                  <a:cxn ang="0">
                    <a:pos x="T2" y="T3"/>
                  </a:cxn>
                  <a:cxn ang="0">
                    <a:pos x="T4" y="T5"/>
                  </a:cxn>
                  <a:cxn ang="0">
                    <a:pos x="T6" y="T7"/>
                  </a:cxn>
                  <a:cxn ang="0">
                    <a:pos x="T8" y="T9"/>
                  </a:cxn>
                  <a:cxn ang="0">
                    <a:pos x="T10" y="T11"/>
                  </a:cxn>
                  <a:cxn ang="0">
                    <a:pos x="T12" y="T13"/>
                  </a:cxn>
                </a:cxnLst>
                <a:rect l="0" t="0" r="r" b="b"/>
                <a:pathLst>
                  <a:path w="759" h="983">
                    <a:moveTo>
                      <a:pt x="0" y="398"/>
                    </a:moveTo>
                    <a:lnTo>
                      <a:pt x="759" y="983"/>
                    </a:lnTo>
                    <a:lnTo>
                      <a:pt x="552" y="512"/>
                    </a:lnTo>
                    <a:lnTo>
                      <a:pt x="759" y="448"/>
                    </a:lnTo>
                    <a:lnTo>
                      <a:pt x="652" y="0"/>
                    </a:lnTo>
                    <a:lnTo>
                      <a:pt x="34" y="384"/>
                    </a:lnTo>
                    <a:lnTo>
                      <a:pt x="541" y="512"/>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5" name="Freeform 225"/>
              <p:cNvSpPr/>
              <p:nvPr/>
            </p:nvSpPr>
            <p:spPr bwMode="auto">
              <a:xfrm>
                <a:off x="11309856" y="3334335"/>
                <a:ext cx="780689" cy="489613"/>
              </a:xfrm>
              <a:custGeom>
                <a:avLst/>
                <a:gdLst>
                  <a:gd name="T0" fmla="*/ 0 w 464"/>
                  <a:gd name="T1" fmla="*/ 0 h 291"/>
                  <a:gd name="T2" fmla="*/ 296 w 464"/>
                  <a:gd name="T3" fmla="*/ 291 h 291"/>
                  <a:gd name="T4" fmla="*/ 464 w 464"/>
                  <a:gd name="T5" fmla="*/ 95 h 291"/>
                  <a:gd name="T6" fmla="*/ 0 w 464"/>
                  <a:gd name="T7" fmla="*/ 0 h 291"/>
                </a:gdLst>
                <a:ahLst/>
                <a:cxnLst>
                  <a:cxn ang="0">
                    <a:pos x="T0" y="T1"/>
                  </a:cxn>
                  <a:cxn ang="0">
                    <a:pos x="T2" y="T3"/>
                  </a:cxn>
                  <a:cxn ang="0">
                    <a:pos x="T4" y="T5"/>
                  </a:cxn>
                  <a:cxn ang="0">
                    <a:pos x="T6" y="T7"/>
                  </a:cxn>
                </a:cxnLst>
                <a:rect l="0" t="0" r="r" b="b"/>
                <a:pathLst>
                  <a:path w="464" h="291">
                    <a:moveTo>
                      <a:pt x="0" y="0"/>
                    </a:moveTo>
                    <a:lnTo>
                      <a:pt x="296" y="291"/>
                    </a:lnTo>
                    <a:lnTo>
                      <a:pt x="464" y="95"/>
                    </a:lnTo>
                    <a:lnTo>
                      <a:pt x="0"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6" name="Freeform 227"/>
              <p:cNvSpPr/>
              <p:nvPr/>
            </p:nvSpPr>
            <p:spPr bwMode="auto">
              <a:xfrm>
                <a:off x="8949280" y="3374716"/>
                <a:ext cx="1196272" cy="1928168"/>
              </a:xfrm>
              <a:custGeom>
                <a:avLst/>
                <a:gdLst>
                  <a:gd name="T0" fmla="*/ 711 w 711"/>
                  <a:gd name="T1" fmla="*/ 689 h 1146"/>
                  <a:gd name="T2" fmla="*/ 628 w 711"/>
                  <a:gd name="T3" fmla="*/ 1146 h 1146"/>
                  <a:gd name="T4" fmla="*/ 469 w 711"/>
                  <a:gd name="T5" fmla="*/ 533 h 1146"/>
                  <a:gd name="T6" fmla="*/ 280 w 711"/>
                  <a:gd name="T7" fmla="*/ 303 h 1146"/>
                  <a:gd name="T8" fmla="*/ 0 w 711"/>
                  <a:gd name="T9" fmla="*/ 452 h 1146"/>
                  <a:gd name="T10" fmla="*/ 344 w 711"/>
                  <a:gd name="T11" fmla="*/ 0 h 1146"/>
                  <a:gd name="T12" fmla="*/ 299 w 711"/>
                  <a:gd name="T13" fmla="*/ 291 h 1146"/>
                </a:gdLst>
                <a:ahLst/>
                <a:cxnLst>
                  <a:cxn ang="0">
                    <a:pos x="T0" y="T1"/>
                  </a:cxn>
                  <a:cxn ang="0">
                    <a:pos x="T2" y="T3"/>
                  </a:cxn>
                  <a:cxn ang="0">
                    <a:pos x="T4" y="T5"/>
                  </a:cxn>
                  <a:cxn ang="0">
                    <a:pos x="T6" y="T7"/>
                  </a:cxn>
                  <a:cxn ang="0">
                    <a:pos x="T8" y="T9"/>
                  </a:cxn>
                  <a:cxn ang="0">
                    <a:pos x="T10" y="T11"/>
                  </a:cxn>
                  <a:cxn ang="0">
                    <a:pos x="T12" y="T13"/>
                  </a:cxn>
                </a:cxnLst>
                <a:rect l="0" t="0" r="r" b="b"/>
                <a:pathLst>
                  <a:path w="711" h="1146">
                    <a:moveTo>
                      <a:pt x="711" y="689"/>
                    </a:moveTo>
                    <a:lnTo>
                      <a:pt x="628" y="1146"/>
                    </a:lnTo>
                    <a:lnTo>
                      <a:pt x="469" y="533"/>
                    </a:lnTo>
                    <a:lnTo>
                      <a:pt x="280" y="303"/>
                    </a:lnTo>
                    <a:lnTo>
                      <a:pt x="0" y="452"/>
                    </a:lnTo>
                    <a:lnTo>
                      <a:pt x="344" y="0"/>
                    </a:lnTo>
                    <a:lnTo>
                      <a:pt x="299" y="291"/>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7" name="Line 228"/>
              <p:cNvSpPr>
                <a:spLocks noChangeShapeType="1"/>
              </p:cNvSpPr>
              <p:nvPr/>
            </p:nvSpPr>
            <p:spPr bwMode="auto">
              <a:xfrm flipH="1" flipV="1">
                <a:off x="9607146" y="3374716"/>
                <a:ext cx="1224875" cy="75713"/>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8" name="Line 230"/>
              <p:cNvSpPr>
                <a:spLocks noChangeShapeType="1"/>
              </p:cNvSpPr>
              <p:nvPr/>
            </p:nvSpPr>
            <p:spPr bwMode="auto">
              <a:xfrm flipH="1">
                <a:off x="12171307" y="2787516"/>
                <a:ext cx="498026" cy="80761"/>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9" name="Freeform 231"/>
              <p:cNvSpPr/>
              <p:nvPr/>
            </p:nvSpPr>
            <p:spPr bwMode="auto">
              <a:xfrm>
                <a:off x="11923976" y="3521095"/>
                <a:ext cx="291076" cy="1268620"/>
              </a:xfrm>
              <a:custGeom>
                <a:avLst/>
                <a:gdLst>
                  <a:gd name="T0" fmla="*/ 0 w 173"/>
                  <a:gd name="T1" fmla="*/ 754 h 754"/>
                  <a:gd name="T2" fmla="*/ 173 w 173"/>
                  <a:gd name="T3" fmla="*/ 308 h 754"/>
                  <a:gd name="T4" fmla="*/ 116 w 173"/>
                  <a:gd name="T5" fmla="*/ 0 h 754"/>
                </a:gdLst>
                <a:ahLst/>
                <a:cxnLst>
                  <a:cxn ang="0">
                    <a:pos x="T0" y="T1"/>
                  </a:cxn>
                  <a:cxn ang="0">
                    <a:pos x="T2" y="T3"/>
                  </a:cxn>
                  <a:cxn ang="0">
                    <a:pos x="T4" y="T5"/>
                  </a:cxn>
                </a:cxnLst>
                <a:rect l="0" t="0" r="r" b="b"/>
                <a:pathLst>
                  <a:path w="173" h="754">
                    <a:moveTo>
                      <a:pt x="0" y="754"/>
                    </a:moveTo>
                    <a:lnTo>
                      <a:pt x="173" y="308"/>
                    </a:lnTo>
                    <a:lnTo>
                      <a:pt x="116"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20" name="Line 232"/>
              <p:cNvSpPr>
                <a:spLocks noChangeShapeType="1"/>
              </p:cNvSpPr>
              <p:nvPr/>
            </p:nvSpPr>
            <p:spPr bwMode="auto">
              <a:xfrm flipH="1" flipV="1">
                <a:off x="12215052" y="4039311"/>
                <a:ext cx="454281" cy="279298"/>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21" name="Line 233"/>
              <p:cNvSpPr>
                <a:spLocks noChangeShapeType="1"/>
              </p:cNvSpPr>
              <p:nvPr/>
            </p:nvSpPr>
            <p:spPr bwMode="auto">
              <a:xfrm>
                <a:off x="11819660" y="3852552"/>
                <a:ext cx="72348" cy="937164"/>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22" name="Line 234"/>
              <p:cNvSpPr>
                <a:spLocks noChangeShapeType="1"/>
              </p:cNvSpPr>
              <p:nvPr/>
            </p:nvSpPr>
            <p:spPr bwMode="auto">
              <a:xfrm flipH="1">
                <a:off x="9962157" y="4789715"/>
                <a:ext cx="844625" cy="5131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23" name="Line 235"/>
              <p:cNvSpPr>
                <a:spLocks noChangeShapeType="1"/>
              </p:cNvSpPr>
              <p:nvPr/>
            </p:nvSpPr>
            <p:spPr bwMode="auto">
              <a:xfrm flipH="1">
                <a:off x="10727704" y="2684882"/>
                <a:ext cx="457646" cy="0"/>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24" name="Line 236"/>
              <p:cNvSpPr>
                <a:spLocks noChangeShapeType="1"/>
              </p:cNvSpPr>
              <p:nvPr/>
            </p:nvSpPr>
            <p:spPr bwMode="auto">
              <a:xfrm flipH="1">
                <a:off x="10870718" y="3310780"/>
                <a:ext cx="314631" cy="992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grpSp>
        <p:sp>
          <p:nvSpPr>
            <p:cNvPr id="18" name="Oval 255"/>
            <p:cNvSpPr>
              <a:spLocks noChangeArrowheads="1"/>
            </p:cNvSpPr>
            <p:nvPr/>
          </p:nvSpPr>
          <p:spPr bwMode="auto">
            <a:xfrm>
              <a:off x="6533178" y="2091795"/>
              <a:ext cx="136284"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9" name="Oval 256"/>
            <p:cNvSpPr>
              <a:spLocks noChangeArrowheads="1"/>
            </p:cNvSpPr>
            <p:nvPr/>
          </p:nvSpPr>
          <p:spPr bwMode="auto">
            <a:xfrm>
              <a:off x="7443421" y="3084482"/>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2" name="Oval 257"/>
            <p:cNvSpPr>
              <a:spLocks noChangeArrowheads="1"/>
            </p:cNvSpPr>
            <p:nvPr/>
          </p:nvSpPr>
          <p:spPr bwMode="auto">
            <a:xfrm>
              <a:off x="6960538" y="3264511"/>
              <a:ext cx="134602"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3" name="Oval 258"/>
            <p:cNvSpPr>
              <a:spLocks noChangeArrowheads="1"/>
            </p:cNvSpPr>
            <p:nvPr/>
          </p:nvSpPr>
          <p:spPr bwMode="auto">
            <a:xfrm>
              <a:off x="6413719" y="2929690"/>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4" name="Oval 259"/>
            <p:cNvSpPr>
              <a:spLocks noChangeArrowheads="1"/>
            </p:cNvSpPr>
            <p:nvPr/>
          </p:nvSpPr>
          <p:spPr bwMode="auto">
            <a:xfrm>
              <a:off x="5696965" y="3765903"/>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5" name="Oval 260"/>
            <p:cNvSpPr>
              <a:spLocks noChangeArrowheads="1"/>
            </p:cNvSpPr>
            <p:nvPr/>
          </p:nvSpPr>
          <p:spPr bwMode="auto">
            <a:xfrm>
              <a:off x="5027322" y="3008768"/>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6" name="Oval 261"/>
            <p:cNvSpPr>
              <a:spLocks noChangeArrowheads="1"/>
            </p:cNvSpPr>
            <p:nvPr/>
          </p:nvSpPr>
          <p:spPr bwMode="auto">
            <a:xfrm>
              <a:off x="4440123" y="3669999"/>
              <a:ext cx="136284"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7" name="Oval 262"/>
            <p:cNvSpPr>
              <a:spLocks noChangeArrowheads="1"/>
            </p:cNvSpPr>
            <p:nvPr/>
          </p:nvSpPr>
          <p:spPr bwMode="auto">
            <a:xfrm>
              <a:off x="4672310" y="4112502"/>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8" name="Oval 263"/>
            <p:cNvSpPr>
              <a:spLocks noChangeArrowheads="1"/>
            </p:cNvSpPr>
            <p:nvPr/>
          </p:nvSpPr>
          <p:spPr bwMode="auto">
            <a:xfrm>
              <a:off x="5357096" y="4731669"/>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9" name="Oval 265"/>
            <p:cNvSpPr>
              <a:spLocks noChangeArrowheads="1"/>
            </p:cNvSpPr>
            <p:nvPr/>
          </p:nvSpPr>
          <p:spPr bwMode="auto">
            <a:xfrm>
              <a:off x="6481020" y="4268976"/>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30" name="Oval 266"/>
            <p:cNvSpPr>
              <a:spLocks noChangeArrowheads="1"/>
            </p:cNvSpPr>
            <p:nvPr/>
          </p:nvSpPr>
          <p:spPr bwMode="auto">
            <a:xfrm>
              <a:off x="7027839" y="4073804"/>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31" name="Oval 267"/>
            <p:cNvSpPr>
              <a:spLocks noChangeArrowheads="1"/>
            </p:cNvSpPr>
            <p:nvPr/>
          </p:nvSpPr>
          <p:spPr bwMode="auto">
            <a:xfrm>
              <a:off x="7443421" y="4268976"/>
              <a:ext cx="134602"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grpSp>
          <p:nvGrpSpPr>
            <p:cNvPr id="32" name="组合 31"/>
            <p:cNvGrpSpPr/>
            <p:nvPr/>
          </p:nvGrpSpPr>
          <p:grpSpPr>
            <a:xfrm>
              <a:off x="4707152" y="2248023"/>
              <a:ext cx="2414023" cy="2901694"/>
              <a:chOff x="4707152" y="2248023"/>
              <a:chExt cx="2414023" cy="2901694"/>
            </a:xfrm>
          </p:grpSpPr>
          <p:sp>
            <p:nvSpPr>
              <p:cNvPr id="90" name="Oval 264"/>
              <p:cNvSpPr>
                <a:spLocks noChangeArrowheads="1"/>
              </p:cNvSpPr>
              <p:nvPr/>
            </p:nvSpPr>
            <p:spPr bwMode="auto">
              <a:xfrm>
                <a:off x="6054864" y="5013433"/>
                <a:ext cx="136284" cy="136284"/>
              </a:xfrm>
              <a:prstGeom prst="ellipse">
                <a:avLst/>
              </a:prstGeom>
              <a:solidFill>
                <a:schemeClr val="accent2">
                  <a:lumMod val="100000"/>
                </a:schemeClr>
              </a:solidFill>
              <a:ln w="12700" cap="flat" cmpd="sng" algn="ctr">
                <a:solidFill>
                  <a:schemeClr val="bg1">
                    <a:lumMod val="100000"/>
                  </a:schemeClr>
                </a:solidFill>
                <a:prstDash val="solid"/>
                <a:round/>
                <a:headEnd type="none" w="med" len="med"/>
                <a:tailEnd type="none" w="med" len="med"/>
              </a:ln>
            </p:spPr>
            <p:txBody>
              <a:bodyPr vert="horz" wrap="square" lIns="91440" tIns="45720" rIns="91440" bIns="45720" numCol="1" anchor="t" anchorCtr="0" compatLnSpc="1"/>
              <a:lstStyle/>
              <a:p>
                <a:endParaRPr lang="en-IN"/>
              </a:p>
            </p:txBody>
          </p:sp>
          <p:grpSp>
            <p:nvGrpSpPr>
              <p:cNvPr id="91" name="组合 90"/>
              <p:cNvGrpSpPr/>
              <p:nvPr/>
            </p:nvGrpSpPr>
            <p:grpSpPr>
              <a:xfrm>
                <a:off x="4707152" y="2248023"/>
                <a:ext cx="2414023" cy="2522443"/>
                <a:chOff x="4707152" y="2248023"/>
                <a:chExt cx="2414023" cy="2522443"/>
              </a:xfrm>
            </p:grpSpPr>
            <p:grpSp>
              <p:nvGrpSpPr>
                <p:cNvPr id="92" name="Group 9"/>
                <p:cNvGrpSpPr/>
                <p:nvPr/>
              </p:nvGrpSpPr>
              <p:grpSpPr>
                <a:xfrm>
                  <a:off x="6792726" y="2408141"/>
                  <a:ext cx="328449" cy="330554"/>
                  <a:chOff x="4149281" y="1887719"/>
                  <a:chExt cx="224837" cy="226650"/>
                </a:xfrm>
              </p:grpSpPr>
              <p:sp>
                <p:nvSpPr>
                  <p:cNvPr id="103" name="Oval 7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7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Oval 68"/>
                <p:cNvSpPr/>
                <p:nvPr/>
              </p:nvSpPr>
              <p:spPr>
                <a:xfrm>
                  <a:off x="5832354" y="2796766"/>
                  <a:ext cx="328449" cy="330554"/>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11"/>
                <p:cNvGrpSpPr/>
                <p:nvPr/>
              </p:nvGrpSpPr>
              <p:grpSpPr>
                <a:xfrm>
                  <a:off x="4707152" y="3462362"/>
                  <a:ext cx="328449" cy="330554"/>
                  <a:chOff x="4149281" y="1887719"/>
                  <a:chExt cx="224837" cy="226650"/>
                </a:xfrm>
              </p:grpSpPr>
              <p:sp>
                <p:nvSpPr>
                  <p:cNvPr id="101" name="Oval 66"/>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67"/>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24"/>
                <p:cNvGrpSpPr/>
                <p:nvPr/>
              </p:nvGrpSpPr>
              <p:grpSpPr>
                <a:xfrm>
                  <a:off x="5940643" y="4439912"/>
                  <a:ext cx="328449" cy="330554"/>
                  <a:chOff x="4149281" y="1887719"/>
                  <a:chExt cx="224837" cy="226650"/>
                </a:xfrm>
              </p:grpSpPr>
              <p:sp>
                <p:nvSpPr>
                  <p:cNvPr id="99" name="Oval 4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4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25"/>
                <p:cNvGrpSpPr/>
                <p:nvPr/>
              </p:nvGrpSpPr>
              <p:grpSpPr>
                <a:xfrm>
                  <a:off x="5995533" y="2248023"/>
                  <a:ext cx="206943" cy="208270"/>
                  <a:chOff x="4149281" y="1887719"/>
                  <a:chExt cx="224837" cy="226650"/>
                </a:xfrm>
              </p:grpSpPr>
              <p:sp>
                <p:nvSpPr>
                  <p:cNvPr id="97" name="Oval 38"/>
                  <p:cNvSpPr/>
                  <p:nvPr/>
                </p:nvSpPr>
                <p:spPr>
                  <a:xfrm>
                    <a:off x="4149281" y="1887719"/>
                    <a:ext cx="224837" cy="226650"/>
                  </a:xfrm>
                  <a:prstGeom prst="ellipse">
                    <a:avLst/>
                  </a:prstGeom>
                  <a:solidFill>
                    <a:schemeClr val="accent2">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39"/>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33" name="组合 32"/>
            <p:cNvGrpSpPr/>
            <p:nvPr/>
          </p:nvGrpSpPr>
          <p:grpSpPr>
            <a:xfrm>
              <a:off x="5983836" y="3409773"/>
              <a:ext cx="1547693" cy="469425"/>
              <a:chOff x="5983836" y="3409773"/>
              <a:chExt cx="1547693" cy="469425"/>
            </a:xfrm>
          </p:grpSpPr>
          <p:grpSp>
            <p:nvGrpSpPr>
              <p:cNvPr id="81" name="Group 8"/>
              <p:cNvGrpSpPr/>
              <p:nvPr/>
            </p:nvGrpSpPr>
            <p:grpSpPr>
              <a:xfrm>
                <a:off x="6383629" y="3409773"/>
                <a:ext cx="328449" cy="330554"/>
                <a:chOff x="4149281" y="1887719"/>
                <a:chExt cx="224837" cy="226650"/>
              </a:xfrm>
            </p:grpSpPr>
            <p:sp>
              <p:nvSpPr>
                <p:cNvPr id="88" name="Oval 72"/>
                <p:cNvSpPr/>
                <p:nvPr/>
              </p:nvSpPr>
              <p:spPr>
                <a:xfrm>
                  <a:off x="4149281" y="1887719"/>
                  <a:ext cx="224837" cy="226650"/>
                </a:xfrm>
                <a:prstGeom prst="ellipse">
                  <a:avLst/>
                </a:prstGeom>
                <a:solidFill>
                  <a:schemeClr val="accent3">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7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27"/>
              <p:cNvGrpSpPr/>
              <p:nvPr/>
            </p:nvGrpSpPr>
            <p:grpSpPr>
              <a:xfrm>
                <a:off x="5983836" y="3624513"/>
                <a:ext cx="206943" cy="208270"/>
                <a:chOff x="4149281" y="1887719"/>
                <a:chExt cx="224837" cy="226650"/>
              </a:xfrm>
            </p:grpSpPr>
            <p:sp>
              <p:nvSpPr>
                <p:cNvPr id="86" name="Oval 34"/>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35"/>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28"/>
              <p:cNvGrpSpPr/>
              <p:nvPr/>
            </p:nvGrpSpPr>
            <p:grpSpPr>
              <a:xfrm>
                <a:off x="7303891" y="3650101"/>
                <a:ext cx="227638" cy="229097"/>
                <a:chOff x="4149281" y="1887719"/>
                <a:chExt cx="224837" cy="226650"/>
              </a:xfrm>
            </p:grpSpPr>
            <p:sp>
              <p:nvSpPr>
                <p:cNvPr id="84" name="Oval 32"/>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3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4" name="组合 33"/>
            <p:cNvGrpSpPr/>
            <p:nvPr/>
          </p:nvGrpSpPr>
          <p:grpSpPr>
            <a:xfrm>
              <a:off x="3990983" y="1563392"/>
              <a:ext cx="4185447" cy="4108467"/>
              <a:chOff x="3990983" y="1563392"/>
              <a:chExt cx="4185447" cy="4108467"/>
            </a:xfrm>
          </p:grpSpPr>
          <p:grpSp>
            <p:nvGrpSpPr>
              <p:cNvPr id="35" name="Group 12"/>
              <p:cNvGrpSpPr/>
              <p:nvPr/>
            </p:nvGrpSpPr>
            <p:grpSpPr>
              <a:xfrm>
                <a:off x="4085983" y="4338917"/>
                <a:ext cx="250401" cy="252007"/>
                <a:chOff x="4149281" y="1887719"/>
                <a:chExt cx="224837" cy="226650"/>
              </a:xfrm>
            </p:grpSpPr>
            <p:sp>
              <p:nvSpPr>
                <p:cNvPr id="79" name="Oval 6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6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13"/>
              <p:cNvGrpSpPr/>
              <p:nvPr/>
            </p:nvGrpSpPr>
            <p:grpSpPr>
              <a:xfrm>
                <a:off x="5165128" y="5419852"/>
                <a:ext cx="250401" cy="252007"/>
                <a:chOff x="4149281" y="1887719"/>
                <a:chExt cx="224837" cy="226650"/>
              </a:xfrm>
            </p:grpSpPr>
            <p:sp>
              <p:nvSpPr>
                <p:cNvPr id="77" name="Oval 6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6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14"/>
              <p:cNvGrpSpPr/>
              <p:nvPr/>
            </p:nvGrpSpPr>
            <p:grpSpPr>
              <a:xfrm>
                <a:off x="6786047" y="5374409"/>
                <a:ext cx="250401" cy="252007"/>
                <a:chOff x="4149281" y="1887719"/>
                <a:chExt cx="224837" cy="226650"/>
              </a:xfrm>
            </p:grpSpPr>
            <p:sp>
              <p:nvSpPr>
                <p:cNvPr id="75" name="Oval 6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6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15"/>
              <p:cNvGrpSpPr/>
              <p:nvPr/>
            </p:nvGrpSpPr>
            <p:grpSpPr>
              <a:xfrm>
                <a:off x="7853773" y="4463088"/>
                <a:ext cx="250401" cy="252007"/>
                <a:chOff x="4149281" y="1887719"/>
                <a:chExt cx="224837" cy="226650"/>
              </a:xfrm>
            </p:grpSpPr>
            <p:sp>
              <p:nvSpPr>
                <p:cNvPr id="67" name="Oval 5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sp>
              <p:nvSpPr>
                <p:cNvPr id="74" name="Oval 5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grpSp>
          <p:sp>
            <p:nvSpPr>
              <p:cNvPr id="39" name="Oval 56"/>
              <p:cNvSpPr/>
              <p:nvPr/>
            </p:nvSpPr>
            <p:spPr>
              <a:xfrm>
                <a:off x="7900989" y="2960836"/>
                <a:ext cx="275441" cy="277207"/>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17"/>
              <p:cNvGrpSpPr/>
              <p:nvPr/>
            </p:nvGrpSpPr>
            <p:grpSpPr>
              <a:xfrm>
                <a:off x="7460264" y="2178046"/>
                <a:ext cx="206943" cy="208270"/>
                <a:chOff x="4149281" y="1887719"/>
                <a:chExt cx="224837" cy="226650"/>
              </a:xfrm>
            </p:grpSpPr>
            <p:sp>
              <p:nvSpPr>
                <p:cNvPr id="65" name="Oval 5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5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18"/>
              <p:cNvGrpSpPr/>
              <p:nvPr/>
            </p:nvGrpSpPr>
            <p:grpSpPr>
              <a:xfrm>
                <a:off x="6673055" y="1696133"/>
                <a:ext cx="206943" cy="208270"/>
                <a:chOff x="4149281" y="1887719"/>
                <a:chExt cx="224837" cy="226650"/>
              </a:xfrm>
            </p:grpSpPr>
            <p:sp>
              <p:nvSpPr>
                <p:cNvPr id="63" name="Oval 5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5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19"/>
              <p:cNvGrpSpPr/>
              <p:nvPr/>
            </p:nvGrpSpPr>
            <p:grpSpPr>
              <a:xfrm>
                <a:off x="5636903" y="1563392"/>
                <a:ext cx="206943" cy="208270"/>
                <a:chOff x="4149281" y="1887719"/>
                <a:chExt cx="224837" cy="226650"/>
              </a:xfrm>
            </p:grpSpPr>
            <p:sp>
              <p:nvSpPr>
                <p:cNvPr id="61" name="Oval 5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5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20"/>
              <p:cNvGrpSpPr/>
              <p:nvPr/>
            </p:nvGrpSpPr>
            <p:grpSpPr>
              <a:xfrm>
                <a:off x="4353051" y="2331478"/>
                <a:ext cx="219675" cy="221084"/>
                <a:chOff x="4149281" y="1887719"/>
                <a:chExt cx="224837" cy="226650"/>
              </a:xfrm>
            </p:grpSpPr>
            <p:sp>
              <p:nvSpPr>
                <p:cNvPr id="59" name="Oval 4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4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21"/>
              <p:cNvGrpSpPr/>
              <p:nvPr/>
            </p:nvGrpSpPr>
            <p:grpSpPr>
              <a:xfrm>
                <a:off x="3990983" y="3187984"/>
                <a:ext cx="219675" cy="221084"/>
                <a:chOff x="4149281" y="1887719"/>
                <a:chExt cx="224837" cy="226650"/>
              </a:xfrm>
            </p:grpSpPr>
            <p:sp>
              <p:nvSpPr>
                <p:cNvPr id="57" name="Oval 4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4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22"/>
              <p:cNvGrpSpPr/>
              <p:nvPr/>
            </p:nvGrpSpPr>
            <p:grpSpPr>
              <a:xfrm>
                <a:off x="4705258" y="2828806"/>
                <a:ext cx="199705" cy="200984"/>
                <a:chOff x="4149281" y="1887719"/>
                <a:chExt cx="224837" cy="226650"/>
              </a:xfrm>
            </p:grpSpPr>
            <p:sp>
              <p:nvSpPr>
                <p:cNvPr id="55" name="Oval 4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4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23"/>
              <p:cNvGrpSpPr/>
              <p:nvPr/>
            </p:nvGrpSpPr>
            <p:grpSpPr>
              <a:xfrm>
                <a:off x="4867553" y="4396697"/>
                <a:ext cx="328449" cy="330554"/>
                <a:chOff x="4149281" y="1887719"/>
                <a:chExt cx="224837" cy="226650"/>
              </a:xfrm>
            </p:grpSpPr>
            <p:sp>
              <p:nvSpPr>
                <p:cNvPr id="53" name="Oval 42"/>
                <p:cNvSpPr/>
                <p:nvPr/>
              </p:nvSpPr>
              <p:spPr>
                <a:xfrm>
                  <a:off x="4149281" y="1887719"/>
                  <a:ext cx="224837" cy="226650"/>
                </a:xfrm>
                <a:prstGeom prst="ellipse">
                  <a:avLst/>
                </a:prstGeom>
                <a:solidFill>
                  <a:schemeClr val="accent4">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4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26"/>
              <p:cNvGrpSpPr/>
              <p:nvPr/>
            </p:nvGrpSpPr>
            <p:grpSpPr>
              <a:xfrm>
                <a:off x="5480832" y="1998704"/>
                <a:ext cx="206943" cy="208270"/>
                <a:chOff x="4149281" y="1887719"/>
                <a:chExt cx="224837" cy="226650"/>
              </a:xfrm>
            </p:grpSpPr>
            <p:sp>
              <p:nvSpPr>
                <p:cNvPr id="51" name="Oval 3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3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29"/>
              <p:cNvGrpSpPr/>
              <p:nvPr/>
            </p:nvGrpSpPr>
            <p:grpSpPr>
              <a:xfrm>
                <a:off x="7068613" y="4908628"/>
                <a:ext cx="250402" cy="252007"/>
                <a:chOff x="4149281" y="1887719"/>
                <a:chExt cx="224837" cy="226650"/>
              </a:xfrm>
            </p:grpSpPr>
            <p:sp>
              <p:nvSpPr>
                <p:cNvPr id="49" name="Oval 3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3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cxnSp>
        <p:nvCxnSpPr>
          <p:cNvPr id="125" name="直接连接符 124"/>
          <p:cNvCxnSpPr/>
          <p:nvPr/>
        </p:nvCxnSpPr>
        <p:spPr>
          <a:xfrm>
            <a:off x="3385179" y="4265363"/>
            <a:ext cx="813530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7" name="文本框 126"/>
          <p:cNvSpPr txBox="1"/>
          <p:nvPr/>
        </p:nvSpPr>
        <p:spPr>
          <a:xfrm>
            <a:off x="10376345" y="44245"/>
            <a:ext cx="1877437" cy="276999"/>
          </a:xfrm>
          <a:prstGeom prst="rect">
            <a:avLst/>
          </a:prstGeom>
          <a:noFill/>
        </p:spPr>
        <p:txBody>
          <a:bodyPr wrap="none" rtlCol="0">
            <a:spAutoFit/>
          </a:bodyPr>
          <a:lstStyle/>
          <a:p>
            <a:r>
              <a:rPr lang="zh-CN" altLang="en-US" sz="1200" b="1">
                <a:solidFill>
                  <a:srgbClr val="0070C0"/>
                </a:solidFill>
                <a:latin typeface="思源宋体 CN Heavy" panose="02020900000000000000" pitchFamily="18" charset="-122"/>
                <a:ea typeface="思源宋体 CN Heavy" panose="02020900000000000000" pitchFamily="18" charset="-122"/>
              </a:rPr>
              <a:t>数字孪生技术与工程实践</a:t>
            </a:r>
            <a:endParaRPr lang="zh-CN" altLang="en-US" sz="1200" b="1">
              <a:solidFill>
                <a:srgbClr val="0070C0"/>
              </a:solidFill>
              <a:latin typeface="思源宋体 CN Heavy" panose="02020900000000000000" pitchFamily="18" charset="-122"/>
              <a:ea typeface="思源宋体 CN Heavy" panose="02020900000000000000" pitchFamily="18" charset="-122"/>
            </a:endParaRPr>
          </a:p>
        </p:txBody>
      </p:sp>
      <p:pic>
        <p:nvPicPr>
          <p:cNvPr id="128" name="图形 127" descr="齿轮"/>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05603" y="0"/>
            <a:ext cx="365491" cy="365491"/>
          </a:xfrm>
          <a:prstGeom prst="rect">
            <a:avLst/>
          </a:prstGeom>
        </p:spPr>
      </p:pic>
      <p:pic>
        <p:nvPicPr>
          <p:cNvPr id="129" name="图形 128" descr="齿轮"/>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05603" y="0"/>
            <a:ext cx="365491" cy="3654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lvl1pPr marL="228600" indent="-228600">
              <a:lnSpc>
                <a:spcPct val="120000"/>
              </a:lnSpc>
              <a:spcBef>
                <a:spcPts val="300"/>
              </a:spcBef>
              <a:spcAft>
                <a:spcPts val="300"/>
              </a:spcAft>
              <a:buFont typeface="Wingdings" panose="05000000000000000000" pitchFamily="2" charset="2"/>
              <a:buChar char="p"/>
              <a:defRPr b="1">
                <a:solidFill>
                  <a:srgbClr val="002060"/>
                </a:solidFill>
              </a:defRPr>
            </a:lvl1pPr>
            <a:lvl2pPr marL="685800" indent="-228600">
              <a:lnSpc>
                <a:spcPct val="120000"/>
              </a:lnSpc>
              <a:spcBef>
                <a:spcPts val="300"/>
              </a:spcBef>
              <a:spcAft>
                <a:spcPts val="300"/>
              </a:spcAft>
              <a:buFont typeface="Wingdings" panose="05000000000000000000" pitchFamily="2" charset="2"/>
              <a:buChar char="n"/>
              <a:defRPr b="1">
                <a:solidFill>
                  <a:srgbClr val="002060"/>
                </a:solidFill>
              </a:defRPr>
            </a:lvl2pPr>
            <a:lvl3pPr marL="1143000" indent="-228600">
              <a:lnSpc>
                <a:spcPct val="120000"/>
              </a:lnSpc>
              <a:spcBef>
                <a:spcPts val="300"/>
              </a:spcBef>
              <a:spcAft>
                <a:spcPts val="300"/>
              </a:spcAft>
              <a:buFont typeface="Wingdings" panose="05000000000000000000" pitchFamily="2" charset="2"/>
              <a:buChar char="l"/>
              <a:defRPr b="1">
                <a:solidFill>
                  <a:srgbClr val="002060"/>
                </a:solidFill>
              </a:defRPr>
            </a:lvl3pPr>
            <a:lvl4pPr marL="1600200" indent="-228600">
              <a:lnSpc>
                <a:spcPct val="120000"/>
              </a:lnSpc>
              <a:spcBef>
                <a:spcPts val="300"/>
              </a:spcBef>
              <a:spcAft>
                <a:spcPts val="300"/>
              </a:spcAft>
              <a:buFont typeface="Arial" panose="020B0704020202020204" pitchFamily="34" charset="0"/>
              <a:buChar char="•"/>
              <a:defRPr b="1">
                <a:solidFill>
                  <a:srgbClr val="002060"/>
                </a:solidFill>
              </a:defRPr>
            </a:lvl4pPr>
            <a:lvl5pPr marL="2057400" indent="-228600">
              <a:lnSpc>
                <a:spcPct val="120000"/>
              </a:lnSpc>
              <a:spcBef>
                <a:spcPts val="300"/>
              </a:spcBef>
              <a:spcAft>
                <a:spcPts val="300"/>
              </a:spcAft>
              <a:buFont typeface="Arial" panose="020B0704020202020204" pitchFamily="34" charset="0"/>
              <a:buChar char="•"/>
              <a:defRPr b="1">
                <a:solidFill>
                  <a:srgbClr val="002060"/>
                </a:solidFill>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D5D7ADB-C2F2-455A-B307-9FE0B2A6A4B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4623D0-DB0F-489C-AC9D-F6BA289AD249}" type="slidenum">
              <a:rPr lang="zh-CN" altLang="en-US" smtClean="0"/>
            </a:fld>
            <a:endParaRPr lang="zh-CN" altLang="en-US"/>
          </a:p>
        </p:txBody>
      </p:sp>
      <p:cxnSp>
        <p:nvCxnSpPr>
          <p:cNvPr id="10" name="直接连接符 9"/>
          <p:cNvCxnSpPr/>
          <p:nvPr/>
        </p:nvCxnSpPr>
        <p:spPr>
          <a:xfrm>
            <a:off x="669922" y="887180"/>
            <a:ext cx="10850564"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6" name="日期占位符 5"/>
          <p:cNvSpPr>
            <a:spLocks noGrp="1"/>
          </p:cNvSpPr>
          <p:nvPr>
            <p:ph type="dt" sz="half" idx="10"/>
          </p:nvPr>
        </p:nvSpPr>
        <p:spPr/>
        <p:txBody>
          <a:bodyPr/>
          <a:lstStyle/>
          <a:p>
            <a:fld id="{4D5D7ADB-C2F2-455A-B307-9FE0B2A6A4B3}" type="datetimeFigureOut">
              <a:rPr lang="zh-CN" altLang="en-US" smtClean="0"/>
            </a:fld>
            <a:endParaRPr lang="zh-CN" altLang="en-US"/>
          </a:p>
        </p:txBody>
      </p:sp>
      <p:sp>
        <p:nvSpPr>
          <p:cNvPr id="7" name="页脚占位符 6"/>
          <p:cNvSpPr>
            <a:spLocks noGrp="1"/>
          </p:cNvSpPr>
          <p:nvPr>
            <p:ph type="ftr" sz="quarter" idx="11"/>
          </p:nvPr>
        </p:nvSpPr>
        <p:spPr/>
        <p:txBody>
          <a:bodyPr/>
          <a:lstStyle/>
          <a:p>
            <a:endParaRPr lang="zh-CN" altLang="en-US"/>
          </a:p>
        </p:txBody>
      </p:sp>
      <p:sp>
        <p:nvSpPr>
          <p:cNvPr id="8" name="灯片编号占位符 7"/>
          <p:cNvSpPr>
            <a:spLocks noGrp="1"/>
          </p:cNvSpPr>
          <p:nvPr>
            <p:ph type="sldNum" sz="quarter" idx="12"/>
          </p:nvPr>
        </p:nvSpPr>
        <p:spPr/>
        <p:txBody>
          <a:bodyPr/>
          <a:lstStyle/>
          <a:p>
            <a:fld id="{354623D0-DB0F-489C-AC9D-F6BA289AD249}" type="slidenum">
              <a:rPr lang="zh-CN" altLang="en-US" smtClean="0"/>
            </a:fld>
            <a:endParaRPr lang="zh-CN" altLang="en-US"/>
          </a:p>
        </p:txBody>
      </p:sp>
      <p:sp>
        <p:nvSpPr>
          <p:cNvPr id="9" name="직사각형 45"/>
          <p:cNvSpPr/>
          <p:nvPr/>
        </p:nvSpPr>
        <p:spPr>
          <a:xfrm>
            <a:off x="669925" y="859970"/>
            <a:ext cx="10856892" cy="8878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p:cSld name="末尾幻灯片">
    <p:spTree>
      <p:nvGrpSpPr>
        <p:cNvPr id="1" name=""/>
        <p:cNvGrpSpPr/>
        <p:nvPr/>
      </p:nvGrpSpPr>
      <p:grpSpPr>
        <a:xfrm>
          <a:off x="0" y="0"/>
          <a:ext cx="0" cy="0"/>
          <a:chOff x="0" y="0"/>
          <a:chExt cx="0" cy="0"/>
        </a:xfrm>
      </p:grpSpPr>
      <p:sp>
        <p:nvSpPr>
          <p:cNvPr id="13" name="标题 1"/>
          <p:cNvSpPr>
            <a:spLocks noGrp="1"/>
          </p:cNvSpPr>
          <p:nvPr>
            <p:ph type="ctrTitle" hasCustomPrompt="1"/>
          </p:nvPr>
        </p:nvSpPr>
        <p:spPr>
          <a:xfrm>
            <a:off x="1035242" y="3394537"/>
            <a:ext cx="5537071" cy="655784"/>
          </a:xfrm>
        </p:spPr>
        <p:txBody>
          <a:bodyPr anchor="ctr">
            <a:normAutofit/>
          </a:bodyPr>
          <a:lstStyle>
            <a:lvl1pPr marL="0" indent="0" algn="r">
              <a:buFont typeface="Arial" panose="020B0704020202020204" pitchFamily="34" charset="0"/>
              <a:buNone/>
              <a:defRPr sz="3200">
                <a:solidFill>
                  <a:schemeClr val="tx1"/>
                </a:solidFill>
              </a:defRPr>
            </a:lvl1pPr>
          </a:lstStyle>
          <a:p>
            <a:r>
              <a:rPr lang="zh-CN" altLang="en-US" dirty="0"/>
              <a:t>结束语</a:t>
            </a:r>
            <a:endParaRPr lang="zh-CN" altLang="en-US" dirty="0"/>
          </a:p>
        </p:txBody>
      </p:sp>
      <p:sp>
        <p:nvSpPr>
          <p:cNvPr id="14" name="文本占位符 62"/>
          <p:cNvSpPr>
            <a:spLocks noGrp="1"/>
          </p:cNvSpPr>
          <p:nvPr>
            <p:ph type="body" sz="quarter" idx="17" hasCustomPrompt="1"/>
          </p:nvPr>
        </p:nvSpPr>
        <p:spPr>
          <a:xfrm>
            <a:off x="1035242" y="4272591"/>
            <a:ext cx="5537071" cy="310871"/>
          </a:xfrm>
        </p:spPr>
        <p:txBody>
          <a:bodyPr vert="horz" lIns="91440" tIns="45720" rIns="91440" bIns="45720" rtlCol="0" anchor="b">
            <a:normAutofit/>
          </a:bodyPr>
          <a:lstStyle>
            <a:lvl1pPr marL="0" indent="0" algn="r">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公司或署名</a:t>
            </a:r>
            <a:endParaRPr lang="en-US" altLang="zh-CN" dirty="0"/>
          </a:p>
        </p:txBody>
      </p:sp>
      <p:sp>
        <p:nvSpPr>
          <p:cNvPr id="15" name="文本占位符 62"/>
          <p:cNvSpPr>
            <a:spLocks noGrp="1"/>
          </p:cNvSpPr>
          <p:nvPr>
            <p:ph type="body" sz="quarter" idx="18" hasCustomPrompt="1"/>
          </p:nvPr>
        </p:nvSpPr>
        <p:spPr>
          <a:xfrm>
            <a:off x="1035242" y="4588225"/>
            <a:ext cx="5537071" cy="310871"/>
          </a:xfrm>
        </p:spPr>
        <p:txBody>
          <a:bodyPr vert="horz" lIns="91440" tIns="45720" rIns="91440" bIns="45720" rtlCol="0">
            <a:normAutofit/>
          </a:bodyPr>
          <a:lstStyle>
            <a:lvl1pPr marL="0" indent="0" algn="r">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版权信息或网址</a:t>
            </a:r>
            <a:endParaRPr lang="en-US" altLang="zh-CN" dirty="0"/>
          </a:p>
        </p:txBody>
      </p:sp>
      <p:grpSp>
        <p:nvGrpSpPr>
          <p:cNvPr id="70" name="组合 69"/>
          <p:cNvGrpSpPr/>
          <p:nvPr/>
        </p:nvGrpSpPr>
        <p:grpSpPr>
          <a:xfrm>
            <a:off x="1035243" y="3072831"/>
            <a:ext cx="5536080" cy="1967876"/>
            <a:chOff x="669925" y="5439124"/>
            <a:chExt cx="5761355" cy="1967876"/>
          </a:xfrm>
        </p:grpSpPr>
        <p:cxnSp>
          <p:nvCxnSpPr>
            <p:cNvPr id="71" name="直接连接符 70"/>
            <p:cNvCxnSpPr/>
            <p:nvPr/>
          </p:nvCxnSpPr>
          <p:spPr>
            <a:xfrm>
              <a:off x="669925" y="7407000"/>
              <a:ext cx="576135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669925" y="5439124"/>
              <a:ext cx="576135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73" name="矩形 72"/>
          <p:cNvSpPr/>
          <p:nvPr/>
        </p:nvSpPr>
        <p:spPr>
          <a:xfrm>
            <a:off x="1035242" y="2971697"/>
            <a:ext cx="5537071" cy="925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77" name="文本框 76"/>
          <p:cNvSpPr txBox="1"/>
          <p:nvPr/>
        </p:nvSpPr>
        <p:spPr>
          <a:xfrm>
            <a:off x="1035242" y="1949062"/>
            <a:ext cx="5537071" cy="1115234"/>
          </a:xfrm>
          <a:prstGeom prst="rect">
            <a:avLst/>
          </a:prstGeom>
          <a:noFill/>
        </p:spPr>
        <p:txBody>
          <a:bodyPr wrap="none" rtlCol="0">
            <a:prstTxWarp prst="textPlain">
              <a:avLst/>
            </a:prstTxWarp>
            <a:spAutoFit/>
          </a:bodyPr>
          <a:lstStyle/>
          <a:p>
            <a:r>
              <a:rPr lang="en-US" altLang="zh-CN" sz="16600" b="1" dirty="0">
                <a:solidFill>
                  <a:schemeClr val="accent1"/>
                </a:solidFill>
                <a:latin typeface="+mn-lt"/>
              </a:rPr>
              <a:t>THANKS</a:t>
            </a:r>
            <a:endParaRPr lang="zh-CN" altLang="en-US" sz="16600" b="1" dirty="0">
              <a:solidFill>
                <a:schemeClr val="accent1"/>
              </a:solidFill>
              <a:latin typeface="+mn-lt"/>
            </a:endParaRPr>
          </a:p>
        </p:txBody>
      </p:sp>
      <p:grpSp>
        <p:nvGrpSpPr>
          <p:cNvPr id="10" name="组合 9"/>
          <p:cNvGrpSpPr/>
          <p:nvPr/>
        </p:nvGrpSpPr>
        <p:grpSpPr>
          <a:xfrm>
            <a:off x="7202961" y="1200770"/>
            <a:ext cx="4185447" cy="4108467"/>
            <a:chOff x="3990983" y="1563392"/>
            <a:chExt cx="4185447" cy="4108467"/>
          </a:xfrm>
        </p:grpSpPr>
        <p:grpSp>
          <p:nvGrpSpPr>
            <p:cNvPr id="11" name="组合 10"/>
            <p:cNvGrpSpPr/>
            <p:nvPr/>
          </p:nvGrpSpPr>
          <p:grpSpPr>
            <a:xfrm>
              <a:off x="4101458" y="1653440"/>
              <a:ext cx="4002716" cy="3942145"/>
              <a:chOff x="8809631" y="1360739"/>
              <a:chExt cx="4002716" cy="3942145"/>
            </a:xfrm>
          </p:grpSpPr>
          <p:sp>
            <p:nvSpPr>
              <p:cNvPr id="99" name="Freeform 229"/>
              <p:cNvSpPr/>
              <p:nvPr/>
            </p:nvSpPr>
            <p:spPr bwMode="auto">
              <a:xfrm>
                <a:off x="11732169" y="2341648"/>
                <a:ext cx="482883" cy="1179447"/>
              </a:xfrm>
              <a:custGeom>
                <a:avLst/>
                <a:gdLst>
                  <a:gd name="T0" fmla="*/ 7 w 287"/>
                  <a:gd name="T1" fmla="*/ 417 h 701"/>
                  <a:gd name="T2" fmla="*/ 230 w 287"/>
                  <a:gd name="T3" fmla="*/ 701 h 701"/>
                  <a:gd name="T4" fmla="*/ 287 w 287"/>
                  <a:gd name="T5" fmla="*/ 310 h 701"/>
                  <a:gd name="T6" fmla="*/ 0 w 287"/>
                  <a:gd name="T7" fmla="*/ 0 h 701"/>
                </a:gdLst>
                <a:ahLst/>
                <a:cxnLst>
                  <a:cxn ang="0">
                    <a:pos x="T0" y="T1"/>
                  </a:cxn>
                  <a:cxn ang="0">
                    <a:pos x="T2" y="T3"/>
                  </a:cxn>
                  <a:cxn ang="0">
                    <a:pos x="T4" y="T5"/>
                  </a:cxn>
                  <a:cxn ang="0">
                    <a:pos x="T6" y="T7"/>
                  </a:cxn>
                </a:cxnLst>
                <a:rect l="0" t="0" r="r" b="b"/>
                <a:pathLst>
                  <a:path w="287" h="701">
                    <a:moveTo>
                      <a:pt x="7" y="417"/>
                    </a:moveTo>
                    <a:lnTo>
                      <a:pt x="230" y="701"/>
                    </a:lnTo>
                    <a:lnTo>
                      <a:pt x="287" y="310"/>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0" name="Freeform 226"/>
              <p:cNvSpPr/>
              <p:nvPr/>
            </p:nvSpPr>
            <p:spPr bwMode="auto">
              <a:xfrm>
                <a:off x="10424851" y="1360739"/>
                <a:ext cx="1467158" cy="3428976"/>
              </a:xfrm>
              <a:custGeom>
                <a:avLst/>
                <a:gdLst>
                  <a:gd name="T0" fmla="*/ 853 w 872"/>
                  <a:gd name="T1" fmla="*/ 2038 h 2038"/>
                  <a:gd name="T2" fmla="*/ 500 w 872"/>
                  <a:gd name="T3" fmla="*/ 1597 h 2038"/>
                  <a:gd name="T4" fmla="*/ 265 w 872"/>
                  <a:gd name="T5" fmla="*/ 1723 h 2038"/>
                  <a:gd name="T6" fmla="*/ 225 w 872"/>
                  <a:gd name="T7" fmla="*/ 1758 h 2038"/>
                  <a:gd name="T8" fmla="*/ 242 w 872"/>
                  <a:gd name="T9" fmla="*/ 2023 h 2038"/>
                  <a:gd name="T10" fmla="*/ 872 w 872"/>
                  <a:gd name="T11" fmla="*/ 2023 h 2038"/>
                  <a:gd name="T12" fmla="*/ 493 w 872"/>
                  <a:gd name="T13" fmla="*/ 1173 h 2038"/>
                  <a:gd name="T14" fmla="*/ 749 w 872"/>
                  <a:gd name="T15" fmla="*/ 533 h 2038"/>
                  <a:gd name="T16" fmla="*/ 772 w 872"/>
                  <a:gd name="T17" fmla="*/ 986 h 2038"/>
                  <a:gd name="T18" fmla="*/ 498 w 872"/>
                  <a:gd name="T19" fmla="*/ 1133 h 2038"/>
                  <a:gd name="T20" fmla="*/ 443 w 872"/>
                  <a:gd name="T21" fmla="*/ 796 h 2038"/>
                  <a:gd name="T22" fmla="*/ 725 w 872"/>
                  <a:gd name="T23" fmla="*/ 536 h 2038"/>
                  <a:gd name="T24" fmla="*/ 0 w 872"/>
                  <a:gd name="T25" fmla="*/ 0 h 2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2" h="2038">
                    <a:moveTo>
                      <a:pt x="853" y="2038"/>
                    </a:moveTo>
                    <a:lnTo>
                      <a:pt x="500" y="1597"/>
                    </a:lnTo>
                    <a:lnTo>
                      <a:pt x="265" y="1723"/>
                    </a:lnTo>
                    <a:lnTo>
                      <a:pt x="225" y="1758"/>
                    </a:lnTo>
                    <a:lnTo>
                      <a:pt x="242" y="2023"/>
                    </a:lnTo>
                    <a:lnTo>
                      <a:pt x="872" y="2023"/>
                    </a:lnTo>
                    <a:lnTo>
                      <a:pt x="493" y="1173"/>
                    </a:lnTo>
                    <a:lnTo>
                      <a:pt x="749" y="533"/>
                    </a:lnTo>
                    <a:lnTo>
                      <a:pt x="772" y="986"/>
                    </a:lnTo>
                    <a:lnTo>
                      <a:pt x="498" y="1133"/>
                    </a:lnTo>
                    <a:lnTo>
                      <a:pt x="443" y="796"/>
                    </a:lnTo>
                    <a:lnTo>
                      <a:pt x="725" y="536"/>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1" name="Line 224"/>
              <p:cNvSpPr>
                <a:spLocks noChangeShapeType="1"/>
              </p:cNvSpPr>
              <p:nvPr/>
            </p:nvSpPr>
            <p:spPr bwMode="auto">
              <a:xfrm flipH="1">
                <a:off x="9798953" y="2074128"/>
                <a:ext cx="1033068" cy="71338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2" name="Freeform 217"/>
              <p:cNvSpPr/>
              <p:nvPr/>
            </p:nvSpPr>
            <p:spPr bwMode="auto">
              <a:xfrm>
                <a:off x="8809631" y="1392707"/>
                <a:ext cx="3923638" cy="3834464"/>
              </a:xfrm>
              <a:custGeom>
                <a:avLst/>
                <a:gdLst>
                  <a:gd name="T0" fmla="*/ 974 w 2332"/>
                  <a:gd name="T1" fmla="*/ 0 h 2279"/>
                  <a:gd name="T2" fmla="*/ 1581 w 2332"/>
                  <a:gd name="T3" fmla="*/ 81 h 2279"/>
                  <a:gd name="T4" fmla="*/ 2059 w 2332"/>
                  <a:gd name="T5" fmla="*/ 360 h 2279"/>
                  <a:gd name="T6" fmla="*/ 2332 w 2332"/>
                  <a:gd name="T7" fmla="*/ 820 h 2279"/>
                  <a:gd name="T8" fmla="*/ 2249 w 2332"/>
                  <a:gd name="T9" fmla="*/ 1718 h 2279"/>
                  <a:gd name="T10" fmla="*/ 1652 w 2332"/>
                  <a:gd name="T11" fmla="*/ 2279 h 2279"/>
                  <a:gd name="T12" fmla="*/ 714 w 2332"/>
                  <a:gd name="T13" fmla="*/ 2279 h 2279"/>
                  <a:gd name="T14" fmla="*/ 57 w 2332"/>
                  <a:gd name="T15" fmla="*/ 1649 h 2279"/>
                  <a:gd name="T16" fmla="*/ 0 w 2332"/>
                  <a:gd name="T17" fmla="*/ 967 h 2279"/>
                  <a:gd name="T18" fmla="*/ 221 w 2332"/>
                  <a:gd name="T19" fmla="*/ 448 h 2279"/>
                  <a:gd name="T20" fmla="*/ 974 w 2332"/>
                  <a:gd name="T21"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2" h="2279">
                    <a:moveTo>
                      <a:pt x="974" y="0"/>
                    </a:moveTo>
                    <a:lnTo>
                      <a:pt x="1581" y="81"/>
                    </a:lnTo>
                    <a:lnTo>
                      <a:pt x="2059" y="360"/>
                    </a:lnTo>
                    <a:lnTo>
                      <a:pt x="2332" y="820"/>
                    </a:lnTo>
                    <a:lnTo>
                      <a:pt x="2249" y="1718"/>
                    </a:lnTo>
                    <a:lnTo>
                      <a:pt x="1652" y="2279"/>
                    </a:lnTo>
                    <a:lnTo>
                      <a:pt x="714" y="2279"/>
                    </a:lnTo>
                    <a:lnTo>
                      <a:pt x="57" y="1649"/>
                    </a:lnTo>
                    <a:lnTo>
                      <a:pt x="0" y="967"/>
                    </a:lnTo>
                    <a:lnTo>
                      <a:pt x="221" y="448"/>
                    </a:lnTo>
                    <a:lnTo>
                      <a:pt x="974"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3" name="Freeform 218"/>
              <p:cNvSpPr/>
              <p:nvPr/>
            </p:nvSpPr>
            <p:spPr bwMode="auto">
              <a:xfrm>
                <a:off x="9181468" y="1820067"/>
                <a:ext cx="3630879" cy="3407104"/>
              </a:xfrm>
              <a:custGeom>
                <a:avLst/>
                <a:gdLst>
                  <a:gd name="T0" fmla="*/ 0 w 2158"/>
                  <a:gd name="T1" fmla="*/ 194 h 2025"/>
                  <a:gd name="T2" fmla="*/ 651 w 2158"/>
                  <a:gd name="T3" fmla="*/ 0 h 2025"/>
                  <a:gd name="T4" fmla="*/ 981 w 2158"/>
                  <a:gd name="T5" fmla="*/ 151 h 2025"/>
                  <a:gd name="T6" fmla="*/ 1452 w 2158"/>
                  <a:gd name="T7" fmla="*/ 284 h 2025"/>
                  <a:gd name="T8" fmla="*/ 2158 w 2158"/>
                  <a:gd name="T9" fmla="*/ 578 h 2025"/>
                  <a:gd name="T10" fmla="*/ 1746 w 2158"/>
                  <a:gd name="T11" fmla="*/ 966 h 2025"/>
                  <a:gd name="T12" fmla="*/ 2059 w 2158"/>
                  <a:gd name="T13" fmla="*/ 1464 h 2025"/>
                  <a:gd name="T14" fmla="*/ 1618 w 2158"/>
                  <a:gd name="T15" fmla="*/ 1724 h 2025"/>
                  <a:gd name="T16" fmla="*/ 528 w 2158"/>
                  <a:gd name="T17" fmla="*/ 2025 h 2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8" h="2025">
                    <a:moveTo>
                      <a:pt x="0" y="194"/>
                    </a:moveTo>
                    <a:lnTo>
                      <a:pt x="651" y="0"/>
                    </a:lnTo>
                    <a:lnTo>
                      <a:pt x="981" y="151"/>
                    </a:lnTo>
                    <a:lnTo>
                      <a:pt x="1452" y="284"/>
                    </a:lnTo>
                    <a:lnTo>
                      <a:pt x="2158" y="578"/>
                    </a:lnTo>
                    <a:lnTo>
                      <a:pt x="1746" y="966"/>
                    </a:lnTo>
                    <a:lnTo>
                      <a:pt x="2059" y="1464"/>
                    </a:lnTo>
                    <a:lnTo>
                      <a:pt x="1618" y="1724"/>
                    </a:lnTo>
                    <a:lnTo>
                      <a:pt x="528" y="202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4" name="Freeform 219"/>
              <p:cNvSpPr/>
              <p:nvPr/>
            </p:nvSpPr>
            <p:spPr bwMode="auto">
              <a:xfrm>
                <a:off x="9181468" y="1397754"/>
                <a:ext cx="2937681" cy="3873162"/>
              </a:xfrm>
              <a:custGeom>
                <a:avLst/>
                <a:gdLst>
                  <a:gd name="T0" fmla="*/ 0 w 1746"/>
                  <a:gd name="T1" fmla="*/ 469 h 2302"/>
                  <a:gd name="T2" fmla="*/ 192 w 1746"/>
                  <a:gd name="T3" fmla="*/ 739 h 2302"/>
                  <a:gd name="T4" fmla="*/ 945 w 1746"/>
                  <a:gd name="T5" fmla="*/ 417 h 2302"/>
                  <a:gd name="T6" fmla="*/ 888 w 1746"/>
                  <a:gd name="T7" fmla="*/ 739 h 2302"/>
                  <a:gd name="T8" fmla="*/ 981 w 1746"/>
                  <a:gd name="T9" fmla="*/ 1729 h 2302"/>
                  <a:gd name="T10" fmla="*/ 1618 w 1746"/>
                  <a:gd name="T11" fmla="*/ 1975 h 2302"/>
                  <a:gd name="T12" fmla="*/ 1746 w 1746"/>
                  <a:gd name="T13" fmla="*/ 1236 h 2302"/>
                  <a:gd name="T14" fmla="*/ 1452 w 1746"/>
                  <a:gd name="T15" fmla="*/ 535 h 2302"/>
                  <a:gd name="T16" fmla="*/ 898 w 1746"/>
                  <a:gd name="T17" fmla="*/ 753 h 2302"/>
                  <a:gd name="T18" fmla="*/ 1220 w 1746"/>
                  <a:gd name="T19" fmla="*/ 1137 h 2302"/>
                  <a:gd name="T20" fmla="*/ 950 w 1746"/>
                  <a:gd name="T21" fmla="*/ 1717 h 2302"/>
                  <a:gd name="T22" fmla="*/ 945 w 1746"/>
                  <a:gd name="T23" fmla="*/ 1729 h 2302"/>
                  <a:gd name="T24" fmla="*/ 481 w 1746"/>
                  <a:gd name="T25" fmla="*/ 2302 h 2302"/>
                  <a:gd name="T26" fmla="*/ 239 w 1746"/>
                  <a:gd name="T27" fmla="*/ 1137 h 2302"/>
                  <a:gd name="T28" fmla="*/ 945 w 1746"/>
                  <a:gd name="T29" fmla="*/ 398 h 2302"/>
                  <a:gd name="T30" fmla="*/ 774 w 1746"/>
                  <a:gd name="T31" fmla="*/ 0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6" h="2302">
                    <a:moveTo>
                      <a:pt x="0" y="469"/>
                    </a:moveTo>
                    <a:lnTo>
                      <a:pt x="192" y="739"/>
                    </a:lnTo>
                    <a:lnTo>
                      <a:pt x="945" y="417"/>
                    </a:lnTo>
                    <a:lnTo>
                      <a:pt x="888" y="739"/>
                    </a:lnTo>
                    <a:lnTo>
                      <a:pt x="981" y="1729"/>
                    </a:lnTo>
                    <a:lnTo>
                      <a:pt x="1618" y="1975"/>
                    </a:lnTo>
                    <a:lnTo>
                      <a:pt x="1746" y="1236"/>
                    </a:lnTo>
                    <a:lnTo>
                      <a:pt x="1452" y="535"/>
                    </a:lnTo>
                    <a:lnTo>
                      <a:pt x="898" y="753"/>
                    </a:lnTo>
                    <a:lnTo>
                      <a:pt x="1220" y="1137"/>
                    </a:lnTo>
                    <a:lnTo>
                      <a:pt x="950" y="1717"/>
                    </a:lnTo>
                    <a:lnTo>
                      <a:pt x="945" y="1729"/>
                    </a:lnTo>
                    <a:lnTo>
                      <a:pt x="481" y="2302"/>
                    </a:lnTo>
                    <a:lnTo>
                      <a:pt x="239" y="1137"/>
                    </a:lnTo>
                    <a:lnTo>
                      <a:pt x="945" y="398"/>
                    </a:lnTo>
                    <a:lnTo>
                      <a:pt x="774"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5" name="Freeform 220"/>
              <p:cNvSpPr/>
              <p:nvPr/>
            </p:nvSpPr>
            <p:spPr bwMode="auto">
              <a:xfrm>
                <a:off x="8809631" y="2664692"/>
                <a:ext cx="1918073" cy="1845725"/>
              </a:xfrm>
              <a:custGeom>
                <a:avLst/>
                <a:gdLst>
                  <a:gd name="T0" fmla="*/ 469 w 1140"/>
                  <a:gd name="T1" fmla="*/ 327 h 1097"/>
                  <a:gd name="T2" fmla="*/ 588 w 1140"/>
                  <a:gd name="T3" fmla="*/ 52 h 1097"/>
                  <a:gd name="T4" fmla="*/ 389 w 1140"/>
                  <a:gd name="T5" fmla="*/ 0 h 1097"/>
                  <a:gd name="T6" fmla="*/ 0 w 1140"/>
                  <a:gd name="T7" fmla="*/ 211 h 1097"/>
                  <a:gd name="T8" fmla="*/ 263 w 1140"/>
                  <a:gd name="T9" fmla="*/ 453 h 1097"/>
                  <a:gd name="T10" fmla="*/ 71 w 1140"/>
                  <a:gd name="T11" fmla="*/ 905 h 1097"/>
                  <a:gd name="T12" fmla="*/ 541 w 1140"/>
                  <a:gd name="T13" fmla="*/ 948 h 1097"/>
                  <a:gd name="T14" fmla="*/ 770 w 1140"/>
                  <a:gd name="T15" fmla="*/ 1097 h 1097"/>
                  <a:gd name="T16" fmla="*/ 1140 w 1140"/>
                  <a:gd name="T17" fmla="*/ 983 h 1097"/>
                  <a:gd name="T18" fmla="*/ 541 w 1140"/>
                  <a:gd name="T19" fmla="*/ 91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0" h="1097">
                    <a:moveTo>
                      <a:pt x="469" y="327"/>
                    </a:moveTo>
                    <a:lnTo>
                      <a:pt x="588" y="52"/>
                    </a:lnTo>
                    <a:lnTo>
                      <a:pt x="389" y="0"/>
                    </a:lnTo>
                    <a:lnTo>
                      <a:pt x="0" y="211"/>
                    </a:lnTo>
                    <a:lnTo>
                      <a:pt x="263" y="453"/>
                    </a:lnTo>
                    <a:lnTo>
                      <a:pt x="71" y="905"/>
                    </a:lnTo>
                    <a:lnTo>
                      <a:pt x="541" y="948"/>
                    </a:lnTo>
                    <a:lnTo>
                      <a:pt x="770" y="1097"/>
                    </a:lnTo>
                    <a:lnTo>
                      <a:pt x="1140" y="983"/>
                    </a:lnTo>
                    <a:lnTo>
                      <a:pt x="541" y="917"/>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6" name="Freeform 221"/>
              <p:cNvSpPr/>
              <p:nvPr/>
            </p:nvSpPr>
            <p:spPr bwMode="auto">
              <a:xfrm>
                <a:off x="8841599" y="2592344"/>
                <a:ext cx="686468" cy="718436"/>
              </a:xfrm>
              <a:custGeom>
                <a:avLst/>
                <a:gdLst>
                  <a:gd name="T0" fmla="*/ 375 w 408"/>
                  <a:gd name="T1" fmla="*/ 0 h 427"/>
                  <a:gd name="T2" fmla="*/ 408 w 408"/>
                  <a:gd name="T3" fmla="*/ 427 h 427"/>
                  <a:gd name="T4" fmla="*/ 0 w 408"/>
                  <a:gd name="T5" fmla="*/ 275 h 427"/>
                </a:gdLst>
                <a:ahLst/>
                <a:cxnLst>
                  <a:cxn ang="0">
                    <a:pos x="T0" y="T1"/>
                  </a:cxn>
                  <a:cxn ang="0">
                    <a:pos x="T2" y="T3"/>
                  </a:cxn>
                  <a:cxn ang="0">
                    <a:pos x="T4" y="T5"/>
                  </a:cxn>
                </a:cxnLst>
                <a:rect l="0" t="0" r="r" b="b"/>
                <a:pathLst>
                  <a:path w="408" h="427">
                    <a:moveTo>
                      <a:pt x="375" y="0"/>
                    </a:moveTo>
                    <a:lnTo>
                      <a:pt x="408" y="427"/>
                    </a:lnTo>
                    <a:lnTo>
                      <a:pt x="0" y="27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7" name="Freeform 222"/>
              <p:cNvSpPr/>
              <p:nvPr/>
            </p:nvSpPr>
            <p:spPr bwMode="auto">
              <a:xfrm>
                <a:off x="9528067" y="1392707"/>
                <a:ext cx="2686985" cy="1199637"/>
              </a:xfrm>
              <a:custGeom>
                <a:avLst/>
                <a:gdLst>
                  <a:gd name="T0" fmla="*/ 0 w 1597"/>
                  <a:gd name="T1" fmla="*/ 713 h 713"/>
                  <a:gd name="T2" fmla="*/ 424 w 1597"/>
                  <a:gd name="T3" fmla="*/ 261 h 713"/>
                  <a:gd name="T4" fmla="*/ 547 w 1597"/>
                  <a:gd name="T5" fmla="*/ 0 h 713"/>
                  <a:gd name="T6" fmla="*/ 566 w 1597"/>
                  <a:gd name="T7" fmla="*/ 10 h 713"/>
                  <a:gd name="T8" fmla="*/ 1057 w 1597"/>
                  <a:gd name="T9" fmla="*/ 254 h 713"/>
                  <a:gd name="T10" fmla="*/ 1154 w 1597"/>
                  <a:gd name="T11" fmla="*/ 81 h 713"/>
                  <a:gd name="T12" fmla="*/ 1265 w 1597"/>
                  <a:gd name="T13" fmla="*/ 500 h 713"/>
                  <a:gd name="T14" fmla="*/ 1597 w 1597"/>
                  <a:gd name="T15" fmla="*/ 358 h 7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7" h="713">
                    <a:moveTo>
                      <a:pt x="0" y="713"/>
                    </a:moveTo>
                    <a:lnTo>
                      <a:pt x="424" y="261"/>
                    </a:lnTo>
                    <a:lnTo>
                      <a:pt x="547" y="0"/>
                    </a:lnTo>
                    <a:lnTo>
                      <a:pt x="566" y="10"/>
                    </a:lnTo>
                    <a:lnTo>
                      <a:pt x="1057" y="254"/>
                    </a:lnTo>
                    <a:lnTo>
                      <a:pt x="1154" y="81"/>
                    </a:lnTo>
                    <a:lnTo>
                      <a:pt x="1265" y="500"/>
                    </a:lnTo>
                    <a:lnTo>
                      <a:pt x="1597" y="358"/>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8" name="Freeform 223"/>
              <p:cNvSpPr/>
              <p:nvPr/>
            </p:nvSpPr>
            <p:spPr bwMode="auto">
              <a:xfrm>
                <a:off x="9554988" y="2664692"/>
                <a:ext cx="1277033" cy="1653917"/>
              </a:xfrm>
              <a:custGeom>
                <a:avLst/>
                <a:gdLst>
                  <a:gd name="T0" fmla="*/ 0 w 759"/>
                  <a:gd name="T1" fmla="*/ 398 h 983"/>
                  <a:gd name="T2" fmla="*/ 759 w 759"/>
                  <a:gd name="T3" fmla="*/ 983 h 983"/>
                  <a:gd name="T4" fmla="*/ 552 w 759"/>
                  <a:gd name="T5" fmla="*/ 512 h 983"/>
                  <a:gd name="T6" fmla="*/ 759 w 759"/>
                  <a:gd name="T7" fmla="*/ 448 h 983"/>
                  <a:gd name="T8" fmla="*/ 652 w 759"/>
                  <a:gd name="T9" fmla="*/ 0 h 983"/>
                  <a:gd name="T10" fmla="*/ 34 w 759"/>
                  <a:gd name="T11" fmla="*/ 384 h 983"/>
                  <a:gd name="T12" fmla="*/ 541 w 759"/>
                  <a:gd name="T13" fmla="*/ 512 h 983"/>
                </a:gdLst>
                <a:ahLst/>
                <a:cxnLst>
                  <a:cxn ang="0">
                    <a:pos x="T0" y="T1"/>
                  </a:cxn>
                  <a:cxn ang="0">
                    <a:pos x="T2" y="T3"/>
                  </a:cxn>
                  <a:cxn ang="0">
                    <a:pos x="T4" y="T5"/>
                  </a:cxn>
                  <a:cxn ang="0">
                    <a:pos x="T6" y="T7"/>
                  </a:cxn>
                  <a:cxn ang="0">
                    <a:pos x="T8" y="T9"/>
                  </a:cxn>
                  <a:cxn ang="0">
                    <a:pos x="T10" y="T11"/>
                  </a:cxn>
                  <a:cxn ang="0">
                    <a:pos x="T12" y="T13"/>
                  </a:cxn>
                </a:cxnLst>
                <a:rect l="0" t="0" r="r" b="b"/>
                <a:pathLst>
                  <a:path w="759" h="983">
                    <a:moveTo>
                      <a:pt x="0" y="398"/>
                    </a:moveTo>
                    <a:lnTo>
                      <a:pt x="759" y="983"/>
                    </a:lnTo>
                    <a:lnTo>
                      <a:pt x="552" y="512"/>
                    </a:lnTo>
                    <a:lnTo>
                      <a:pt x="759" y="448"/>
                    </a:lnTo>
                    <a:lnTo>
                      <a:pt x="652" y="0"/>
                    </a:lnTo>
                    <a:lnTo>
                      <a:pt x="34" y="384"/>
                    </a:lnTo>
                    <a:lnTo>
                      <a:pt x="541" y="512"/>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9" name="Freeform 225"/>
              <p:cNvSpPr/>
              <p:nvPr/>
            </p:nvSpPr>
            <p:spPr bwMode="auto">
              <a:xfrm>
                <a:off x="11309856" y="3334335"/>
                <a:ext cx="780689" cy="489613"/>
              </a:xfrm>
              <a:custGeom>
                <a:avLst/>
                <a:gdLst>
                  <a:gd name="T0" fmla="*/ 0 w 464"/>
                  <a:gd name="T1" fmla="*/ 0 h 291"/>
                  <a:gd name="T2" fmla="*/ 296 w 464"/>
                  <a:gd name="T3" fmla="*/ 291 h 291"/>
                  <a:gd name="T4" fmla="*/ 464 w 464"/>
                  <a:gd name="T5" fmla="*/ 95 h 291"/>
                  <a:gd name="T6" fmla="*/ 0 w 464"/>
                  <a:gd name="T7" fmla="*/ 0 h 291"/>
                </a:gdLst>
                <a:ahLst/>
                <a:cxnLst>
                  <a:cxn ang="0">
                    <a:pos x="T0" y="T1"/>
                  </a:cxn>
                  <a:cxn ang="0">
                    <a:pos x="T2" y="T3"/>
                  </a:cxn>
                  <a:cxn ang="0">
                    <a:pos x="T4" y="T5"/>
                  </a:cxn>
                  <a:cxn ang="0">
                    <a:pos x="T6" y="T7"/>
                  </a:cxn>
                </a:cxnLst>
                <a:rect l="0" t="0" r="r" b="b"/>
                <a:pathLst>
                  <a:path w="464" h="291">
                    <a:moveTo>
                      <a:pt x="0" y="0"/>
                    </a:moveTo>
                    <a:lnTo>
                      <a:pt x="296" y="291"/>
                    </a:lnTo>
                    <a:lnTo>
                      <a:pt x="464" y="95"/>
                    </a:lnTo>
                    <a:lnTo>
                      <a:pt x="0"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0" name="Freeform 227"/>
              <p:cNvSpPr/>
              <p:nvPr/>
            </p:nvSpPr>
            <p:spPr bwMode="auto">
              <a:xfrm>
                <a:off x="8949280" y="3374716"/>
                <a:ext cx="1196272" cy="1928168"/>
              </a:xfrm>
              <a:custGeom>
                <a:avLst/>
                <a:gdLst>
                  <a:gd name="T0" fmla="*/ 711 w 711"/>
                  <a:gd name="T1" fmla="*/ 689 h 1146"/>
                  <a:gd name="T2" fmla="*/ 628 w 711"/>
                  <a:gd name="T3" fmla="*/ 1146 h 1146"/>
                  <a:gd name="T4" fmla="*/ 469 w 711"/>
                  <a:gd name="T5" fmla="*/ 533 h 1146"/>
                  <a:gd name="T6" fmla="*/ 280 w 711"/>
                  <a:gd name="T7" fmla="*/ 303 h 1146"/>
                  <a:gd name="T8" fmla="*/ 0 w 711"/>
                  <a:gd name="T9" fmla="*/ 452 h 1146"/>
                  <a:gd name="T10" fmla="*/ 344 w 711"/>
                  <a:gd name="T11" fmla="*/ 0 h 1146"/>
                  <a:gd name="T12" fmla="*/ 299 w 711"/>
                  <a:gd name="T13" fmla="*/ 291 h 1146"/>
                </a:gdLst>
                <a:ahLst/>
                <a:cxnLst>
                  <a:cxn ang="0">
                    <a:pos x="T0" y="T1"/>
                  </a:cxn>
                  <a:cxn ang="0">
                    <a:pos x="T2" y="T3"/>
                  </a:cxn>
                  <a:cxn ang="0">
                    <a:pos x="T4" y="T5"/>
                  </a:cxn>
                  <a:cxn ang="0">
                    <a:pos x="T6" y="T7"/>
                  </a:cxn>
                  <a:cxn ang="0">
                    <a:pos x="T8" y="T9"/>
                  </a:cxn>
                  <a:cxn ang="0">
                    <a:pos x="T10" y="T11"/>
                  </a:cxn>
                  <a:cxn ang="0">
                    <a:pos x="T12" y="T13"/>
                  </a:cxn>
                </a:cxnLst>
                <a:rect l="0" t="0" r="r" b="b"/>
                <a:pathLst>
                  <a:path w="711" h="1146">
                    <a:moveTo>
                      <a:pt x="711" y="689"/>
                    </a:moveTo>
                    <a:lnTo>
                      <a:pt x="628" y="1146"/>
                    </a:lnTo>
                    <a:lnTo>
                      <a:pt x="469" y="533"/>
                    </a:lnTo>
                    <a:lnTo>
                      <a:pt x="280" y="303"/>
                    </a:lnTo>
                    <a:lnTo>
                      <a:pt x="0" y="452"/>
                    </a:lnTo>
                    <a:lnTo>
                      <a:pt x="344" y="0"/>
                    </a:lnTo>
                    <a:lnTo>
                      <a:pt x="299" y="291"/>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1" name="Line 228"/>
              <p:cNvSpPr>
                <a:spLocks noChangeShapeType="1"/>
              </p:cNvSpPr>
              <p:nvPr/>
            </p:nvSpPr>
            <p:spPr bwMode="auto">
              <a:xfrm flipH="1" flipV="1">
                <a:off x="9607146" y="3374716"/>
                <a:ext cx="1224875" cy="75713"/>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2" name="Line 230"/>
              <p:cNvSpPr>
                <a:spLocks noChangeShapeType="1"/>
              </p:cNvSpPr>
              <p:nvPr/>
            </p:nvSpPr>
            <p:spPr bwMode="auto">
              <a:xfrm flipH="1">
                <a:off x="12171307" y="2787516"/>
                <a:ext cx="498026" cy="80761"/>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3" name="Freeform 231"/>
              <p:cNvSpPr/>
              <p:nvPr/>
            </p:nvSpPr>
            <p:spPr bwMode="auto">
              <a:xfrm>
                <a:off x="11923976" y="3521095"/>
                <a:ext cx="291076" cy="1268620"/>
              </a:xfrm>
              <a:custGeom>
                <a:avLst/>
                <a:gdLst>
                  <a:gd name="T0" fmla="*/ 0 w 173"/>
                  <a:gd name="T1" fmla="*/ 754 h 754"/>
                  <a:gd name="T2" fmla="*/ 173 w 173"/>
                  <a:gd name="T3" fmla="*/ 308 h 754"/>
                  <a:gd name="T4" fmla="*/ 116 w 173"/>
                  <a:gd name="T5" fmla="*/ 0 h 754"/>
                </a:gdLst>
                <a:ahLst/>
                <a:cxnLst>
                  <a:cxn ang="0">
                    <a:pos x="T0" y="T1"/>
                  </a:cxn>
                  <a:cxn ang="0">
                    <a:pos x="T2" y="T3"/>
                  </a:cxn>
                  <a:cxn ang="0">
                    <a:pos x="T4" y="T5"/>
                  </a:cxn>
                </a:cxnLst>
                <a:rect l="0" t="0" r="r" b="b"/>
                <a:pathLst>
                  <a:path w="173" h="754">
                    <a:moveTo>
                      <a:pt x="0" y="754"/>
                    </a:moveTo>
                    <a:lnTo>
                      <a:pt x="173" y="308"/>
                    </a:lnTo>
                    <a:lnTo>
                      <a:pt x="116"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4" name="Line 232"/>
              <p:cNvSpPr>
                <a:spLocks noChangeShapeType="1"/>
              </p:cNvSpPr>
              <p:nvPr/>
            </p:nvSpPr>
            <p:spPr bwMode="auto">
              <a:xfrm flipH="1" flipV="1">
                <a:off x="12215052" y="4039311"/>
                <a:ext cx="454281" cy="279298"/>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5" name="Line 233"/>
              <p:cNvSpPr>
                <a:spLocks noChangeShapeType="1"/>
              </p:cNvSpPr>
              <p:nvPr/>
            </p:nvSpPr>
            <p:spPr bwMode="auto">
              <a:xfrm>
                <a:off x="11819660" y="3852552"/>
                <a:ext cx="72348" cy="937164"/>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6" name="Line 234"/>
              <p:cNvSpPr>
                <a:spLocks noChangeShapeType="1"/>
              </p:cNvSpPr>
              <p:nvPr/>
            </p:nvSpPr>
            <p:spPr bwMode="auto">
              <a:xfrm flipH="1">
                <a:off x="9962157" y="4789715"/>
                <a:ext cx="844625" cy="5131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7" name="Line 235"/>
              <p:cNvSpPr>
                <a:spLocks noChangeShapeType="1"/>
              </p:cNvSpPr>
              <p:nvPr/>
            </p:nvSpPr>
            <p:spPr bwMode="auto">
              <a:xfrm flipH="1">
                <a:off x="10727704" y="2684882"/>
                <a:ext cx="457646" cy="0"/>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8" name="Line 236"/>
              <p:cNvSpPr>
                <a:spLocks noChangeShapeType="1"/>
              </p:cNvSpPr>
              <p:nvPr/>
            </p:nvSpPr>
            <p:spPr bwMode="auto">
              <a:xfrm flipH="1">
                <a:off x="10870718" y="3310780"/>
                <a:ext cx="314631" cy="992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grpSp>
        <p:sp>
          <p:nvSpPr>
            <p:cNvPr id="12" name="Oval 255"/>
            <p:cNvSpPr>
              <a:spLocks noChangeArrowheads="1"/>
            </p:cNvSpPr>
            <p:nvPr/>
          </p:nvSpPr>
          <p:spPr bwMode="auto">
            <a:xfrm>
              <a:off x="6533178" y="2091795"/>
              <a:ext cx="136284"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6" name="Oval 256"/>
            <p:cNvSpPr>
              <a:spLocks noChangeArrowheads="1"/>
            </p:cNvSpPr>
            <p:nvPr/>
          </p:nvSpPr>
          <p:spPr bwMode="auto">
            <a:xfrm>
              <a:off x="7443421" y="3084482"/>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7" name="Oval 257"/>
            <p:cNvSpPr>
              <a:spLocks noChangeArrowheads="1"/>
            </p:cNvSpPr>
            <p:nvPr/>
          </p:nvSpPr>
          <p:spPr bwMode="auto">
            <a:xfrm>
              <a:off x="6960538" y="3264511"/>
              <a:ext cx="134602"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8" name="Oval 258"/>
            <p:cNvSpPr>
              <a:spLocks noChangeArrowheads="1"/>
            </p:cNvSpPr>
            <p:nvPr/>
          </p:nvSpPr>
          <p:spPr bwMode="auto">
            <a:xfrm>
              <a:off x="6413719" y="2929690"/>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9" name="Oval 259"/>
            <p:cNvSpPr>
              <a:spLocks noChangeArrowheads="1"/>
            </p:cNvSpPr>
            <p:nvPr/>
          </p:nvSpPr>
          <p:spPr bwMode="auto">
            <a:xfrm>
              <a:off x="5696965" y="3765903"/>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0" name="Oval 260"/>
            <p:cNvSpPr>
              <a:spLocks noChangeArrowheads="1"/>
            </p:cNvSpPr>
            <p:nvPr/>
          </p:nvSpPr>
          <p:spPr bwMode="auto">
            <a:xfrm>
              <a:off x="5027322" y="3008768"/>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1" name="Oval 261"/>
            <p:cNvSpPr>
              <a:spLocks noChangeArrowheads="1"/>
            </p:cNvSpPr>
            <p:nvPr/>
          </p:nvSpPr>
          <p:spPr bwMode="auto">
            <a:xfrm>
              <a:off x="4440123" y="3669999"/>
              <a:ext cx="136284"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2" name="Oval 262"/>
            <p:cNvSpPr>
              <a:spLocks noChangeArrowheads="1"/>
            </p:cNvSpPr>
            <p:nvPr/>
          </p:nvSpPr>
          <p:spPr bwMode="auto">
            <a:xfrm>
              <a:off x="4672310" y="4112502"/>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3" name="Oval 263"/>
            <p:cNvSpPr>
              <a:spLocks noChangeArrowheads="1"/>
            </p:cNvSpPr>
            <p:nvPr/>
          </p:nvSpPr>
          <p:spPr bwMode="auto">
            <a:xfrm>
              <a:off x="5357096" y="4731669"/>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4" name="Oval 265"/>
            <p:cNvSpPr>
              <a:spLocks noChangeArrowheads="1"/>
            </p:cNvSpPr>
            <p:nvPr/>
          </p:nvSpPr>
          <p:spPr bwMode="auto">
            <a:xfrm>
              <a:off x="6481020" y="4268976"/>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5" name="Oval 266"/>
            <p:cNvSpPr>
              <a:spLocks noChangeArrowheads="1"/>
            </p:cNvSpPr>
            <p:nvPr/>
          </p:nvSpPr>
          <p:spPr bwMode="auto">
            <a:xfrm>
              <a:off x="7027839" y="4073804"/>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6" name="Oval 267"/>
            <p:cNvSpPr>
              <a:spLocks noChangeArrowheads="1"/>
            </p:cNvSpPr>
            <p:nvPr/>
          </p:nvSpPr>
          <p:spPr bwMode="auto">
            <a:xfrm>
              <a:off x="7443421" y="4268976"/>
              <a:ext cx="134602"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grpSp>
          <p:nvGrpSpPr>
            <p:cNvPr id="27" name="组合 26"/>
            <p:cNvGrpSpPr/>
            <p:nvPr/>
          </p:nvGrpSpPr>
          <p:grpSpPr>
            <a:xfrm>
              <a:off x="4707152" y="2248023"/>
              <a:ext cx="2414023" cy="2901694"/>
              <a:chOff x="4707152" y="2248023"/>
              <a:chExt cx="2414023" cy="2901694"/>
            </a:xfrm>
          </p:grpSpPr>
          <p:sp>
            <p:nvSpPr>
              <p:cNvPr id="84" name="Oval 264"/>
              <p:cNvSpPr>
                <a:spLocks noChangeArrowheads="1"/>
              </p:cNvSpPr>
              <p:nvPr/>
            </p:nvSpPr>
            <p:spPr bwMode="auto">
              <a:xfrm>
                <a:off x="6054864" y="5013433"/>
                <a:ext cx="136284" cy="136284"/>
              </a:xfrm>
              <a:prstGeom prst="ellipse">
                <a:avLst/>
              </a:prstGeom>
              <a:solidFill>
                <a:schemeClr val="accent2">
                  <a:lumMod val="100000"/>
                </a:schemeClr>
              </a:solidFill>
              <a:ln w="12700" cap="flat" cmpd="sng" algn="ctr">
                <a:solidFill>
                  <a:schemeClr val="bg1">
                    <a:lumMod val="100000"/>
                  </a:schemeClr>
                </a:solidFill>
                <a:prstDash val="solid"/>
                <a:round/>
                <a:headEnd type="none" w="med" len="med"/>
                <a:tailEnd type="none" w="med" len="med"/>
              </a:ln>
            </p:spPr>
            <p:txBody>
              <a:bodyPr vert="horz" wrap="square" lIns="91440" tIns="45720" rIns="91440" bIns="45720" numCol="1" anchor="t" anchorCtr="0" compatLnSpc="1"/>
              <a:lstStyle/>
              <a:p>
                <a:endParaRPr lang="en-IN"/>
              </a:p>
            </p:txBody>
          </p:sp>
          <p:grpSp>
            <p:nvGrpSpPr>
              <p:cNvPr id="85" name="组合 84"/>
              <p:cNvGrpSpPr/>
              <p:nvPr/>
            </p:nvGrpSpPr>
            <p:grpSpPr>
              <a:xfrm>
                <a:off x="4707152" y="2248023"/>
                <a:ext cx="2414023" cy="2522443"/>
                <a:chOff x="4707152" y="2248023"/>
                <a:chExt cx="2414023" cy="2522443"/>
              </a:xfrm>
            </p:grpSpPr>
            <p:grpSp>
              <p:nvGrpSpPr>
                <p:cNvPr id="86" name="Group 9"/>
                <p:cNvGrpSpPr/>
                <p:nvPr/>
              </p:nvGrpSpPr>
              <p:grpSpPr>
                <a:xfrm>
                  <a:off x="6792726" y="2408141"/>
                  <a:ext cx="328449" cy="330554"/>
                  <a:chOff x="4149281" y="1887719"/>
                  <a:chExt cx="224837" cy="226650"/>
                </a:xfrm>
              </p:grpSpPr>
              <p:sp>
                <p:nvSpPr>
                  <p:cNvPr id="97" name="Oval 7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7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Oval 68"/>
                <p:cNvSpPr/>
                <p:nvPr/>
              </p:nvSpPr>
              <p:spPr>
                <a:xfrm>
                  <a:off x="5832354" y="2796766"/>
                  <a:ext cx="328449" cy="330554"/>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11"/>
                <p:cNvGrpSpPr/>
                <p:nvPr/>
              </p:nvGrpSpPr>
              <p:grpSpPr>
                <a:xfrm>
                  <a:off x="4707152" y="3462362"/>
                  <a:ext cx="328449" cy="330554"/>
                  <a:chOff x="4149281" y="1887719"/>
                  <a:chExt cx="224837" cy="226650"/>
                </a:xfrm>
              </p:grpSpPr>
              <p:sp>
                <p:nvSpPr>
                  <p:cNvPr id="95" name="Oval 66"/>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67"/>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24"/>
                <p:cNvGrpSpPr/>
                <p:nvPr/>
              </p:nvGrpSpPr>
              <p:grpSpPr>
                <a:xfrm>
                  <a:off x="5940643" y="4439912"/>
                  <a:ext cx="328449" cy="330554"/>
                  <a:chOff x="4149281" y="1887719"/>
                  <a:chExt cx="224837" cy="226650"/>
                </a:xfrm>
              </p:grpSpPr>
              <p:sp>
                <p:nvSpPr>
                  <p:cNvPr id="93" name="Oval 4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4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25"/>
                <p:cNvGrpSpPr/>
                <p:nvPr/>
              </p:nvGrpSpPr>
              <p:grpSpPr>
                <a:xfrm>
                  <a:off x="5995533" y="2248023"/>
                  <a:ext cx="206943" cy="208270"/>
                  <a:chOff x="4149281" y="1887719"/>
                  <a:chExt cx="224837" cy="226650"/>
                </a:xfrm>
              </p:grpSpPr>
              <p:sp>
                <p:nvSpPr>
                  <p:cNvPr id="91" name="Oval 38"/>
                  <p:cNvSpPr/>
                  <p:nvPr/>
                </p:nvSpPr>
                <p:spPr>
                  <a:xfrm>
                    <a:off x="4149281" y="1887719"/>
                    <a:ext cx="224837" cy="226650"/>
                  </a:xfrm>
                  <a:prstGeom prst="ellipse">
                    <a:avLst/>
                  </a:prstGeom>
                  <a:solidFill>
                    <a:schemeClr val="accent2">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39"/>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28" name="组合 27"/>
            <p:cNvGrpSpPr/>
            <p:nvPr/>
          </p:nvGrpSpPr>
          <p:grpSpPr>
            <a:xfrm>
              <a:off x="5983836" y="3409773"/>
              <a:ext cx="1547693" cy="469425"/>
              <a:chOff x="5983836" y="3409773"/>
              <a:chExt cx="1547693" cy="469425"/>
            </a:xfrm>
          </p:grpSpPr>
          <p:grpSp>
            <p:nvGrpSpPr>
              <p:cNvPr id="74" name="Group 8"/>
              <p:cNvGrpSpPr/>
              <p:nvPr/>
            </p:nvGrpSpPr>
            <p:grpSpPr>
              <a:xfrm>
                <a:off x="6383629" y="3409773"/>
                <a:ext cx="328449" cy="330554"/>
                <a:chOff x="4149281" y="1887719"/>
                <a:chExt cx="224837" cy="226650"/>
              </a:xfrm>
            </p:grpSpPr>
            <p:sp>
              <p:nvSpPr>
                <p:cNvPr id="82" name="Oval 72"/>
                <p:cNvSpPr/>
                <p:nvPr/>
              </p:nvSpPr>
              <p:spPr>
                <a:xfrm>
                  <a:off x="4149281" y="1887719"/>
                  <a:ext cx="224837" cy="226650"/>
                </a:xfrm>
                <a:prstGeom prst="ellipse">
                  <a:avLst/>
                </a:prstGeom>
                <a:solidFill>
                  <a:schemeClr val="accent3">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7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27"/>
              <p:cNvGrpSpPr/>
              <p:nvPr/>
            </p:nvGrpSpPr>
            <p:grpSpPr>
              <a:xfrm>
                <a:off x="5983836" y="3624513"/>
                <a:ext cx="206943" cy="208270"/>
                <a:chOff x="4149281" y="1887719"/>
                <a:chExt cx="224837" cy="226650"/>
              </a:xfrm>
            </p:grpSpPr>
            <p:sp>
              <p:nvSpPr>
                <p:cNvPr id="80" name="Oval 34"/>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35"/>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28"/>
              <p:cNvGrpSpPr/>
              <p:nvPr/>
            </p:nvGrpSpPr>
            <p:grpSpPr>
              <a:xfrm>
                <a:off x="7303891" y="3650101"/>
                <a:ext cx="227638" cy="229097"/>
                <a:chOff x="4149281" y="1887719"/>
                <a:chExt cx="224837" cy="226650"/>
              </a:xfrm>
            </p:grpSpPr>
            <p:sp>
              <p:nvSpPr>
                <p:cNvPr id="78" name="Oval 32"/>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3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组合 28"/>
            <p:cNvGrpSpPr/>
            <p:nvPr/>
          </p:nvGrpSpPr>
          <p:grpSpPr>
            <a:xfrm>
              <a:off x="3990983" y="1563392"/>
              <a:ext cx="4185447" cy="4108467"/>
              <a:chOff x="3990983" y="1563392"/>
              <a:chExt cx="4185447" cy="4108467"/>
            </a:xfrm>
          </p:grpSpPr>
          <p:grpSp>
            <p:nvGrpSpPr>
              <p:cNvPr id="30" name="Group 12"/>
              <p:cNvGrpSpPr/>
              <p:nvPr/>
            </p:nvGrpSpPr>
            <p:grpSpPr>
              <a:xfrm>
                <a:off x="4085983" y="4338917"/>
                <a:ext cx="250401" cy="252007"/>
                <a:chOff x="4149281" y="1887719"/>
                <a:chExt cx="224837" cy="226650"/>
              </a:xfrm>
            </p:grpSpPr>
            <p:sp>
              <p:nvSpPr>
                <p:cNvPr id="68" name="Oval 6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13"/>
              <p:cNvGrpSpPr/>
              <p:nvPr/>
            </p:nvGrpSpPr>
            <p:grpSpPr>
              <a:xfrm>
                <a:off x="5165128" y="5419852"/>
                <a:ext cx="250401" cy="252007"/>
                <a:chOff x="4149281" y="1887719"/>
                <a:chExt cx="224837" cy="226650"/>
              </a:xfrm>
            </p:grpSpPr>
            <p:sp>
              <p:nvSpPr>
                <p:cNvPr id="66" name="Oval 6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14"/>
              <p:cNvGrpSpPr/>
              <p:nvPr/>
            </p:nvGrpSpPr>
            <p:grpSpPr>
              <a:xfrm>
                <a:off x="6786047" y="5374409"/>
                <a:ext cx="250401" cy="252007"/>
                <a:chOff x="4149281" y="1887719"/>
                <a:chExt cx="224837" cy="226650"/>
              </a:xfrm>
            </p:grpSpPr>
            <p:sp>
              <p:nvSpPr>
                <p:cNvPr id="64" name="Oval 6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15"/>
              <p:cNvGrpSpPr/>
              <p:nvPr/>
            </p:nvGrpSpPr>
            <p:grpSpPr>
              <a:xfrm>
                <a:off x="7853773" y="4463088"/>
                <a:ext cx="250401" cy="252007"/>
                <a:chOff x="4149281" y="1887719"/>
                <a:chExt cx="224837" cy="226650"/>
              </a:xfrm>
            </p:grpSpPr>
            <p:sp>
              <p:nvSpPr>
                <p:cNvPr id="62" name="Oval 5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sp>
              <p:nvSpPr>
                <p:cNvPr id="63" name="Oval 5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grpSp>
          <p:sp>
            <p:nvSpPr>
              <p:cNvPr id="34" name="Oval 56"/>
              <p:cNvSpPr/>
              <p:nvPr/>
            </p:nvSpPr>
            <p:spPr>
              <a:xfrm>
                <a:off x="7900989" y="2960836"/>
                <a:ext cx="275441" cy="277207"/>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17"/>
              <p:cNvGrpSpPr/>
              <p:nvPr/>
            </p:nvGrpSpPr>
            <p:grpSpPr>
              <a:xfrm>
                <a:off x="7460264" y="2178046"/>
                <a:ext cx="206943" cy="208270"/>
                <a:chOff x="4149281" y="1887719"/>
                <a:chExt cx="224837" cy="226650"/>
              </a:xfrm>
            </p:grpSpPr>
            <p:sp>
              <p:nvSpPr>
                <p:cNvPr id="60" name="Oval 5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5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18"/>
              <p:cNvGrpSpPr/>
              <p:nvPr/>
            </p:nvGrpSpPr>
            <p:grpSpPr>
              <a:xfrm>
                <a:off x="6673055" y="1696133"/>
                <a:ext cx="206943" cy="208270"/>
                <a:chOff x="4149281" y="1887719"/>
                <a:chExt cx="224837" cy="226650"/>
              </a:xfrm>
            </p:grpSpPr>
            <p:sp>
              <p:nvSpPr>
                <p:cNvPr id="58" name="Oval 5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19"/>
              <p:cNvGrpSpPr/>
              <p:nvPr/>
            </p:nvGrpSpPr>
            <p:grpSpPr>
              <a:xfrm>
                <a:off x="5636903" y="1563392"/>
                <a:ext cx="206943" cy="208270"/>
                <a:chOff x="4149281" y="1887719"/>
                <a:chExt cx="224837" cy="226650"/>
              </a:xfrm>
            </p:grpSpPr>
            <p:sp>
              <p:nvSpPr>
                <p:cNvPr id="56" name="Oval 5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20"/>
              <p:cNvGrpSpPr/>
              <p:nvPr/>
            </p:nvGrpSpPr>
            <p:grpSpPr>
              <a:xfrm>
                <a:off x="4353051" y="2331478"/>
                <a:ext cx="219675" cy="221084"/>
                <a:chOff x="4149281" y="1887719"/>
                <a:chExt cx="224837" cy="226650"/>
              </a:xfrm>
            </p:grpSpPr>
            <p:sp>
              <p:nvSpPr>
                <p:cNvPr id="54" name="Oval 4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4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21"/>
              <p:cNvGrpSpPr/>
              <p:nvPr/>
            </p:nvGrpSpPr>
            <p:grpSpPr>
              <a:xfrm>
                <a:off x="3990983" y="3187984"/>
                <a:ext cx="219675" cy="221084"/>
                <a:chOff x="4149281" y="1887719"/>
                <a:chExt cx="224837" cy="226650"/>
              </a:xfrm>
            </p:grpSpPr>
            <p:sp>
              <p:nvSpPr>
                <p:cNvPr id="52" name="Oval 4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4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22"/>
              <p:cNvGrpSpPr/>
              <p:nvPr/>
            </p:nvGrpSpPr>
            <p:grpSpPr>
              <a:xfrm>
                <a:off x="4705258" y="2828806"/>
                <a:ext cx="199705" cy="200984"/>
                <a:chOff x="4149281" y="1887719"/>
                <a:chExt cx="224837" cy="226650"/>
              </a:xfrm>
            </p:grpSpPr>
            <p:sp>
              <p:nvSpPr>
                <p:cNvPr id="50" name="Oval 4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4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23"/>
              <p:cNvGrpSpPr/>
              <p:nvPr/>
            </p:nvGrpSpPr>
            <p:grpSpPr>
              <a:xfrm>
                <a:off x="4867553" y="4396697"/>
                <a:ext cx="328449" cy="330554"/>
                <a:chOff x="4149281" y="1887719"/>
                <a:chExt cx="224837" cy="226650"/>
              </a:xfrm>
            </p:grpSpPr>
            <p:sp>
              <p:nvSpPr>
                <p:cNvPr id="48" name="Oval 42"/>
                <p:cNvSpPr/>
                <p:nvPr/>
              </p:nvSpPr>
              <p:spPr>
                <a:xfrm>
                  <a:off x="4149281" y="1887719"/>
                  <a:ext cx="224837" cy="226650"/>
                </a:xfrm>
                <a:prstGeom prst="ellipse">
                  <a:avLst/>
                </a:prstGeom>
                <a:solidFill>
                  <a:schemeClr val="accent4">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26"/>
              <p:cNvGrpSpPr/>
              <p:nvPr/>
            </p:nvGrpSpPr>
            <p:grpSpPr>
              <a:xfrm>
                <a:off x="5480832" y="1998704"/>
                <a:ext cx="206943" cy="208270"/>
                <a:chOff x="4149281" y="1887719"/>
                <a:chExt cx="224837" cy="226650"/>
              </a:xfrm>
            </p:grpSpPr>
            <p:sp>
              <p:nvSpPr>
                <p:cNvPr id="46" name="Oval 3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3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29"/>
              <p:cNvGrpSpPr/>
              <p:nvPr/>
            </p:nvGrpSpPr>
            <p:grpSpPr>
              <a:xfrm>
                <a:off x="7068613" y="4908628"/>
                <a:ext cx="250402" cy="252007"/>
                <a:chOff x="4149281" y="1887719"/>
                <a:chExt cx="224837" cy="226650"/>
              </a:xfrm>
            </p:grpSpPr>
            <p:sp>
              <p:nvSpPr>
                <p:cNvPr id="44" name="Oval 3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3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3" name="Holder 3"/>
          <p:cNvSpPr>
            <a:spLocks noGrp="1"/>
          </p:cNvSpPr>
          <p:nvPr>
            <p:ph sz="half" idx="2" hasCustomPrompt="1"/>
          </p:nvPr>
        </p:nvSpPr>
        <p:spPr>
          <a:xfrm>
            <a:off x="609600" y="1577340"/>
            <a:ext cx="5303520" cy="4526280"/>
          </a:xfrm>
          <a:prstGeom prst="rect">
            <a:avLst/>
          </a:prstGeom>
        </p:spPr>
        <p:txBody>
          <a:bodyPr wrap="square" lIns="0" tIns="0" rIns="0" bIns="0">
            <a:spAutoFit/>
          </a:bodyPr>
          <a:lstStyle>
            <a:lvl1pPr>
              <a:defRPr/>
            </a:lvl1pPr>
          </a:lstStyle>
          <a:p>
            <a:pPr lvl="0"/>
            <a:r>
              <a:rPr lang="zh-CN" altLang="en-US"/>
              <a:t>编辑母版文本样式</a:t>
            </a:r>
            <a:endParaRPr lang="zh-CN" altLang="en-US"/>
          </a:p>
        </p:txBody>
      </p:sp>
      <p:sp>
        <p:nvSpPr>
          <p:cNvPr id="4" name="Holder 4"/>
          <p:cNvSpPr>
            <a:spLocks noGrp="1"/>
          </p:cNvSpPr>
          <p:nvPr>
            <p:ph sz="half" idx="3" hasCustomPrompt="1"/>
          </p:nvPr>
        </p:nvSpPr>
        <p:spPr>
          <a:xfrm>
            <a:off x="6278880" y="1577340"/>
            <a:ext cx="5303520" cy="4526280"/>
          </a:xfrm>
          <a:prstGeom prst="rect">
            <a:avLst/>
          </a:prstGeom>
        </p:spPr>
        <p:txBody>
          <a:bodyPr wrap="square" lIns="0" tIns="0" rIns="0" bIns="0">
            <a:spAutoFit/>
          </a:bodyPr>
          <a:lstStyle>
            <a:lvl1pPr>
              <a:defRPr/>
            </a:lvl1pPr>
          </a:lstStyle>
          <a:p>
            <a:pPr lvl="0"/>
            <a:r>
              <a:rPr lang="zh-CN" altLang="en-US"/>
              <a:t>编辑母版文本样式</a:t>
            </a:r>
            <a:endParaRPr lang="zh-CN" altLang="en-US"/>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zh-CN" alt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D5D7ADB-C2F2-455A-B307-9FE0B2A6A4B3}" type="datetimeFigureOut">
              <a:rPr lang="zh-CN" altLang="en-US" smtClean="0"/>
            </a:fld>
            <a:endParaRPr lang="zh-CN" altLang="en-US"/>
          </a:p>
        </p:txBody>
      </p:sp>
      <p:sp>
        <p:nvSpPr>
          <p:cNvPr id="7" name="Holder 7"/>
          <p:cNvSpPr>
            <a:spLocks noGrp="1"/>
          </p:cNvSpPr>
          <p:nvPr>
            <p:ph type="sldNum" sz="quarter" idx="7"/>
          </p:nvPr>
        </p:nvSpPr>
        <p:spPr/>
        <p:txBody>
          <a:bodyPr lIns="0" tIns="0" rIns="0" bIns="0"/>
          <a:lstStyle>
            <a:lvl1pPr>
              <a:defRPr sz="2000" b="0" i="0">
                <a:solidFill>
                  <a:schemeClr val="tx1"/>
                </a:solidFill>
                <a:latin typeface="Arial" panose="020B0704020202020204"/>
                <a:cs typeface="Arial" panose="020B0704020202020204"/>
              </a:defRPr>
            </a:lvl1pPr>
          </a:lstStyle>
          <a:p>
            <a:fld id="{354623D0-DB0F-489C-AC9D-F6BA289AD249}" type="slidenum">
              <a:rPr lang="zh-CN" altLang="en-US" smtClean="0"/>
            </a:fld>
            <a:endParaRPr lang="zh-CN" altLang="en-US"/>
          </a:p>
        </p:txBody>
      </p:sp>
      <p:sp>
        <p:nvSpPr>
          <p:cNvPr id="8" name="标题 7"/>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2.sv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859969"/>
          </a:xfrm>
          <a:prstGeom prst="rect">
            <a:avLst/>
          </a:prstGeom>
        </p:spPr>
        <p:txBody>
          <a:bodyPr vert="horz" lIns="91440" tIns="45720" rIns="91440" bIns="4572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5401732" y="6515100"/>
            <a:ext cx="1388536" cy="206381"/>
          </a:xfrm>
          <a:prstGeom prst="rect">
            <a:avLst/>
          </a:prstGeom>
        </p:spPr>
        <p:txBody>
          <a:bodyPr vert="horz" lIns="91440" tIns="45720" rIns="91440" bIns="45720" rtlCol="0" anchor="ctr"/>
          <a:lstStyle>
            <a:lvl1pPr algn="ctr">
              <a:defRPr sz="1000">
                <a:solidFill>
                  <a:schemeClr val="tx1"/>
                </a:solidFill>
              </a:defRPr>
            </a:lvl1pPr>
          </a:lstStyle>
          <a:p>
            <a:fld id="{4D5D7ADB-C2F2-455A-B307-9FE0B2A6A4B3}" type="datetimeFigureOut">
              <a:rPr lang="zh-CN" altLang="en-US" smtClean="0"/>
            </a:fld>
            <a:endParaRPr lang="zh-CN" altLang="en-US"/>
          </a:p>
        </p:txBody>
      </p:sp>
      <p:sp>
        <p:nvSpPr>
          <p:cNvPr id="5" name="页脚占位符 4"/>
          <p:cNvSpPr>
            <a:spLocks noGrp="1"/>
          </p:cNvSpPr>
          <p:nvPr>
            <p:ph type="ftr" sz="quarter" idx="3"/>
          </p:nvPr>
        </p:nvSpPr>
        <p:spPr>
          <a:xfrm>
            <a:off x="669924" y="6515100"/>
            <a:ext cx="4140201" cy="206381"/>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灯片编号占位符 5"/>
          <p:cNvSpPr>
            <a:spLocks noGrp="1"/>
          </p:cNvSpPr>
          <p:nvPr>
            <p:ph type="sldNum" sz="quarter" idx="4"/>
          </p:nvPr>
        </p:nvSpPr>
        <p:spPr>
          <a:xfrm>
            <a:off x="10944519" y="6515100"/>
            <a:ext cx="575967" cy="206381"/>
          </a:xfrm>
          <a:prstGeom prst="rect">
            <a:avLst/>
          </a:prstGeom>
        </p:spPr>
        <p:txBody>
          <a:bodyPr vert="horz" lIns="91440" tIns="45720" rIns="91440" bIns="45720" rtlCol="0" anchor="ctr"/>
          <a:lstStyle>
            <a:lvl1pPr algn="r">
              <a:defRPr sz="1000">
                <a:solidFill>
                  <a:schemeClr val="tx1"/>
                </a:solidFill>
              </a:defRPr>
            </a:lvl1pPr>
          </a:lstStyle>
          <a:p>
            <a:fld id="{354623D0-DB0F-489C-AC9D-F6BA289AD249}" type="slidenum">
              <a:rPr lang="zh-CN" altLang="en-US" smtClean="0"/>
            </a:fld>
            <a:endParaRPr lang="zh-CN" altLang="en-US"/>
          </a:p>
        </p:txBody>
      </p:sp>
      <p:sp>
        <p:nvSpPr>
          <p:cNvPr id="7" name="文本框 6"/>
          <p:cNvSpPr txBox="1"/>
          <p:nvPr/>
        </p:nvSpPr>
        <p:spPr>
          <a:xfrm>
            <a:off x="10376345" y="44245"/>
            <a:ext cx="1877437" cy="276999"/>
          </a:xfrm>
          <a:prstGeom prst="rect">
            <a:avLst/>
          </a:prstGeom>
          <a:noFill/>
        </p:spPr>
        <p:txBody>
          <a:bodyPr wrap="none" rtlCol="0">
            <a:spAutoFit/>
          </a:bodyPr>
          <a:lstStyle/>
          <a:p>
            <a:r>
              <a:rPr lang="zh-CN" altLang="en-US" sz="1200" b="1">
                <a:solidFill>
                  <a:srgbClr val="0070C0"/>
                </a:solidFill>
                <a:latin typeface="思源宋体 CN Heavy" panose="02020900000000000000" pitchFamily="18" charset="-122"/>
                <a:ea typeface="思源宋体 CN Heavy" panose="02020900000000000000" pitchFamily="18" charset="-122"/>
              </a:rPr>
              <a:t>数字孪生技术与工程实践</a:t>
            </a:r>
            <a:endParaRPr lang="zh-CN" altLang="en-US" sz="1200" b="1">
              <a:solidFill>
                <a:srgbClr val="0070C0"/>
              </a:solidFill>
              <a:latin typeface="思源宋体 CN Heavy" panose="02020900000000000000" pitchFamily="18" charset="-122"/>
              <a:ea typeface="思源宋体 CN Heavy" panose="02020900000000000000" pitchFamily="18" charset="-122"/>
            </a:endParaRPr>
          </a:p>
        </p:txBody>
      </p:sp>
      <p:pic>
        <p:nvPicPr>
          <p:cNvPr id="10" name="图形 9" descr="齿轮"/>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105603" y="0"/>
            <a:ext cx="365491" cy="365491"/>
          </a:xfrm>
          <a:prstGeom prst="rect">
            <a:avLst/>
          </a:prstGeom>
        </p:spPr>
      </p:pic>
      <p:pic>
        <p:nvPicPr>
          <p:cNvPr id="11" name="图形 10" descr="齿轮"/>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105603" y="0"/>
            <a:ext cx="365491" cy="3654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300"/>
        </a:spcBef>
        <a:spcAft>
          <a:spcPts val="300"/>
        </a:spcAft>
        <a:buFont typeface="Arial" panose="020B07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300"/>
        </a:spcBef>
        <a:spcAft>
          <a:spcPts val="300"/>
        </a:spcAft>
        <a:buFont typeface="Arial" panose="020B07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300"/>
        </a:spcBef>
        <a:spcAft>
          <a:spcPts val="300"/>
        </a:spcAft>
        <a:buFont typeface="Arial" panose="020B07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300"/>
        </a:spcBef>
        <a:spcAft>
          <a:spcPts val="300"/>
        </a:spcAft>
        <a:buFont typeface="Arial" panose="020B07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300"/>
        </a:spcBef>
        <a:spcAft>
          <a:spcPts val="300"/>
        </a:spcAft>
        <a:buFont typeface="Arial" panose="020B07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e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e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em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8.xml"/><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a:t>数字孪生技术与工程实践</a:t>
            </a:r>
            <a:br>
              <a:rPr lang="en-US" altLang="zh-CN"/>
            </a:br>
            <a:br>
              <a:rPr lang="en-US" altLang="zh-CN"/>
            </a:br>
            <a:r>
              <a:rPr lang="zh-CN" altLang="en-US"/>
              <a:t>第</a:t>
            </a:r>
            <a:r>
              <a:rPr lang="en-US" altLang="zh-CN"/>
              <a:t>6</a:t>
            </a:r>
            <a:r>
              <a:rPr lang="zh-CN" altLang="en-US"/>
              <a:t>章 数字孪生的智能化应用</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知识推理</a:t>
            </a:r>
            <a:endParaRPr lang="zh-CN" altLang="en-US" dirty="0"/>
          </a:p>
        </p:txBody>
      </p:sp>
      <p:sp>
        <p:nvSpPr>
          <p:cNvPr id="3" name="内容占位符 2"/>
          <p:cNvSpPr>
            <a:spLocks noGrp="1"/>
          </p:cNvSpPr>
          <p:nvPr>
            <p:ph idx="1"/>
          </p:nvPr>
        </p:nvSpPr>
        <p:spPr/>
        <p:txBody>
          <a:bodyPr/>
          <a:lstStyle/>
          <a:p>
            <a:r>
              <a:rPr lang="zh-CN" altLang="en-US" dirty="0"/>
              <a:t>推理一般是指这样一个过程，通过对事物进行分解、分析，再进行综合，然后做出决策，这个过程往往是从事实开始，运用已经掌握的知识，找出其中隐含的事实或总结出新的知识。</a:t>
            </a:r>
            <a:endParaRPr lang="en-US" altLang="zh-CN" dirty="0"/>
          </a:p>
          <a:p>
            <a:r>
              <a:rPr lang="zh-CN" altLang="en-US" dirty="0"/>
              <a:t>在智能系统中，推理通常是由一组程序来实现的，一般把这一组用来控制计算机实现推理的程序称为推理机。</a:t>
            </a:r>
            <a:endParaRPr lang="en-US" altLang="zh-CN" dirty="0"/>
          </a:p>
          <a:p>
            <a:r>
              <a:rPr lang="zh-CN" altLang="en-US" dirty="0"/>
              <a:t>推理方法是解决在推理的过程中推理前提和推理结论的逻辑关系问题，包括确定性的以及不确定性的传递问题。</a:t>
            </a:r>
            <a:endParaRPr lang="en-US" altLang="zh-CN" dirty="0"/>
          </a:p>
          <a:p>
            <a:pPr lvl="1"/>
            <a:r>
              <a:rPr lang="zh-CN" altLang="en-US" dirty="0"/>
              <a:t>按推理过程的单调性分类，推理可分为单调推理与非单调推理，这是根据推理过程所得出的结论是否越来越接近目标来区分的；按推理的逻辑基础分类，常用的推理方法可分为归纳推理、演绎推理和类比推理；根据推理过程所应用知识的确定性，推理可以分为确定性推理和不确定性推理。</a:t>
            </a:r>
            <a:endParaRPr lang="en-US" altLang="zh-CN" dirty="0"/>
          </a:p>
          <a:p>
            <a:r>
              <a:rPr lang="zh-CN" altLang="zh-CN" dirty="0"/>
              <a:t>推理的常用方法有逻辑推理（包括命题逻辑、谓词逻辑）、基于规则的推理、基于案例的推理、基于模型的推理等方法。</a:t>
            </a:r>
            <a:endParaRPr lang="zh-CN"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a:t>
            </a:r>
            <a:r>
              <a:rPr lang="zh-CN" altLang="en-US" dirty="0"/>
              <a:t>模型和数据双驱动的优化</a:t>
            </a:r>
            <a:endParaRPr lang="zh-CN" altLang="en-US" dirty="0"/>
          </a:p>
        </p:txBody>
      </p:sp>
      <p:sp>
        <p:nvSpPr>
          <p:cNvPr id="3" name="文本占位符 2"/>
          <p:cNvSpPr>
            <a:spLocks noGrp="1"/>
          </p:cNvSpPr>
          <p:nvPr>
            <p:ph type="body" idx="1"/>
          </p:nvPr>
        </p:nvSpPr>
        <p:spPr/>
        <p:txBody>
          <a:body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模型驱动和数据驱动的方法</a:t>
            </a:r>
            <a:endParaRPr lang="zh-CN" altLang="en-US" dirty="0"/>
          </a:p>
        </p:txBody>
      </p:sp>
      <p:sp>
        <p:nvSpPr>
          <p:cNvPr id="3" name="内容占位符 2"/>
          <p:cNvSpPr>
            <a:spLocks noGrp="1"/>
          </p:cNvSpPr>
          <p:nvPr>
            <p:ph idx="1"/>
          </p:nvPr>
        </p:nvSpPr>
        <p:spPr/>
        <p:txBody>
          <a:bodyPr/>
          <a:lstStyle/>
          <a:p>
            <a:r>
              <a:rPr lang="zh-CN" altLang="en-US" sz="1800" dirty="0"/>
              <a:t>模型（或者说知识）驱动方法与数据驱动方法是指导工程人员研究工程系统的两大方法论。数据驱动方法与模型驱动方法本质上都源于对人类知识的总结和扩展，都具有一定的数学理论基础。</a:t>
            </a:r>
            <a:endParaRPr lang="en-US" altLang="zh-CN" sz="1800" dirty="0"/>
          </a:p>
          <a:p>
            <a:r>
              <a:rPr lang="zh-CN" altLang="en-US" sz="1800" dirty="0"/>
              <a:t>数据驱动方法（</a:t>
            </a:r>
            <a:r>
              <a:rPr lang="en-US" altLang="zh-CN" sz="1800" dirty="0"/>
              <a:t>Data-driven Method</a:t>
            </a:r>
            <a:r>
              <a:rPr lang="zh-CN" altLang="en-US" sz="1800" dirty="0"/>
              <a:t>）能够将数据样本转化为经验模型（</a:t>
            </a:r>
            <a:r>
              <a:rPr lang="en-US" altLang="zh-CN" sz="1800" dirty="0"/>
              <a:t>Experience-based Model</a:t>
            </a:r>
            <a:r>
              <a:rPr lang="zh-CN" altLang="en-US" sz="1800" dirty="0"/>
              <a:t>），</a:t>
            </a:r>
            <a:endParaRPr lang="en-US" altLang="zh-CN" sz="1800" dirty="0"/>
          </a:p>
          <a:p>
            <a:r>
              <a:rPr lang="zh-CN" altLang="en-US" sz="1800" dirty="0"/>
              <a:t>模型驱动方法（</a:t>
            </a:r>
            <a:r>
              <a:rPr lang="en-US" altLang="zh-CN" sz="1800" dirty="0"/>
              <a:t>Model-driven Method</a:t>
            </a:r>
            <a:r>
              <a:rPr lang="zh-CN" altLang="en-US" sz="1800" dirty="0"/>
              <a:t>）通常以机理模型（</a:t>
            </a:r>
            <a:r>
              <a:rPr lang="en-US" altLang="zh-CN" sz="1800" dirty="0"/>
              <a:t>Model-driven / Physics-based Model</a:t>
            </a:r>
            <a:r>
              <a:rPr lang="zh-CN" altLang="en-US" sz="1800" dirty="0"/>
              <a:t>）或者知识规则（</a:t>
            </a:r>
            <a:r>
              <a:rPr lang="en-US" altLang="zh-CN" sz="1800" dirty="0"/>
              <a:t>Rule-based Model</a:t>
            </a:r>
            <a:r>
              <a:rPr lang="zh-CN" altLang="en-US" sz="1800" dirty="0"/>
              <a:t>）的形式展现。</a:t>
            </a:r>
            <a:endParaRPr lang="zh-CN" altLang="en-US" sz="1800" dirty="0"/>
          </a:p>
        </p:txBody>
      </p:sp>
      <p:pic>
        <p:nvPicPr>
          <p:cNvPr id="4" name="图片 3"/>
          <p:cNvPicPr>
            <a:picLocks noChangeAspect="1"/>
          </p:cNvPicPr>
          <p:nvPr/>
        </p:nvPicPr>
        <p:blipFill>
          <a:blip r:embed="rId1"/>
          <a:stretch>
            <a:fillRect/>
          </a:stretch>
        </p:blipFill>
        <p:spPr>
          <a:xfrm>
            <a:off x="2767544" y="3768562"/>
            <a:ext cx="6446520" cy="20802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模型驱动方法</a:t>
            </a:r>
            <a:endParaRPr lang="zh-CN" altLang="en-US" dirty="0"/>
          </a:p>
        </p:txBody>
      </p:sp>
      <p:sp>
        <p:nvSpPr>
          <p:cNvPr id="3" name="内容占位符 2"/>
          <p:cNvSpPr>
            <a:spLocks noGrp="1"/>
          </p:cNvSpPr>
          <p:nvPr>
            <p:ph idx="1"/>
          </p:nvPr>
        </p:nvSpPr>
        <p:spPr>
          <a:xfrm>
            <a:off x="669925" y="1123950"/>
            <a:ext cx="7361420" cy="5019675"/>
          </a:xfrm>
        </p:spPr>
        <p:txBody>
          <a:bodyPr>
            <a:normAutofit fontScale="92500" lnSpcReduction="20000"/>
          </a:bodyPr>
          <a:lstStyle/>
          <a:p>
            <a:r>
              <a:rPr lang="zh-CN" altLang="en-US" dirty="0"/>
              <a:t>在工程应用中，模型驱动的方法已经证明了其指导实际应用系统的有效性</a:t>
            </a:r>
            <a:endParaRPr lang="en-US" altLang="zh-CN" dirty="0"/>
          </a:p>
          <a:p>
            <a:r>
              <a:rPr lang="zh-CN" altLang="en-US" dirty="0"/>
              <a:t>模型驱动方法有助于辨明问题起源、认识问题机理、提取普适规则、实施控制决策，并且能够在应用场景发生变化时，通过模型细化或参数修改等方式扩展，以增强模型适应性。</a:t>
            </a:r>
            <a:endParaRPr lang="en-US" altLang="zh-CN" dirty="0"/>
          </a:p>
          <a:p>
            <a:r>
              <a:rPr lang="zh-CN" altLang="en-US" dirty="0"/>
              <a:t>对于大多数工程系统（如机电液设备、电子电路、过程控制系统等），系统的运行机理和结构较为清晰，因此通常采用机理建模的方式建立白箱模型，基于系统的运行原理对系统进行刻画。</a:t>
            </a:r>
            <a:endParaRPr lang="en-US" altLang="zh-CN" dirty="0"/>
          </a:p>
          <a:p>
            <a:r>
              <a:rPr lang="zh-CN" altLang="en-US" dirty="0"/>
              <a:t>模型驱动方法能够对研究问题整体考虑，以具体的机理模型或者相关的规则描述研究对象的特性，有助于寻找问题本质和开发新理论。</a:t>
            </a:r>
            <a:endParaRPr lang="en-US" altLang="zh-CN" dirty="0"/>
          </a:p>
          <a:p>
            <a:r>
              <a:rPr lang="zh-CN" altLang="en-US" dirty="0"/>
              <a:t>但模型驱动方法也</a:t>
            </a:r>
            <a:r>
              <a:rPr lang="zh-CN" altLang="en-US" dirty="0">
                <a:solidFill>
                  <a:srgbClr val="FF0000"/>
                </a:solidFill>
              </a:rPr>
              <a:t>面临诸多问题</a:t>
            </a:r>
            <a:r>
              <a:rPr lang="zh-CN" altLang="en-US" dirty="0"/>
              <a:t>，如模型误差难以避免、模型难以清晰表达、计算难度大、模型复杂度与准确度矛盾等等，限制了物理机理方法在实际系统工程应用中的实施效果。现实世界中的许多系统，其机理至今仍不甚清楚。</a:t>
            </a:r>
            <a:endParaRPr lang="zh-CN" altLang="en-US" dirty="0"/>
          </a:p>
        </p:txBody>
      </p:sp>
      <p:pic>
        <p:nvPicPr>
          <p:cNvPr id="6" name="图片 5"/>
          <p:cNvPicPr>
            <a:picLocks noChangeAspect="1"/>
          </p:cNvPicPr>
          <p:nvPr/>
        </p:nvPicPr>
        <p:blipFill>
          <a:blip r:embed="rId1"/>
          <a:stretch>
            <a:fillRect/>
          </a:stretch>
        </p:blipFill>
        <p:spPr>
          <a:xfrm>
            <a:off x="8152085" y="2135980"/>
            <a:ext cx="3680460" cy="277215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数据驱动方法</a:t>
            </a:r>
            <a:endParaRPr lang="zh-CN" altLang="en-US" dirty="0"/>
          </a:p>
        </p:txBody>
      </p:sp>
      <p:sp>
        <p:nvSpPr>
          <p:cNvPr id="3" name="内容占位符 2"/>
          <p:cNvSpPr>
            <a:spLocks noGrp="1"/>
          </p:cNvSpPr>
          <p:nvPr>
            <p:ph idx="1"/>
          </p:nvPr>
        </p:nvSpPr>
        <p:spPr>
          <a:xfrm>
            <a:off x="669924" y="1123950"/>
            <a:ext cx="6742380" cy="5019675"/>
          </a:xfrm>
        </p:spPr>
        <p:txBody>
          <a:bodyPr>
            <a:normAutofit fontScale="92500" lnSpcReduction="20000"/>
          </a:bodyPr>
          <a:lstStyle/>
          <a:p>
            <a:r>
              <a:rPr lang="zh-CN" altLang="zh-CN" dirty="0"/>
              <a:t>随着新一代信息技术和人工智能技术的发展，推动了数据驱动方法在工程系统中的应用。数据驱动方法以数据构建模型，包括统计分析方法、人工智能方法等</a:t>
            </a:r>
            <a:endParaRPr lang="en-US" altLang="zh-CN" dirty="0"/>
          </a:p>
          <a:p>
            <a:r>
              <a:rPr lang="zh-CN" altLang="zh-CN" dirty="0"/>
              <a:t>数据驱动方法的性能高度依赖于数据规模和质量，而获取实际工程系统全面且合格的数据往往代价高昂</a:t>
            </a:r>
            <a:endParaRPr lang="en-US" altLang="zh-CN" dirty="0"/>
          </a:p>
          <a:p>
            <a:r>
              <a:rPr lang="zh-CN" altLang="zh-CN" dirty="0"/>
              <a:t>数据驱动方法摒弃了对研究对象内部机理的严格分析，以大量的试验及测试数据为基础，通过不同的数据处理算法（或标准的处理流程），分析数据之间的关联关系，生成经验模型。其特点在于以数据样本为基础提取变量间的关联关系，其中数据关联关系存在一定的模糊性，且普适性不及</a:t>
            </a:r>
            <a:r>
              <a:rPr lang="zh-CN" altLang="en-US" dirty="0"/>
              <a:t>模型</a:t>
            </a:r>
            <a:r>
              <a:rPr lang="zh-CN" altLang="zh-CN" dirty="0"/>
              <a:t>驱动方法</a:t>
            </a:r>
            <a:endParaRPr lang="en-US" altLang="zh-CN" dirty="0"/>
          </a:p>
          <a:p>
            <a:r>
              <a:rPr lang="zh-CN" altLang="en-US" dirty="0"/>
              <a:t>对于很多复杂系统，特别是包含人的一些系统（如社会系统等），难以进行明确的数学、物理或化学机理描述，可采用数据收集和统计归纳的方法来建立模型。近年来，随着大数据、人工智能技术的发展，上述方法中基于数据和统计的“黑箱”建模方法受到了越来越广泛的重视和应用。</a:t>
            </a:r>
            <a:endParaRPr lang="zh-CN" altLang="en-US" dirty="0"/>
          </a:p>
        </p:txBody>
      </p:sp>
      <p:pic>
        <p:nvPicPr>
          <p:cNvPr id="6" name="图片 5"/>
          <p:cNvPicPr>
            <a:picLocks noChangeAspect="1"/>
          </p:cNvPicPr>
          <p:nvPr/>
        </p:nvPicPr>
        <p:blipFill>
          <a:blip r:embed="rId1"/>
          <a:stretch>
            <a:fillRect/>
          </a:stretch>
        </p:blipFill>
        <p:spPr>
          <a:xfrm>
            <a:off x="7653582" y="1123950"/>
            <a:ext cx="4175760" cy="3153156"/>
          </a:xfrm>
          <a:prstGeom prst="rect">
            <a:avLst/>
          </a:prstGeom>
        </p:spPr>
      </p:pic>
      <p:sp>
        <p:nvSpPr>
          <p:cNvPr id="7" name="矩形 6"/>
          <p:cNvSpPr/>
          <p:nvPr/>
        </p:nvSpPr>
        <p:spPr>
          <a:xfrm>
            <a:off x="7791320" y="4541086"/>
            <a:ext cx="3900283" cy="1600438"/>
          </a:xfrm>
          <a:prstGeom prst="rect">
            <a:avLst/>
          </a:prstGeom>
        </p:spPr>
        <p:txBody>
          <a:bodyPr wrap="square">
            <a:spAutoFit/>
          </a:bodyPr>
          <a:lstStyle/>
          <a:p>
            <a:pPr marL="285750" indent="-285750">
              <a:buFont typeface="Wingdings" panose="05000000000000000000" pitchFamily="2" charset="2"/>
              <a:buChar char="p"/>
            </a:pPr>
            <a:r>
              <a:rPr lang="zh-CN" altLang="en-US" sz="1400" dirty="0">
                <a:solidFill>
                  <a:srgbClr val="002060"/>
                </a:solidFill>
              </a:rPr>
              <a:t>数据建模也存在一定的问题。首先，由于数据模型不依赖于系统机理，而是直接从数据集当中构建而来，当数据集对应的环境条件发生变化时，该数据模型将无法再适应环境，需要重新构建。此外，如果将数据建模方法单纯作为一种黑箱建模方法，在不利用先验知识和系统机理下构建的模型通常精度有限。</a:t>
            </a:r>
            <a:endParaRPr lang="zh-CN" altLang="en-US" sz="1400" dirty="0">
              <a:solidFill>
                <a:srgbClr val="00206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数据驱动和模型驱动的联合应用方式</a:t>
            </a:r>
            <a:endParaRPr lang="zh-CN" altLang="en-US"/>
          </a:p>
        </p:txBody>
      </p:sp>
      <p:sp>
        <p:nvSpPr>
          <p:cNvPr id="5" name="内容占位符 4"/>
          <p:cNvSpPr>
            <a:spLocks noGrp="1"/>
          </p:cNvSpPr>
          <p:nvPr>
            <p:ph idx="1"/>
          </p:nvPr>
        </p:nvSpPr>
        <p:spPr>
          <a:xfrm>
            <a:off x="669924" y="1123950"/>
            <a:ext cx="5265584" cy="5019675"/>
          </a:xfrm>
        </p:spPr>
        <p:txBody>
          <a:bodyPr>
            <a:normAutofit fontScale="92500" lnSpcReduction="20000"/>
          </a:bodyPr>
          <a:lstStyle/>
          <a:p>
            <a:r>
              <a:rPr lang="zh-CN" altLang="en-US" dirty="0"/>
              <a:t>在模型构建阶段，模型和数据双驱动建模融合方式一般被分成两大类，数据辅助机理建模和机理辅助数据建模。</a:t>
            </a:r>
            <a:endParaRPr lang="en-US" altLang="zh-CN" dirty="0"/>
          </a:p>
          <a:p>
            <a:r>
              <a:rPr lang="zh-CN" altLang="en-US" dirty="0"/>
              <a:t>在模型验证方法，基于模型的方法和基于数据的方法能相互协助，帮助在模型验证的过程中进行得更好。</a:t>
            </a:r>
            <a:endParaRPr lang="en-US" altLang="zh-CN" dirty="0"/>
          </a:p>
          <a:p>
            <a:r>
              <a:rPr lang="zh-CN" altLang="en-US" dirty="0"/>
              <a:t>在模型修正方面，机理模型可以指导基于数据的方法，进行数据采集方面的采集点配置以及优化，减少采集规模的盲目扩展；而基于数据的模型库，可以帮助机理模型进行参数调整和模型修正。</a:t>
            </a:r>
            <a:endParaRPr lang="en-US" altLang="zh-CN" dirty="0"/>
          </a:p>
          <a:p>
            <a:r>
              <a:rPr lang="zh-CN" altLang="zh-CN" dirty="0"/>
              <a:t>机理模型和数据驱动融合的建模方法具有以下三个优点：可以将独立的预测方法取长补短；预测的准确性极大提高；降低计算复杂度及成本</a:t>
            </a:r>
            <a:endParaRPr lang="zh-CN" altLang="en-US" dirty="0"/>
          </a:p>
        </p:txBody>
      </p:sp>
      <p:pic>
        <p:nvPicPr>
          <p:cNvPr id="3" name="图片 2"/>
          <p:cNvPicPr>
            <a:picLocks noChangeAspect="1"/>
          </p:cNvPicPr>
          <p:nvPr/>
        </p:nvPicPr>
        <p:blipFill>
          <a:blip r:embed="rId1"/>
          <a:stretch>
            <a:fillRect/>
          </a:stretch>
        </p:blipFill>
        <p:spPr>
          <a:xfrm>
            <a:off x="6095205" y="1173299"/>
            <a:ext cx="5828472" cy="47136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a:t>
            </a:r>
            <a:r>
              <a:rPr lang="zh-CN" altLang="en-US" dirty="0"/>
              <a:t>基于数字孪生的机器学习</a:t>
            </a:r>
            <a:endParaRPr lang="zh-CN" altLang="en-US" dirty="0"/>
          </a:p>
        </p:txBody>
      </p:sp>
      <p:sp>
        <p:nvSpPr>
          <p:cNvPr id="3" name="文本占位符 2"/>
          <p:cNvSpPr>
            <a:spLocks noGrp="1"/>
          </p:cNvSpPr>
          <p:nvPr>
            <p:ph type="body" idx="1"/>
          </p:nvPr>
        </p:nvSpPr>
        <p:spPr/>
        <p:txBody>
          <a:bodyP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基于模型的生成对抗网络</a:t>
            </a:r>
            <a:endParaRPr lang="zh-CN" altLang="en-US" dirty="0"/>
          </a:p>
        </p:txBody>
      </p:sp>
      <p:sp>
        <p:nvSpPr>
          <p:cNvPr id="3" name="内容占位符 2"/>
          <p:cNvSpPr>
            <a:spLocks noGrp="1"/>
          </p:cNvSpPr>
          <p:nvPr>
            <p:ph idx="1"/>
          </p:nvPr>
        </p:nvSpPr>
        <p:spPr>
          <a:xfrm>
            <a:off x="669924" y="1123950"/>
            <a:ext cx="7041785" cy="5019675"/>
          </a:xfrm>
        </p:spPr>
        <p:txBody>
          <a:bodyPr>
            <a:normAutofit fontScale="85000" lnSpcReduction="20000"/>
          </a:bodyPr>
          <a:lstStyle/>
          <a:p>
            <a:r>
              <a:rPr lang="zh-CN" altLang="en-US" dirty="0"/>
              <a:t>生成式对抗网络（</a:t>
            </a:r>
            <a:r>
              <a:rPr lang="en-US" altLang="zh-CN" dirty="0"/>
              <a:t>Generative Adversarial Networks</a:t>
            </a:r>
            <a:r>
              <a:rPr lang="zh-CN" altLang="en-US" dirty="0"/>
              <a:t>， </a:t>
            </a:r>
            <a:r>
              <a:rPr lang="en-US" altLang="zh-CN" dirty="0"/>
              <a:t>GAN</a:t>
            </a:r>
            <a:r>
              <a:rPr lang="zh-CN" altLang="en-US" dirty="0"/>
              <a:t>）由一个生成器和一个判别器构成。生成器捕捉真实数据样本的潜在分布，并生成新的数据样本；判别器是一个二分类器，判别输入是真实数据还是生成的样本。</a:t>
            </a:r>
            <a:endParaRPr lang="en-US" altLang="zh-CN" dirty="0"/>
          </a:p>
          <a:p>
            <a:r>
              <a:rPr lang="en-US" altLang="zh-CN" dirty="0"/>
              <a:t>GAN </a:t>
            </a:r>
            <a:r>
              <a:rPr lang="zh-CN" altLang="en-US" dirty="0"/>
              <a:t>训练中真实的数据样本和生成的数据样本通过对抗网络互动</a:t>
            </a:r>
            <a:r>
              <a:rPr lang="en-US" altLang="zh-CN" dirty="0"/>
              <a:t>, </a:t>
            </a:r>
            <a:r>
              <a:rPr lang="zh-CN" altLang="en-US" dirty="0"/>
              <a:t>并且训练好的生成器能够生成比真实样本更多的虚拟样本。</a:t>
            </a:r>
            <a:r>
              <a:rPr lang="en-US" altLang="zh-CN" dirty="0"/>
              <a:t>GAN </a:t>
            </a:r>
            <a:r>
              <a:rPr lang="zh-CN" altLang="en-US" dirty="0"/>
              <a:t>可以深化数字孪生系统的虚实互动、交互一体的理念。</a:t>
            </a:r>
            <a:r>
              <a:rPr lang="en-US" altLang="zh-CN" dirty="0"/>
              <a:t>GAN</a:t>
            </a:r>
            <a:r>
              <a:rPr lang="zh-CN" altLang="en-US" dirty="0"/>
              <a:t>作为一种有效的生成式模型</a:t>
            </a:r>
            <a:r>
              <a:rPr lang="en-US" altLang="zh-CN" dirty="0"/>
              <a:t>, </a:t>
            </a:r>
            <a:r>
              <a:rPr lang="zh-CN" altLang="en-US" dirty="0"/>
              <a:t>可以融入到数字孪生的研究体系。</a:t>
            </a:r>
            <a:endParaRPr lang="en-US" altLang="zh-CN" dirty="0"/>
          </a:p>
          <a:p>
            <a:r>
              <a:rPr lang="zh-CN" altLang="zh-CN" dirty="0"/>
              <a:t>由于传感器的部署及物联网的发展限制，数字孪生系统无法获取到大量的、多种类的异构数据来构建超现实的虚拟场景。这可以通过</a:t>
            </a:r>
            <a:r>
              <a:rPr lang="en-US" altLang="zh-CN" dirty="0"/>
              <a:t>GAN</a:t>
            </a:r>
            <a:r>
              <a:rPr lang="zh-CN" altLang="zh-CN" dirty="0"/>
              <a:t>来实现，</a:t>
            </a:r>
            <a:r>
              <a:rPr lang="en-US" altLang="zh-CN" dirty="0"/>
              <a:t>GAN</a:t>
            </a:r>
            <a:r>
              <a:rPr lang="zh-CN" altLang="zh-CN" dirty="0"/>
              <a:t>能够生成大规模多样性的场景数据集</a:t>
            </a:r>
            <a:r>
              <a:rPr lang="en-US" altLang="zh-CN" dirty="0"/>
              <a:t>, </a:t>
            </a:r>
            <a:r>
              <a:rPr lang="zh-CN" altLang="zh-CN" dirty="0"/>
              <a:t>与真实数据集结合起来构建虚拟模型并训练智能算法模型</a:t>
            </a:r>
            <a:r>
              <a:rPr lang="en-US" altLang="zh-CN" dirty="0"/>
              <a:t>, </a:t>
            </a:r>
            <a:r>
              <a:rPr lang="zh-CN" altLang="zh-CN" dirty="0"/>
              <a:t>有助于提高虚拟场景和智能算法模型的泛化能力。</a:t>
            </a:r>
            <a:endParaRPr lang="zh-CN" altLang="zh-CN" dirty="0"/>
          </a:p>
          <a:p>
            <a:r>
              <a:rPr lang="zh-CN" altLang="en-US" dirty="0"/>
              <a:t>数字孪生中的智能学习引擎可嵌入机器学习框架</a:t>
            </a:r>
            <a:r>
              <a:rPr lang="en-US" altLang="zh-CN" dirty="0"/>
              <a:t>, </a:t>
            </a:r>
            <a:r>
              <a:rPr lang="zh-CN" altLang="en-US" dirty="0"/>
              <a:t>通过“软件定义的数字孪生体”来生成人工数据，这些数据参与到计算实验和强化学习中，并且通过形成针对特定场合的小知识，用于智能控制中。通过智能控制和协同学习结果，产生的原始数据，再进行评价和选择。</a:t>
            </a:r>
            <a:endParaRPr lang="zh-CN" altLang="en-US" dirty="0"/>
          </a:p>
        </p:txBody>
      </p:sp>
      <p:pic>
        <p:nvPicPr>
          <p:cNvPr id="6" name="图片 5"/>
          <p:cNvPicPr>
            <a:picLocks noChangeAspect="1"/>
          </p:cNvPicPr>
          <p:nvPr/>
        </p:nvPicPr>
        <p:blipFill>
          <a:blip r:embed="rId1"/>
          <a:stretch>
            <a:fillRect/>
          </a:stretch>
        </p:blipFill>
        <p:spPr>
          <a:xfrm>
            <a:off x="7767288" y="1966000"/>
            <a:ext cx="4215384" cy="313639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迁移学习</a:t>
            </a:r>
            <a:endParaRPr lang="zh-CN" altLang="en-US" dirty="0"/>
          </a:p>
        </p:txBody>
      </p:sp>
      <p:sp>
        <p:nvSpPr>
          <p:cNvPr id="3" name="内容占位符 2"/>
          <p:cNvSpPr>
            <a:spLocks noGrp="1"/>
          </p:cNvSpPr>
          <p:nvPr>
            <p:ph idx="1"/>
          </p:nvPr>
        </p:nvSpPr>
        <p:spPr/>
        <p:txBody>
          <a:bodyPr/>
          <a:lstStyle/>
          <a:p>
            <a:r>
              <a:rPr lang="zh-CN" altLang="en-US" dirty="0"/>
              <a:t>机器学习的繁荣发展使得机器学习在越来越多场景下得以运用，但是机器学习中算法效果较好的有监督学习算法需要大量的有标签训练数据。针对训练数据加标签的操作在数据量较少时还可以担负，在数据量庞大的情况下，枯燥繁琐的标签操作使得有监督学习在应用过程中受到限制。在不同的领域中的对象一定程度上存在共有的特征，在应用这种特征过程中发展诞生了迁移学习技术</a:t>
            </a:r>
            <a:endParaRPr lang="en-US" altLang="zh-CN" dirty="0"/>
          </a:p>
          <a:p>
            <a:r>
              <a:rPr lang="zh-CN" altLang="en-US" dirty="0"/>
              <a:t>迁移学习是一种将已有源领域知识，迁移到目标领域，使得目标领域获得更好效果的方法。在迁移学习中有一个重要的概念：域（</a:t>
            </a:r>
            <a:r>
              <a:rPr lang="en-US" altLang="zh-CN" dirty="0"/>
              <a:t>Domain</a:t>
            </a:r>
            <a:r>
              <a:rPr lang="zh-CN" altLang="en-US" dirty="0"/>
              <a:t>），域表示某个时刻的某个特定领域，域的设计概念在迁移学习算法中极为重要。迁移学习在应用过程中，需要处理源领域的数据，分析获取源领域的特征，将源领域中提取到的特征应用到目标领域中，分析不同领域之间的差异并改善结构，最终实现目标领域的改进。</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基于模型和数据的迁移学习</a:t>
            </a:r>
            <a:endParaRPr lang="zh-CN" altLang="en-US" dirty="0"/>
          </a:p>
        </p:txBody>
      </p:sp>
      <p:sp>
        <p:nvSpPr>
          <p:cNvPr id="3" name="内容占位符 2"/>
          <p:cNvSpPr>
            <a:spLocks noGrp="1"/>
          </p:cNvSpPr>
          <p:nvPr>
            <p:ph idx="1"/>
          </p:nvPr>
        </p:nvSpPr>
        <p:spPr>
          <a:xfrm>
            <a:off x="669924" y="1123950"/>
            <a:ext cx="6855669" cy="5019675"/>
          </a:xfrm>
        </p:spPr>
        <p:txBody>
          <a:bodyPr>
            <a:normAutofit/>
          </a:bodyPr>
          <a:lstStyle/>
          <a:p>
            <a:r>
              <a:rPr lang="zh-CN" altLang="en-US" dirty="0"/>
              <a:t>数字孪生系统中，通过对物理空间的智能感知，构建和物理空间精准映射的数字孪生体，并且保存着和物理空间相关的数据、知识。通过注入历史数据、实时数据，利用数字孪生模型进行仿真，得到仿真数据。</a:t>
            </a:r>
            <a:endParaRPr lang="en-US" altLang="zh-CN" dirty="0"/>
          </a:p>
          <a:p>
            <a:r>
              <a:rPr lang="zh-CN" altLang="en-US" dirty="0"/>
              <a:t>同时对各种数据进行特征提取，进行相关的智能模型训练。然后将训练好的模型参数、特征、数据库中的实例以及与实际环境关联的知识迁移到实际的应用环境中，并实时获取到数据输入到迁移后的个性化算法模型中，从而快速准确地输出结果并通过精准执行环节反馈控制物理空间，</a:t>
            </a:r>
            <a:endParaRPr lang="zh-CN" altLang="en-US" dirty="0"/>
          </a:p>
        </p:txBody>
      </p:sp>
      <p:pic>
        <p:nvPicPr>
          <p:cNvPr id="6" name="图片 5"/>
          <p:cNvPicPr>
            <a:picLocks noChangeAspect="1"/>
          </p:cNvPicPr>
          <p:nvPr/>
        </p:nvPicPr>
        <p:blipFill>
          <a:blip r:embed="rId1"/>
          <a:stretch>
            <a:fillRect/>
          </a:stretch>
        </p:blipFill>
        <p:spPr>
          <a:xfrm>
            <a:off x="8041925" y="1569855"/>
            <a:ext cx="3922789" cy="3654268"/>
          </a:xfrm>
          <a:prstGeom prst="rect">
            <a:avLst/>
          </a:prstGeom>
        </p:spPr>
      </p:pic>
      <p:sp>
        <p:nvSpPr>
          <p:cNvPr id="7" name="矩形 6"/>
          <p:cNvSpPr/>
          <p:nvPr/>
        </p:nvSpPr>
        <p:spPr>
          <a:xfrm>
            <a:off x="9156177" y="5320513"/>
            <a:ext cx="2247731" cy="276999"/>
          </a:xfrm>
          <a:prstGeom prst="rect">
            <a:avLst/>
          </a:prstGeom>
        </p:spPr>
        <p:txBody>
          <a:bodyPr wrap="none">
            <a:spAutoFit/>
          </a:bodyPr>
          <a:lstStyle/>
          <a:p>
            <a:r>
              <a:rPr lang="zh-CN" altLang="en-US" sz="1200" b="1" dirty="0"/>
              <a:t>基于数字孪生的迁移学习框架</a:t>
            </a:r>
            <a:endParaRPr lang="zh-CN" altLang="en-US" sz="12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引言</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在</a:t>
            </a:r>
            <a:r>
              <a:rPr lang="en-US" altLang="zh-CN" dirty="0"/>
              <a:t>SIGGRAPH 2021 </a:t>
            </a:r>
            <a:r>
              <a:rPr lang="zh-CN" altLang="en-US" dirty="0"/>
              <a:t>上，英伟达（</a:t>
            </a:r>
            <a:r>
              <a:rPr lang="en-US" altLang="zh-CN" dirty="0"/>
              <a:t>Nvidia</a:t>
            </a:r>
            <a:r>
              <a:rPr lang="zh-CN" altLang="en-US" dirty="0"/>
              <a:t>）公司通过一部纪录片自曝：在</a:t>
            </a:r>
            <a:r>
              <a:rPr lang="en-US" altLang="zh-CN" dirty="0"/>
              <a:t>2021</a:t>
            </a:r>
            <a:r>
              <a:rPr lang="zh-CN" altLang="en-US" dirty="0"/>
              <a:t>年</a:t>
            </a:r>
            <a:r>
              <a:rPr lang="en-US" altLang="zh-CN" dirty="0"/>
              <a:t>4</a:t>
            </a:r>
            <a:r>
              <a:rPr lang="zh-CN" altLang="en-US" dirty="0"/>
              <a:t>月举办的“英伟达 </a:t>
            </a:r>
            <a:r>
              <a:rPr lang="en-US" altLang="zh-CN" dirty="0"/>
              <a:t>GTC</a:t>
            </a:r>
            <a:r>
              <a:rPr lang="zh-CN" altLang="en-US" dirty="0"/>
              <a:t>（图形技术大会）发布会”内藏玄机，他们构建了一个英伟达首席执行官兼创始人黄仁勋（老黄）的“数字孪生体”，出现在视频发布会的部分环节中。</a:t>
            </a:r>
            <a:endParaRPr lang="en-US" altLang="zh-CN" dirty="0"/>
          </a:p>
          <a:p>
            <a:r>
              <a:rPr lang="zh-CN" altLang="en-US" dirty="0"/>
              <a:t>数字孪生不但可以是真实物理世界的孪生，还可以是</a:t>
            </a:r>
            <a:r>
              <a:rPr lang="zh-CN" altLang="en-US" dirty="0">
                <a:solidFill>
                  <a:srgbClr val="FF0000"/>
                </a:solidFill>
              </a:rPr>
              <a:t>“虚拟物理”的孪生</a:t>
            </a:r>
            <a:r>
              <a:rPr lang="zh-CN" altLang="en-US" dirty="0"/>
              <a:t>，也就是说，可以是满足物理规律的“另一个世界”的构建。而利用这个“另一个世界”，可以完成许多真实物理世界中不能完成的工作，或者可以更好地完成这些工作。中科院的王飞跃研究员提出的“</a:t>
            </a:r>
            <a:r>
              <a:rPr lang="zh-CN" altLang="en-US" dirty="0">
                <a:solidFill>
                  <a:srgbClr val="FF0000"/>
                </a:solidFill>
              </a:rPr>
              <a:t>平行宇宙</a:t>
            </a:r>
            <a:r>
              <a:rPr lang="zh-CN" altLang="en-US" dirty="0"/>
              <a:t>”、当下热门的“</a:t>
            </a:r>
            <a:r>
              <a:rPr lang="zh-CN" altLang="en-US" dirty="0">
                <a:solidFill>
                  <a:srgbClr val="FF0000"/>
                </a:solidFill>
              </a:rPr>
              <a:t>元宇宙</a:t>
            </a:r>
            <a:r>
              <a:rPr lang="zh-CN" altLang="en-US" dirty="0"/>
              <a:t>”就是和这个类似的概念。</a:t>
            </a:r>
            <a:endParaRPr lang="zh-CN" altLang="en-US" dirty="0"/>
          </a:p>
          <a:p>
            <a:r>
              <a:rPr lang="zh-CN" altLang="en-US" dirty="0"/>
              <a:t>基于数字孪生的智能化应用，可以从模型和数据相结合的优化入手来考虑。传统的基于模型的或者说基于知识的优化，在面向复杂大系统或者巨系统的情况，可能会遇到效率不高、难以实现等问题；而单纯基于数据的优化，在工业、建筑业等已经拥有大量机理模型和物理、化学等演变规律知识的学科与行业中，往往事倍功半，容易在数据中迷失方向。数字孪生的优势，在于</a:t>
            </a:r>
            <a:r>
              <a:rPr lang="zh-CN" altLang="en-US" dirty="0">
                <a:solidFill>
                  <a:srgbClr val="FF0000"/>
                </a:solidFill>
              </a:rPr>
              <a:t>基于模型和知识，结合实际系统中采集的数据，融合后进行优化，充分发挥模型和数据各自的优势</a:t>
            </a:r>
            <a:r>
              <a:rPr lang="zh-CN" altLang="en-US" dirty="0"/>
              <a:t>。</a:t>
            </a:r>
            <a:endParaRPr lang="zh-CN" altLang="en-US"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a:t>基于数字孪生的装配优化</a:t>
            </a:r>
            <a:endParaRPr lang="zh-CN" altLang="en-US" dirty="0"/>
          </a:p>
        </p:txBody>
      </p:sp>
      <p:sp>
        <p:nvSpPr>
          <p:cNvPr id="3" name="文本占位符 2"/>
          <p:cNvSpPr>
            <a:spLocks noGrp="1"/>
          </p:cNvSpPr>
          <p:nvPr>
            <p:ph type="body" idx="1"/>
          </p:nvPr>
        </p:nvSpPr>
        <p:spPr/>
        <p:txBody>
          <a:bodyP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endParaRPr lang="zh-CN" altLang="en-US" dirty="0"/>
          </a:p>
        </p:txBody>
      </p:sp>
      <p:sp>
        <p:nvSpPr>
          <p:cNvPr id="3" name="内容占位符 2"/>
          <p:cNvSpPr>
            <a:spLocks noGrp="1"/>
          </p:cNvSpPr>
          <p:nvPr>
            <p:ph idx="1"/>
          </p:nvPr>
        </p:nvSpPr>
        <p:spPr/>
        <p:txBody>
          <a:bodyPr/>
          <a:lstStyle/>
          <a:p>
            <a:r>
              <a:rPr lang="zh-CN" altLang="en-US" dirty="0"/>
              <a:t>精密装备的装配质量要求高，不同品种产品有不同的装配工艺过程，且检验环节繁多，目前主要依赖手工装配操作。例如航天装备中使用广泛的航天电连接器因外形相似不易区分、装配操作过程复杂而对装配工人技能要求高，使得装配过程耗时长，影响了装配效率，而且作业质量与操作人员的工艺熟练程度和技艺水平密切关联。然而，现场操作人员对工艺的理解和操作熟练度属于人为主观因素，以人工经验为主导，为产品装配质量管控带来巨大挑战。因此，复杂零件制造过程亟需面向零件装配过程中质量优化的方法与系统，可以将数字孪生技术应用在高精密产品装配中，使用一种数字孪生驱动的高精密产品智能化装配方法。</a:t>
            </a:r>
            <a:endParaRPr lang="zh-CN" altLang="en-US" dirty="0"/>
          </a:p>
          <a:p>
            <a:r>
              <a:rPr lang="zh-CN" altLang="en-US" dirty="0"/>
              <a:t>随着计算机技术、实时感知与采集技术以及机器学习算法的发展，数字化装配技术也取得了巨大进步。基于数字孪生系统提供的数字模型以及实时采集的数据，可以进行装配过程的指导与质量优化，开展基于数字孪生的虚拟装配应用。</a:t>
            </a:r>
            <a:endParaRPr lang="zh-CN" altLang="en-US" dirty="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装配产品数字孪生体的构建</a:t>
            </a:r>
            <a:endParaRPr lang="zh-CN" altLang="en-US" dirty="0"/>
          </a:p>
        </p:txBody>
      </p:sp>
      <p:sp>
        <p:nvSpPr>
          <p:cNvPr id="3" name="内容占位符 2"/>
          <p:cNvSpPr>
            <a:spLocks noGrp="1"/>
          </p:cNvSpPr>
          <p:nvPr>
            <p:ph idx="1"/>
          </p:nvPr>
        </p:nvSpPr>
        <p:spPr/>
        <p:txBody>
          <a:bodyPr/>
          <a:lstStyle/>
          <a:p>
            <a:r>
              <a:rPr lang="zh-CN" altLang="en-US" dirty="0"/>
              <a:t>实现基于数字孪生虚拟装配的前提是构建高拟实性模型。为了保证所构建的高精密产品数字孪生体具有高保真度，应包含装配全要素信息。</a:t>
            </a:r>
            <a:endParaRPr lang="en-US" altLang="zh-CN" dirty="0"/>
          </a:p>
          <a:p>
            <a:r>
              <a:rPr lang="zh-CN" altLang="en-US" dirty="0"/>
              <a:t>高精密数字孪生体中包含了产品集成信息和实际测量信息。产品数字孪生体的信息在层次结构上可以分为结构</a:t>
            </a:r>
            <a:r>
              <a:rPr lang="en-US" altLang="zh-CN" dirty="0"/>
              <a:t>BOM</a:t>
            </a:r>
            <a:r>
              <a:rPr lang="zh-CN" altLang="en-US" dirty="0"/>
              <a:t>、工艺约束和性能约束。根据多层次结构建立了装配特征关系集、装配工艺约束集、动态稳定性约束集、静态稳定性约束集和动静态耦合约束集。这些信息存储于</a:t>
            </a:r>
            <a:r>
              <a:rPr lang="en-US" altLang="zh-CN" dirty="0"/>
              <a:t>MBD </a:t>
            </a:r>
            <a:r>
              <a:rPr lang="zh-CN" altLang="en-US" dirty="0"/>
              <a:t>模型文件中。</a:t>
            </a:r>
            <a:endParaRPr lang="en-US" altLang="zh-CN" dirty="0"/>
          </a:p>
          <a:p>
            <a:r>
              <a:rPr lang="zh-CN" altLang="zh-CN" dirty="0"/>
              <a:t>为了实现几何模型的高保真度，将理想的几何模型生成一棵用装配特征描述的树。根据此特征树，建立点云的配准树，通过点云特征快速生成方法，将离散的没有拓扑关系的点云快速映射到理想特征树上。</a:t>
            </a:r>
            <a:endParaRPr lang="en-US" altLang="zh-CN" dirty="0"/>
          </a:p>
          <a:p>
            <a:r>
              <a:rPr lang="zh-CN" altLang="zh-CN" dirty="0"/>
              <a:t>将装配特征分为关键装配特征和非关键装配特征，给出其配准权重；根据结构</a:t>
            </a:r>
            <a:r>
              <a:rPr lang="en-US" altLang="zh-CN" dirty="0"/>
              <a:t>BOM</a:t>
            </a:r>
            <a:r>
              <a:rPr lang="zh-CN" altLang="zh-CN" dirty="0"/>
              <a:t>、工艺约束、性能约束分配不同共融规则，从而建立了一棵共融规则树，规则树优化了精细配准方法。</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基于知识图谱的装配工艺表达</a:t>
            </a:r>
            <a:endParaRPr lang="zh-CN" altLang="en-US" dirty="0"/>
          </a:p>
        </p:txBody>
      </p:sp>
      <p:sp>
        <p:nvSpPr>
          <p:cNvPr id="3" name="内容占位符 2"/>
          <p:cNvSpPr>
            <a:spLocks noGrp="1"/>
          </p:cNvSpPr>
          <p:nvPr>
            <p:ph idx="1"/>
          </p:nvPr>
        </p:nvSpPr>
        <p:spPr/>
        <p:txBody>
          <a:bodyPr/>
          <a:lstStyle/>
          <a:p>
            <a:r>
              <a:rPr lang="zh-CN" altLang="en-US" dirty="0"/>
              <a:t>传统的装配工艺是通过装配仿真得出工艺文档，其表达方式不易查阅、且缺乏隐含知识的挖掘。</a:t>
            </a:r>
            <a:endParaRPr lang="en-US" altLang="zh-CN" dirty="0"/>
          </a:p>
          <a:p>
            <a:r>
              <a:rPr lang="zh-CN" altLang="zh-CN" dirty="0"/>
              <a:t>知识图谱可以很好的表达相邻零件之间的装配关系（显式关系），同时可以深入挖掘非相邻零件之间的关系（隐式关系），提高了工艺检索效率</a:t>
            </a:r>
            <a:endParaRPr lang="en-US" altLang="zh-CN" dirty="0"/>
          </a:p>
          <a:p>
            <a:r>
              <a:rPr lang="zh-CN" altLang="en-US" dirty="0"/>
              <a:t>按照知识图谱的信息组织方式，通过“类</a:t>
            </a:r>
            <a:r>
              <a:rPr lang="en-US" altLang="zh-CN" dirty="0"/>
              <a:t>—</a:t>
            </a:r>
            <a:r>
              <a:rPr lang="zh-CN" altLang="en-US" dirty="0"/>
              <a:t>关系类</a:t>
            </a:r>
            <a:r>
              <a:rPr lang="en-US" altLang="zh-CN" dirty="0"/>
              <a:t>—</a:t>
            </a:r>
            <a:r>
              <a:rPr lang="zh-CN" altLang="en-US" dirty="0"/>
              <a:t>类”、“类</a:t>
            </a:r>
            <a:r>
              <a:rPr lang="en-US" altLang="zh-CN" dirty="0"/>
              <a:t>—</a:t>
            </a:r>
            <a:r>
              <a:rPr lang="zh-CN" altLang="en-US" dirty="0"/>
              <a:t>属性</a:t>
            </a:r>
            <a:r>
              <a:rPr lang="en-US" altLang="zh-CN" dirty="0"/>
              <a:t>—</a:t>
            </a:r>
            <a:r>
              <a:rPr lang="zh-CN" altLang="en-US" dirty="0"/>
              <a:t>值”定义装配工艺文档，其本体为组成高精密产品数字孪生体的各零件子数字孪生体。</a:t>
            </a:r>
            <a:endParaRPr lang="en-US" altLang="zh-CN" dirty="0"/>
          </a:p>
          <a:p>
            <a:r>
              <a:rPr lang="zh-CN" altLang="en-US" dirty="0"/>
              <a:t>建立的装配工艺知识图谱包含了模式层和数据层两个部分。</a:t>
            </a:r>
            <a:endParaRPr lang="en-US" altLang="zh-CN" dirty="0"/>
          </a:p>
          <a:p>
            <a:pPr lvl="1"/>
            <a:r>
              <a:rPr lang="zh-CN" altLang="en-US" dirty="0"/>
              <a:t>数据层为实体对象与关系对象共同组成的“节点</a:t>
            </a:r>
            <a:r>
              <a:rPr lang="en-US" altLang="zh-CN" dirty="0"/>
              <a:t>—</a:t>
            </a:r>
            <a:r>
              <a:rPr lang="zh-CN" altLang="en-US" dirty="0"/>
              <a:t>属性</a:t>
            </a:r>
            <a:r>
              <a:rPr lang="en-US" altLang="zh-CN" dirty="0"/>
              <a:t>—</a:t>
            </a:r>
            <a:r>
              <a:rPr lang="zh-CN" altLang="en-US" dirty="0"/>
              <a:t>值”、“节点</a:t>
            </a:r>
            <a:r>
              <a:rPr lang="en-US" altLang="zh-CN" dirty="0"/>
              <a:t>—</a:t>
            </a:r>
            <a:r>
              <a:rPr lang="zh-CN" altLang="en-US" dirty="0"/>
              <a:t>连接</a:t>
            </a:r>
            <a:r>
              <a:rPr lang="en-US" altLang="zh-CN" dirty="0"/>
              <a:t>—</a:t>
            </a:r>
            <a:r>
              <a:rPr lang="zh-CN" altLang="en-US" dirty="0"/>
              <a:t>节点”三元组，当三元组大量存在时就得到语义网络图。</a:t>
            </a:r>
            <a:endParaRPr lang="en-US" altLang="zh-CN" dirty="0"/>
          </a:p>
          <a:p>
            <a:pPr lvl="1"/>
            <a:r>
              <a:rPr lang="zh-CN" altLang="en-US" dirty="0"/>
              <a:t>模式层是装配工艺知识图谱建模的核心，为了清晰描述装配工艺复杂的语义信息，将模式层中的模式分为了装配结构模式和装配工序模式。</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基于知识图谱的装配工艺动态优化</a:t>
            </a:r>
            <a:endParaRPr lang="zh-CN" altLang="en-US" dirty="0"/>
          </a:p>
        </p:txBody>
      </p:sp>
      <p:sp>
        <p:nvSpPr>
          <p:cNvPr id="3" name="内容占位符 2"/>
          <p:cNvSpPr>
            <a:spLocks noGrp="1"/>
          </p:cNvSpPr>
          <p:nvPr>
            <p:ph idx="1"/>
          </p:nvPr>
        </p:nvSpPr>
        <p:spPr/>
        <p:txBody>
          <a:bodyPr>
            <a:normAutofit/>
          </a:bodyPr>
          <a:lstStyle/>
          <a:p>
            <a:r>
              <a:rPr lang="zh-CN" altLang="zh-CN" dirty="0"/>
              <a:t>在产品装配过程中，根据对象的不同可分为阶段质量评估和综合质量评估，两种评估方式共同实现整个装配过程的装配质量评估。</a:t>
            </a:r>
            <a:endParaRPr lang="en-US" altLang="zh-CN" dirty="0"/>
          </a:p>
          <a:p>
            <a:pPr lvl="1"/>
            <a:r>
              <a:rPr lang="zh-CN" altLang="zh-CN" dirty="0"/>
              <a:t>阶段质量评估阶段在产品装配到具备一定性能时（一般指形成子装配体）进行，评估内容为装配的几何精度和性能精度。</a:t>
            </a:r>
            <a:endParaRPr lang="en-US" altLang="zh-CN" dirty="0"/>
          </a:p>
          <a:p>
            <a:pPr lvl="1"/>
            <a:r>
              <a:rPr lang="zh-CN" altLang="zh-CN" dirty="0"/>
              <a:t>综合质量评估和阶段质量评估的方法相似。不同的是，若子装配体性能不符合装配需求，则构建的产品性能一定不符合要求。而由于构成产品的子装配体之间又存在关联关系，所以，在所有子装配体性能满足要求下，装配形成的产品性能不一定符合要求。可以理解为阶段质量评估是综合质量评估的必要不充分条件。</a:t>
            </a:r>
            <a:endParaRPr lang="en-US" altLang="zh-CN" dirty="0"/>
          </a:p>
          <a:p>
            <a:r>
              <a:rPr lang="zh-CN" altLang="zh-CN" dirty="0"/>
              <a:t>在高精密产品的装配过程中存在多个装配过程阶段，局部工艺优化是在阶段装配完成后根据阶段装配质量评估结果，利用机器学习算法得出修正装配工序参数，进而形成装配工序链插入末端工序后。</a:t>
            </a:r>
            <a:endParaRPr lang="en-US" altLang="zh-CN" dirty="0"/>
          </a:p>
          <a:p>
            <a:r>
              <a:rPr lang="zh-CN" altLang="zh-CN" dirty="0"/>
              <a:t>在全局工艺优化过程中，需要重新抽取装配工艺知识图谱中的部分装配工序，与原装配工序参数进行匹配对比，将得出的参数差值形成新的工序插入到原装配工序链中。</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a:t>
            </a:r>
            <a:r>
              <a:rPr lang="en-US" altLang="zh-CN" dirty="0"/>
              <a:t>-</a:t>
            </a:r>
            <a:r>
              <a:rPr lang="zh-CN" altLang="en-US" dirty="0"/>
              <a:t>状态</a:t>
            </a:r>
            <a:r>
              <a:rPr lang="en-US" altLang="zh-CN" dirty="0"/>
              <a:t>-</a:t>
            </a:r>
            <a:r>
              <a:rPr lang="zh-CN" altLang="en-US" dirty="0"/>
              <a:t>质量反馈”三层结构下的质量控制过程</a:t>
            </a:r>
            <a:endParaRPr lang="zh-CN" altLang="en-US" dirty="0"/>
          </a:p>
        </p:txBody>
      </p:sp>
      <p:sp>
        <p:nvSpPr>
          <p:cNvPr id="3" name="内容占位符 2"/>
          <p:cNvSpPr>
            <a:spLocks noGrp="1"/>
          </p:cNvSpPr>
          <p:nvPr>
            <p:ph idx="1"/>
          </p:nvPr>
        </p:nvSpPr>
        <p:spPr>
          <a:xfrm>
            <a:off x="669924" y="1123950"/>
            <a:ext cx="10850563" cy="5019675"/>
          </a:xfrm>
        </p:spPr>
        <p:txBody>
          <a:bodyPr/>
          <a:lstStyle/>
          <a:p>
            <a:r>
              <a:rPr lang="zh-CN" altLang="en-US" dirty="0"/>
              <a:t>文献（</a:t>
            </a:r>
            <a:r>
              <a:rPr lang="zh-CN" altLang="zh-CN" sz="1400" dirty="0">
                <a:latin typeface="思源宋体 CN Medium" panose="02020500000000000000" pitchFamily="18" charset="-122"/>
                <a:ea typeface="思源宋体 CN Medium" panose="02020500000000000000" pitchFamily="18" charset="-122"/>
              </a:rPr>
              <a:t>孙学民</a:t>
            </a:r>
            <a:r>
              <a:rPr lang="en-US" altLang="zh-CN" sz="1400" dirty="0">
                <a:latin typeface="思源宋体 CN Medium" panose="02020500000000000000" pitchFamily="18" charset="-122"/>
                <a:ea typeface="思源宋体 CN Medium" panose="02020500000000000000" pitchFamily="18" charset="-122"/>
              </a:rPr>
              <a:t>,</a:t>
            </a:r>
            <a:r>
              <a:rPr lang="zh-CN" altLang="zh-CN" sz="1400" dirty="0">
                <a:latin typeface="思源宋体 CN Medium" panose="02020500000000000000" pitchFamily="18" charset="-122"/>
                <a:ea typeface="思源宋体 CN Medium" panose="02020500000000000000" pitchFamily="18" charset="-122"/>
              </a:rPr>
              <a:t>刘世民</a:t>
            </a:r>
            <a:r>
              <a:rPr lang="zh-CN" altLang="en-US" sz="1400" dirty="0">
                <a:latin typeface="思源宋体 CN Medium" panose="02020500000000000000" pitchFamily="18" charset="-122"/>
                <a:ea typeface="思源宋体 CN Medium" panose="02020500000000000000" pitchFamily="18" charset="-122"/>
              </a:rPr>
              <a:t>等</a:t>
            </a:r>
            <a:r>
              <a:rPr lang="en-US" altLang="zh-CN" sz="1400" dirty="0">
                <a:latin typeface="思源宋体 CN Medium" panose="02020500000000000000" pitchFamily="18" charset="-122"/>
                <a:ea typeface="思源宋体 CN Medium" panose="02020500000000000000" pitchFamily="18" charset="-122"/>
              </a:rPr>
              <a:t>.</a:t>
            </a:r>
            <a:r>
              <a:rPr lang="zh-CN" altLang="zh-CN" sz="1400" dirty="0">
                <a:latin typeface="思源宋体 CN Medium" panose="02020500000000000000" pitchFamily="18" charset="-122"/>
                <a:ea typeface="思源宋体 CN Medium" panose="02020500000000000000" pitchFamily="18" charset="-122"/>
              </a:rPr>
              <a:t>数字孪生驱动的高精密产品智能化装配方法</a:t>
            </a:r>
            <a:r>
              <a:rPr lang="zh-CN" altLang="en-US" sz="1400" dirty="0">
                <a:latin typeface="思源宋体 CN Medium" panose="02020500000000000000" pitchFamily="18" charset="-122"/>
                <a:ea typeface="思源宋体 CN Medium" panose="02020500000000000000" pitchFamily="18" charset="-122"/>
              </a:rPr>
              <a:t>，</a:t>
            </a:r>
            <a:r>
              <a:rPr lang="en-US" altLang="zh-CN" sz="1400" dirty="0">
                <a:latin typeface="思源宋体 CN Medium" panose="02020500000000000000" pitchFamily="18" charset="-122"/>
                <a:ea typeface="思源宋体 CN Medium" panose="02020500000000000000" pitchFamily="18" charset="-122"/>
              </a:rPr>
              <a:t>《</a:t>
            </a:r>
            <a:r>
              <a:rPr lang="zh-CN" altLang="en-US" sz="1400" dirty="0">
                <a:latin typeface="思源宋体 CN Medium" panose="02020500000000000000" pitchFamily="18" charset="-122"/>
                <a:ea typeface="思源宋体 CN Medium" panose="02020500000000000000" pitchFamily="18" charset="-122"/>
              </a:rPr>
              <a:t>计算机集成制造系统</a:t>
            </a:r>
            <a:r>
              <a:rPr lang="en-US" altLang="zh-CN" sz="1400" dirty="0">
                <a:latin typeface="思源宋体 CN Medium" panose="02020500000000000000" pitchFamily="18" charset="-122"/>
                <a:ea typeface="思源宋体 CN Medium" panose="02020500000000000000" pitchFamily="18" charset="-122"/>
              </a:rPr>
              <a:t>》</a:t>
            </a:r>
            <a:r>
              <a:rPr lang="zh-CN" altLang="en-US" dirty="0"/>
              <a:t>）给出了一个 “操作</a:t>
            </a:r>
            <a:r>
              <a:rPr lang="en-US" altLang="zh-CN" dirty="0"/>
              <a:t>-</a:t>
            </a:r>
            <a:r>
              <a:rPr lang="zh-CN" altLang="en-US" dirty="0"/>
              <a:t>状态</a:t>
            </a:r>
            <a:r>
              <a:rPr lang="en-US" altLang="zh-CN" dirty="0"/>
              <a:t>-</a:t>
            </a:r>
            <a:r>
              <a:rPr lang="zh-CN" altLang="en-US" dirty="0"/>
              <a:t>质量反馈”三层结构下的质量控制策略框架，从控制最基本人工、设备操作行为开始，逐步实现装配过程与状态的控制，最终完成装配质量与性能的控制。</a:t>
            </a:r>
            <a:endParaRPr lang="en-US" altLang="zh-CN" dirty="0"/>
          </a:p>
          <a:p>
            <a:r>
              <a:rPr lang="zh-CN" altLang="zh-CN" dirty="0"/>
              <a:t>操作层控制包括设备操作变量控制，即控制设备运行参数</a:t>
            </a:r>
            <a:endParaRPr lang="en-US" altLang="zh-CN" dirty="0"/>
          </a:p>
          <a:p>
            <a:r>
              <a:rPr lang="zh-CN" altLang="en-US" dirty="0"/>
              <a:t>状态层控制包括多学科性能的相互补偿控制、装配组件刚度控制、动静态控制。质量反馈层控制总装产品的动态静态稳定性，以及最终产品的动静态耦合性能，质量反馈层是评价产品最终性能的关键。</a:t>
            </a:r>
            <a:endParaRPr lang="zh-CN" altLang="en-US" dirty="0"/>
          </a:p>
        </p:txBody>
      </p:sp>
      <p:pic>
        <p:nvPicPr>
          <p:cNvPr id="4" name="图片 3" descr="图形用户界面&#10;&#10;描述已自动生成"/>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99968" y="3899935"/>
            <a:ext cx="5163185" cy="270764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 </a:t>
            </a:r>
            <a:r>
              <a:rPr lang="zh-CN" altLang="en-US" dirty="0"/>
              <a:t>基于数字孪生的设备维护</a:t>
            </a:r>
            <a:endParaRPr lang="zh-CN" altLang="en-US" dirty="0"/>
          </a:p>
        </p:txBody>
      </p:sp>
      <p:sp>
        <p:nvSpPr>
          <p:cNvPr id="3" name="文本占位符 2"/>
          <p:cNvSpPr>
            <a:spLocks noGrp="1"/>
          </p:cNvSpPr>
          <p:nvPr>
            <p:ph type="body" idx="1"/>
          </p:nvPr>
        </p:nvSpPr>
        <p:spPr/>
        <p:txBody>
          <a:bodyP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工业设备维护存在的主要问题</a:t>
            </a:r>
            <a:endParaRPr lang="zh-CN" altLang="en-US" dirty="0"/>
          </a:p>
        </p:txBody>
      </p:sp>
      <p:sp>
        <p:nvSpPr>
          <p:cNvPr id="3" name="内容占位符 2"/>
          <p:cNvSpPr>
            <a:spLocks noGrp="1"/>
          </p:cNvSpPr>
          <p:nvPr>
            <p:ph idx="1"/>
          </p:nvPr>
        </p:nvSpPr>
        <p:spPr/>
        <p:txBody>
          <a:bodyPr/>
          <a:lstStyle/>
          <a:p>
            <a:r>
              <a:rPr lang="zh-CN" altLang="en-US" dirty="0"/>
              <a:t>工业设备维护存在的主要问题有：</a:t>
            </a:r>
            <a:endParaRPr lang="en-US" altLang="zh-CN" dirty="0"/>
          </a:p>
          <a:p>
            <a:r>
              <a:rPr lang="zh-CN" altLang="en-US" dirty="0"/>
              <a:t>①与设备总量相比，接入互联网的设备还不够广泛，工程师需要以人工的形式对设备状态进行检查，同时设备的状态监测参量种类还不够丰富，对突发性故障的预警作用不够明显；</a:t>
            </a:r>
            <a:endParaRPr lang="en-US" altLang="zh-CN" dirty="0"/>
          </a:p>
          <a:p>
            <a:r>
              <a:rPr lang="zh-CN" altLang="en-US" dirty="0"/>
              <a:t>②现有的设备状态信息仅以数据的形式存储在计算机中，数据的利用率较低，基于新一代数据处理技术的设备健康管理和智能报警的技术应用较少；</a:t>
            </a:r>
            <a:endParaRPr lang="en-US" altLang="zh-CN" dirty="0"/>
          </a:p>
          <a:p>
            <a:r>
              <a:rPr lang="zh-CN" altLang="en-US" dirty="0"/>
              <a:t>③目前，大多数监测数据主要以文本或表格的形式进行存储和展示，很难直接指导工程师对设备状态进行设备管理。</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设备维护</a:t>
            </a:r>
            <a:endParaRPr lang="zh-CN" altLang="en-US" dirty="0"/>
          </a:p>
        </p:txBody>
      </p:sp>
      <p:sp>
        <p:nvSpPr>
          <p:cNvPr id="3" name="内容占位符 2"/>
          <p:cNvSpPr>
            <a:spLocks noGrp="1"/>
          </p:cNvSpPr>
          <p:nvPr>
            <p:ph idx="1"/>
          </p:nvPr>
        </p:nvSpPr>
        <p:spPr/>
        <p:txBody>
          <a:bodyPr/>
          <a:lstStyle/>
          <a:p>
            <a:r>
              <a:rPr lang="zh-CN" altLang="en-US" dirty="0"/>
              <a:t>为了避免设备突然发生故障情形的产生，一般会采取定期维修或者维护。</a:t>
            </a:r>
            <a:endParaRPr lang="en-US" altLang="zh-CN" dirty="0"/>
          </a:p>
          <a:p>
            <a:pPr lvl="1"/>
            <a:r>
              <a:rPr lang="zh-CN" altLang="en-US" dirty="0"/>
              <a:t>维修通常来讲，是一种事后手段，即在设备发生故障之后进行，采取的是对损坏部件进行修理或者更换；</a:t>
            </a:r>
            <a:endParaRPr lang="en-US" altLang="zh-CN" dirty="0"/>
          </a:p>
          <a:p>
            <a:pPr lvl="1"/>
            <a:r>
              <a:rPr lang="zh-CN" altLang="en-US" dirty="0"/>
              <a:t>维护是检查设备各个相关部件，对相关部件的状态进行评估，通过补充消耗品和替换有问题的部件来保证设备正常工作。</a:t>
            </a:r>
            <a:endParaRPr lang="en-US" altLang="zh-CN" dirty="0"/>
          </a:p>
          <a:p>
            <a:pPr lvl="1"/>
            <a:r>
              <a:rPr lang="zh-CN" altLang="en-US" dirty="0"/>
              <a:t>维护不只是包含维修手段，更泛指一种事前维护的手段，在设备部件衰退到一定程度但是并没有导致设备发生故障停机的时候对设备进行零部件的更换或维修，这种措施能够有效的预防意外停机带来的生产暂停，故而一般称事前维护为预防性维护</a:t>
            </a:r>
            <a:endParaRPr lang="en-US" altLang="zh-CN" dirty="0"/>
          </a:p>
          <a:p>
            <a:r>
              <a:rPr lang="zh-CN" altLang="zh-CN" dirty="0"/>
              <a:t>设备的维护分类可以分成不同的维度，一般有两种分类方法，一种是基于维护发生的时间对维护进行分类，另一种是基于维护的策略对预防性维护进行分类</a:t>
            </a:r>
            <a:endParaRPr lang="zh-CN" altLang="en-US" dirty="0"/>
          </a:p>
        </p:txBody>
      </p:sp>
      <p:pic>
        <p:nvPicPr>
          <p:cNvPr id="4" name="图片 3"/>
          <p:cNvPicPr/>
          <p:nvPr/>
        </p:nvPicPr>
        <p:blipFill>
          <a:blip r:embed="rId1">
            <a:extLst>
              <a:ext uri="{28A0092B-C50C-407E-A947-70E740481C1C}">
                <a14:useLocalDpi xmlns:a14="http://schemas.microsoft.com/office/drawing/2010/main" val="0"/>
              </a:ext>
            </a:extLst>
          </a:blip>
          <a:srcRect l="2730" t="1" r="2212" b="1527"/>
          <a:stretch>
            <a:fillRect/>
          </a:stretch>
        </p:blipFill>
        <p:spPr>
          <a:xfrm>
            <a:off x="3800640" y="5052490"/>
            <a:ext cx="4258945" cy="1503045"/>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复杂设备的预测性维护方法</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基于模型的预测性维护方法</a:t>
            </a:r>
            <a:endParaRPr lang="zh-CN" altLang="en-US" dirty="0"/>
          </a:p>
          <a:p>
            <a:pPr lvl="1"/>
            <a:r>
              <a:rPr lang="zh-CN" altLang="en-US" dirty="0"/>
              <a:t>基于模型的预测性维护方法，是根据设备的内部工作机理，建立反应设备性能退化物理规律的数学模型。通过设定边界条件和系统输入等参数，进行数学模型的求解和仿真，得到计算的结果。通过建立数学模型，可以了解设备性能退化的物理本质，预测退化的发展趋势。</a:t>
            </a:r>
            <a:endParaRPr lang="en-US" altLang="zh-CN" dirty="0"/>
          </a:p>
          <a:p>
            <a:pPr lvl="1"/>
            <a:r>
              <a:rPr lang="zh-CN" altLang="zh-CN" dirty="0"/>
              <a:t>基于模型的方法可以在不收集大量数据的情况下，表述系统的故障逻辑和退化趋势，需要领域专家的支持来建立和表述设备的数学模型。但是传统复杂设备的物理模型仅仅是基于假设工况建立的，无法与设备的实际运行工况保持一致，因而导致设备生命周期中模型的不一致性，从而造成预测性维护精度不高的问题。</a:t>
            </a:r>
            <a:endParaRPr lang="en-US" altLang="zh-CN" dirty="0"/>
          </a:p>
          <a:p>
            <a:r>
              <a:rPr lang="zh-CN" altLang="en-US" dirty="0"/>
              <a:t>基于数据驱动的方法</a:t>
            </a:r>
            <a:endParaRPr lang="zh-CN" altLang="en-US" dirty="0"/>
          </a:p>
          <a:p>
            <a:pPr lvl="1"/>
            <a:r>
              <a:rPr lang="zh-CN" altLang="en-US" dirty="0"/>
              <a:t>基于数据驱动的预测性维护方法需要从运行设备中收集状态监测数据，而不需要建立设备故障演化或寿命退化的精确数学模型。</a:t>
            </a:r>
            <a:endParaRPr lang="en-US" altLang="zh-CN" dirty="0"/>
          </a:p>
          <a:p>
            <a:pPr lvl="1"/>
            <a:r>
              <a:rPr lang="zh-CN" altLang="zh-CN" dirty="0"/>
              <a:t>数据驱动的方法需要从历史数据中提取特征，并将其转化为知识。通过数据分析和处理，挖掘隐藏在设备数据中的健康状态指标和性能退化特征信息。然而，数据驱动的算法模型并没有考虑机电设备的实际物理特性规律和差异性，对不同的系统预测性维护采用无差别的数据处理与分析预测，从而导致其适应性差的问题。</a:t>
            </a:r>
            <a:endParaRPr lang="zh-CN" altLang="zh-CN" dirty="0"/>
          </a:p>
          <a:p>
            <a:endParaRPr lang="en-US" altLang="zh-CN"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endParaRPr lang="zh-CN" altLang="en-US" dirty="0"/>
          </a:p>
        </p:txBody>
      </p:sp>
      <p:graphicFrame>
        <p:nvGraphicFramePr>
          <p:cNvPr id="3" name="图示 2"/>
          <p:cNvGraphicFramePr/>
          <p:nvPr/>
        </p:nvGraphicFramePr>
        <p:xfrm>
          <a:off x="3193207" y="2018439"/>
          <a:ext cx="5485501" cy="29824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模型和数据相结合的维护方法</a:t>
            </a:r>
            <a:endParaRPr lang="zh-CN" altLang="en-US" dirty="0"/>
          </a:p>
        </p:txBody>
      </p:sp>
      <p:sp>
        <p:nvSpPr>
          <p:cNvPr id="3" name="内容占位符 2"/>
          <p:cNvSpPr>
            <a:spLocks noGrp="1"/>
          </p:cNvSpPr>
          <p:nvPr>
            <p:ph idx="1"/>
          </p:nvPr>
        </p:nvSpPr>
        <p:spPr/>
        <p:txBody>
          <a:bodyPr/>
          <a:lstStyle/>
          <a:p>
            <a:r>
              <a:rPr lang="zh-CN" altLang="en-US" dirty="0"/>
              <a:t>目前的单一预测性维护方法（具有模型或基于数据）均存在不同的缺陷，如预测性维护的模型一致性、算法适应性以及预测结果准确性等问题，因而单一方法不能满足设备更高精度和可靠性的要求。</a:t>
            </a:r>
            <a:endParaRPr lang="en-US" altLang="zh-CN" dirty="0"/>
          </a:p>
          <a:p>
            <a:r>
              <a:rPr lang="zh-CN" altLang="en-US" dirty="0"/>
              <a:t>采用融合型预测性维护方法，可以实现多种方法之间的性能互补，充分利用各种方法的优点，有效地避免单一方法的局限性，从而获得更精确的预测性维护结果。</a:t>
            </a:r>
            <a:endParaRPr lang="en-US" altLang="zh-CN" dirty="0"/>
          </a:p>
          <a:p>
            <a:r>
              <a:rPr lang="zh-CN" altLang="en-US" dirty="0"/>
              <a:t>但是如何构建复杂设备精确的数字化模型并保持其一致性，如何充分挖掘和利用设备运行过程中产生的大量传感数据，以及如何制定智能的预测性维护策略仍是有待解决的关键技术问题。数字孪生（</a:t>
            </a:r>
            <a:r>
              <a:rPr lang="en-US" altLang="zh-CN" dirty="0"/>
              <a:t>Digital Twin</a:t>
            </a:r>
            <a:r>
              <a:rPr lang="zh-CN" altLang="en-US" dirty="0"/>
              <a:t>）理念的出现，为机床融合型预测性维护中存在的这些问题提供了很好的解决思路。基于</a:t>
            </a:r>
            <a:r>
              <a:rPr lang="en-US" altLang="zh-CN" dirty="0"/>
              <a:t>Digital Twin</a:t>
            </a:r>
            <a:r>
              <a:rPr lang="zh-CN" altLang="en-US" dirty="0"/>
              <a:t>虚实映射的特点，利用其生命周期高保真模型和智能感知数据，采用模型和数据融合的策略来实现机床的智能预测性维护。</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数字孪生驱动的设备预测性维护框架</a:t>
            </a:r>
            <a:endParaRPr lang="zh-CN" altLang="en-US" dirty="0"/>
          </a:p>
        </p:txBody>
      </p:sp>
      <p:sp>
        <p:nvSpPr>
          <p:cNvPr id="3" name="内容占位符 2"/>
          <p:cNvSpPr>
            <a:spLocks noGrp="1"/>
          </p:cNvSpPr>
          <p:nvPr>
            <p:ph idx="1"/>
          </p:nvPr>
        </p:nvSpPr>
        <p:spPr>
          <a:xfrm>
            <a:off x="669924" y="1123950"/>
            <a:ext cx="5471931" cy="5019675"/>
          </a:xfrm>
        </p:spPr>
        <p:txBody>
          <a:bodyPr>
            <a:normAutofit fontScale="92500" lnSpcReduction="10000"/>
          </a:bodyPr>
          <a:lstStyle/>
          <a:p>
            <a:r>
              <a:rPr lang="zh-CN" altLang="en-US" dirty="0"/>
              <a:t>数字孪生本质上是物理系统在虚拟空间中的一种独特的映射模型。物联网、动态模拟、机器学习、增强现实</a:t>
            </a:r>
            <a:r>
              <a:rPr lang="en-US" altLang="zh-CN" dirty="0"/>
              <a:t>/</a:t>
            </a:r>
            <a:r>
              <a:rPr lang="zh-CN" altLang="en-US" dirty="0"/>
              <a:t>混合现实等技术作为支撑，数字孪生技术能够持续适应环境和操作的变化，并实现产品设计、工艺规划、调度优化、精准配送、智能控制、质量分析、能耗管理、健康管理等服务，为优化操作、产品全生命周期管理，并加速新产品开发提供了巨大的潜力。其组成包括：</a:t>
            </a:r>
            <a:endParaRPr lang="en-US" altLang="zh-CN" dirty="0"/>
          </a:p>
          <a:p>
            <a:pPr lvl="1"/>
            <a:r>
              <a:rPr lang="zh-CN" altLang="zh-CN" dirty="0"/>
              <a:t>物理系统和智能传感器</a:t>
            </a:r>
            <a:endParaRPr lang="en-US" altLang="zh-CN" dirty="0"/>
          </a:p>
          <a:p>
            <a:pPr lvl="1"/>
            <a:r>
              <a:rPr lang="zh-CN" altLang="zh-CN" dirty="0"/>
              <a:t>数字孪生模型的构成要素</a:t>
            </a:r>
            <a:endParaRPr lang="zh-CN" altLang="zh-CN" dirty="0"/>
          </a:p>
          <a:p>
            <a:pPr lvl="2"/>
            <a:r>
              <a:rPr lang="zh-CN" altLang="zh-CN" dirty="0"/>
              <a:t>利用物理系统的基本物理信息和动态传感信息，通过基于物理模型和基于数据驱动的分析方法，可以构建数字孪生模型，该数字孪生模型是由数字模型、数据分析和知识库构成的</a:t>
            </a:r>
            <a:endParaRPr lang="zh-CN" altLang="en-US" dirty="0"/>
          </a:p>
        </p:txBody>
      </p:sp>
      <p:pic>
        <p:nvPicPr>
          <p:cNvPr id="6" name="图片 5"/>
          <p:cNvPicPr>
            <a:picLocks noChangeAspect="1"/>
          </p:cNvPicPr>
          <p:nvPr/>
        </p:nvPicPr>
        <p:blipFill>
          <a:blip r:embed="rId1"/>
          <a:stretch>
            <a:fillRect/>
          </a:stretch>
        </p:blipFill>
        <p:spPr>
          <a:xfrm>
            <a:off x="6594382" y="1554257"/>
            <a:ext cx="5274564" cy="350672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6"/>
          </p:nvPr>
        </p:nvSpPr>
        <p:spPr/>
        <p:txBody>
          <a:bodyPr/>
          <a:lstStyle/>
          <a:p>
            <a:fld id="{354623D0-DB0F-489C-AC9D-F6BA289AD249}" type="slidenum">
              <a:rPr lang="zh-CN" altLang="en-US" smtClean="0"/>
            </a:fld>
            <a:endParaRPr lang="zh-CN" altLang="en-US"/>
          </a:p>
        </p:txBody>
      </p:sp>
      <p:sp>
        <p:nvSpPr>
          <p:cNvPr id="2" name="标题 1"/>
          <p:cNvSpPr>
            <a:spLocks noGrp="1"/>
          </p:cNvSpPr>
          <p:nvPr>
            <p:ph type="title"/>
          </p:nvPr>
        </p:nvSpPr>
        <p:spPr/>
        <p:txBody>
          <a:bodyPr/>
          <a:lstStyle/>
          <a:p>
            <a:r>
              <a:rPr lang="zh-CN" altLang="en-US"/>
              <a:t>本章思考题</a:t>
            </a:r>
            <a:endParaRPr lang="zh-CN" altLang="en-US"/>
          </a:p>
        </p:txBody>
      </p:sp>
      <p:sp>
        <p:nvSpPr>
          <p:cNvPr id="3" name="文本占位符 2"/>
          <p:cNvSpPr>
            <a:spLocks noGrp="1"/>
          </p:cNvSpPr>
          <p:nvPr>
            <p:ph type="body" idx="1"/>
          </p:nvPr>
        </p:nvSpPr>
        <p:spPr/>
        <p:txBody>
          <a:bodyP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本章思考题</a:t>
            </a:r>
            <a:endParaRPr lang="zh-CN" altLang="en-US"/>
          </a:p>
        </p:txBody>
      </p:sp>
      <p:sp>
        <p:nvSpPr>
          <p:cNvPr id="3" name="内容占位符 2"/>
          <p:cNvSpPr>
            <a:spLocks noGrp="1"/>
          </p:cNvSpPr>
          <p:nvPr>
            <p:ph idx="1"/>
          </p:nvPr>
        </p:nvSpPr>
        <p:spPr>
          <a:xfrm>
            <a:off x="669924" y="1123950"/>
            <a:ext cx="10181495" cy="5019675"/>
          </a:xfrm>
        </p:spPr>
        <p:txBody>
          <a:bodyPr/>
          <a:lstStyle/>
          <a:p>
            <a:r>
              <a:rPr lang="zh-CN" altLang="en-US" dirty="0"/>
              <a:t>分析一下“元宇宙”和数字孪生之间的关系。</a:t>
            </a:r>
            <a:endParaRPr lang="zh-CN" altLang="en-US" dirty="0"/>
          </a:p>
          <a:p>
            <a:r>
              <a:rPr lang="zh-CN" altLang="en-US" dirty="0"/>
              <a:t>如何从“数据”到“知识”？</a:t>
            </a:r>
            <a:endParaRPr lang="zh-CN" altLang="en-US" dirty="0"/>
          </a:p>
          <a:p>
            <a:r>
              <a:rPr lang="zh-CN" altLang="en-US" dirty="0"/>
              <a:t>有哪些典型的知识表示方法？</a:t>
            </a:r>
            <a:endParaRPr lang="zh-CN" altLang="en-US" dirty="0"/>
          </a:p>
          <a:p>
            <a:r>
              <a:rPr lang="zh-CN" altLang="en-US" dirty="0"/>
              <a:t>有哪些知识推理方法？</a:t>
            </a:r>
            <a:endParaRPr lang="zh-CN" altLang="en-US" dirty="0"/>
          </a:p>
          <a:p>
            <a:r>
              <a:rPr lang="zh-CN" altLang="en-US" dirty="0"/>
              <a:t>分析一下模型驱动方法和数据驱动方法各自的优势和劣势。两种方法如何结合？</a:t>
            </a:r>
            <a:endParaRPr lang="zh-CN" altLang="en-US" dirty="0"/>
          </a:p>
          <a:p>
            <a:r>
              <a:rPr lang="zh-CN" altLang="en-US" dirty="0"/>
              <a:t>结合文献或者某个具体工程案例，分析一下数字孪生在机器学习中的应用场景。</a:t>
            </a:r>
            <a:endParaRPr lang="zh-CN" altLang="en-US" dirty="0"/>
          </a:p>
          <a:p>
            <a:r>
              <a:rPr lang="zh-CN" altLang="en-US" dirty="0"/>
              <a:t>数字孪生给设备预测性维护带来什么新的变化？</a:t>
            </a:r>
            <a:endParaRPr lang="en-US" altLang="zh-CN" dirty="0"/>
          </a:p>
          <a:p>
            <a:r>
              <a:rPr lang="zh-CN" altLang="en-US" dirty="0"/>
              <a:t>针对某个数字孪生应用场景，分析一下模型和数据在其中分别的作用。</a:t>
            </a:r>
            <a:endParaRPr lang="zh-CN" altLang="en-US" dirty="0"/>
          </a:p>
        </p:txBody>
      </p:sp>
      <p:sp>
        <p:nvSpPr>
          <p:cNvPr id="7" name="灯片编号占位符 6"/>
          <p:cNvSpPr>
            <a:spLocks noGrp="1"/>
          </p:cNvSpPr>
          <p:nvPr>
            <p:ph type="sldNum" sz="quarter" idx="12"/>
          </p:nvPr>
        </p:nvSpPr>
        <p:spPr/>
        <p:txBody>
          <a:bodyPr/>
          <a:lstStyle/>
          <a:p>
            <a:fld id="{354623D0-DB0F-489C-AC9D-F6BA289AD249}"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5351" y="43580"/>
            <a:ext cx="11334332" cy="1517650"/>
          </a:xfrm>
          <a:prstGeom prst="rect">
            <a:avLst/>
          </a:prstGeom>
          <a:noFill/>
        </p:spPr>
        <p:txBody>
          <a:bodyPr wrap="square" rtlCol="0">
            <a:spAutoFit/>
          </a:bodyPr>
          <a:lstStyle>
            <a:defPPr>
              <a:defRPr lang="en-US"/>
            </a:defPPr>
            <a:lvl1pPr marL="342900" indent="-342900">
              <a:lnSpc>
                <a:spcPct val="150000"/>
              </a:lnSpc>
              <a:buFont typeface="Wingdings" panose="05000000000000000000" pitchFamily="2" charset="2"/>
              <a:buChar char="Ø"/>
              <a:defRPr>
                <a:solidFill>
                  <a:prstClr val="black"/>
                </a:solidFill>
                <a:latin typeface="微软雅黑" panose="020B0503020204020204" charset="-122"/>
                <a:ea typeface="微软雅黑" panose="020B0503020204020204" charset="-122"/>
              </a:defRPr>
            </a:lvl1pPr>
          </a:lstStyle>
          <a:p>
            <a:pPr marL="0" indent="0" algn="ctr">
              <a:lnSpc>
                <a:spcPct val="120000"/>
              </a:lnSpc>
              <a:buFont typeface="Wingdings" panose="05000000000000000000" charset="0"/>
              <a:buNone/>
            </a:pPr>
            <a:r>
              <a:rPr lang="zh-CN" sz="3200" b="1" dirty="0">
                <a:solidFill>
                  <a:schemeClr val="tx1"/>
                </a:solidFill>
                <a:latin typeface="华文细黑" panose="02010600040101010101" pitchFamily="2" charset="-122"/>
                <a:ea typeface="华文细黑" panose="02010600040101010101" pitchFamily="2" charset="-122"/>
              </a:rPr>
              <a:t>解决方案未老师</a:t>
            </a:r>
            <a:endParaRPr sz="1600" dirty="0">
              <a:solidFill>
                <a:schemeClr val="tx1"/>
              </a:solidFill>
              <a:latin typeface="华文细黑" panose="02010600040101010101" pitchFamily="2" charset="-122"/>
              <a:ea typeface="华文细黑" panose="02010600040101010101" pitchFamily="2" charset="-122"/>
            </a:endParaRPr>
          </a:p>
          <a:p>
            <a:pPr marL="285750" lvl="0" indent="-285750">
              <a:lnSpc>
                <a:spcPct val="120000"/>
              </a:lnSpc>
              <a:buFont typeface="+mj-lt"/>
              <a:buAutoNum type="arabicPeriod"/>
            </a:pPr>
            <a:endParaRPr lang="zh-CN" sz="1600" dirty="0">
              <a:solidFill>
                <a:schemeClr val="tx1"/>
              </a:solidFill>
              <a:latin typeface="华文细黑" panose="02010600040101010101" pitchFamily="2" charset="-122"/>
              <a:ea typeface="华文细黑" panose="02010600040101010101" pitchFamily="2" charset="-122"/>
            </a:endParaRPr>
          </a:p>
          <a:p>
            <a:pPr marL="0" lvl="0" indent="0">
              <a:lnSpc>
                <a:spcPct val="110000"/>
              </a:lnSpc>
              <a:buFont typeface="+mj-lt"/>
              <a:buNone/>
            </a:pPr>
            <a:r>
              <a:rPr lang="zh-CN" sz="1600" b="1" dirty="0">
                <a:solidFill>
                  <a:schemeClr val="tx1"/>
                </a:solidFill>
                <a:latin typeface="华文细黑" panose="02010600040101010101" pitchFamily="2" charset="-122"/>
                <a:ea typeface="华文细黑" panose="02010600040101010101" pitchFamily="2" charset="-122"/>
                <a:sym typeface="+mn-ea"/>
              </a:rPr>
              <a:t>解决方案未老师：</a:t>
            </a:r>
            <a:r>
              <a:rPr sz="1600" dirty="0">
                <a:solidFill>
                  <a:schemeClr val="tx1"/>
                </a:solidFill>
                <a:latin typeface="华文细黑" panose="02010600040101010101" pitchFamily="2" charset="-122"/>
                <a:ea typeface="华文细黑" panose="02010600040101010101" pitchFamily="2" charset="-122"/>
                <a:sym typeface="+mn-ea"/>
              </a:rPr>
              <a:t>十五年行业老专家，甲方乙方都待过，做过咨询，搞过设计，干过项目，懂点业务，也懂点技术，喜欢交友，</a:t>
            </a:r>
            <a:r>
              <a:rPr lang="zh-CN" sz="1600" dirty="0">
                <a:solidFill>
                  <a:schemeClr val="tx1"/>
                </a:solidFill>
                <a:latin typeface="华文细黑" panose="02010600040101010101" pitchFamily="2" charset="-122"/>
                <a:ea typeface="华文细黑" panose="02010600040101010101" pitchFamily="2" charset="-122"/>
                <a:sym typeface="+mn-ea"/>
              </a:rPr>
              <a:t>下载更多资料可加微信咨询，关注公众号浏览最新资料。</a:t>
            </a:r>
            <a:endParaRPr lang="zh-CN" altLang="en-US" sz="1600" dirty="0">
              <a:solidFill>
                <a:schemeClr val="tx1"/>
              </a:solidFill>
              <a:latin typeface="华文细黑" panose="02010600040101010101" pitchFamily="2" charset="-122"/>
              <a:ea typeface="华文细黑" panose="02010600040101010101" pitchFamily="2" charset="-122"/>
              <a:sym typeface="+mn-ea"/>
            </a:endParaRPr>
          </a:p>
        </p:txBody>
      </p:sp>
      <p:pic>
        <p:nvPicPr>
          <p:cNvPr id="11" name="图片 10"/>
          <p:cNvPicPr>
            <a:picLocks noChangeAspect="1"/>
          </p:cNvPicPr>
          <p:nvPr/>
        </p:nvPicPr>
        <p:blipFill>
          <a:blip r:embed="rId1"/>
          <a:stretch>
            <a:fillRect/>
          </a:stretch>
        </p:blipFill>
        <p:spPr>
          <a:xfrm>
            <a:off x="4658881" y="2871424"/>
            <a:ext cx="2568396" cy="2568396"/>
          </a:xfrm>
          <a:prstGeom prst="rect">
            <a:avLst/>
          </a:prstGeom>
        </p:spPr>
      </p:pic>
      <p:sp>
        <p:nvSpPr>
          <p:cNvPr id="12" name="文本框 11"/>
          <p:cNvSpPr txBox="1"/>
          <p:nvPr/>
        </p:nvSpPr>
        <p:spPr>
          <a:xfrm>
            <a:off x="5039040" y="2176215"/>
            <a:ext cx="1808480" cy="730885"/>
          </a:xfrm>
          <a:prstGeom prst="rect">
            <a:avLst/>
          </a:prstGeom>
          <a:noFill/>
        </p:spPr>
        <p:txBody>
          <a:bodyPr wrap="none" rtlCol="0">
            <a:spAutoFit/>
          </a:bodyPr>
          <a:lstStyle>
            <a:defPPr>
              <a:defRPr lang="en-US"/>
            </a:defPPr>
            <a:lvl1pPr marL="342900" indent="-342900">
              <a:lnSpc>
                <a:spcPct val="150000"/>
              </a:lnSpc>
              <a:buFont typeface="Wingdings" panose="05000000000000000000" pitchFamily="2" charset="2"/>
              <a:buChar char="Ø"/>
              <a:defRPr>
                <a:solidFill>
                  <a:prstClr val="black"/>
                </a:solidFill>
                <a:latin typeface="微软雅黑" panose="020B0503020204020204" charset="-122"/>
                <a:ea typeface="微软雅黑" panose="020B0503020204020204" charset="-122"/>
              </a:defRPr>
            </a:lvl1pPr>
          </a:lstStyle>
          <a:p>
            <a:pPr marL="0" indent="0" algn="ctr">
              <a:lnSpc>
                <a:spcPct val="130000"/>
              </a:lnSpc>
              <a:buFont typeface="Wingdings" panose="05000000000000000000" charset="0"/>
              <a:buNone/>
            </a:pPr>
            <a:r>
              <a:rPr lang="zh-CN" sz="1600" dirty="0">
                <a:solidFill>
                  <a:schemeClr val="bg1">
                    <a:lumMod val="50000"/>
                  </a:schemeClr>
                </a:solidFill>
                <a:latin typeface="华文细黑" panose="02010600040101010101" pitchFamily="2" charset="-122"/>
                <a:ea typeface="华文细黑" panose="02010600040101010101" pitchFamily="2" charset="-122"/>
              </a:rPr>
              <a:t>微信公众号</a:t>
            </a:r>
            <a:endParaRPr lang="zh-CN" sz="1600" dirty="0">
              <a:solidFill>
                <a:schemeClr val="bg1">
                  <a:lumMod val="50000"/>
                </a:schemeClr>
              </a:solidFill>
              <a:latin typeface="华文细黑" panose="02010600040101010101" pitchFamily="2" charset="-122"/>
              <a:ea typeface="华文细黑" panose="02010600040101010101" pitchFamily="2" charset="-122"/>
            </a:endParaRPr>
          </a:p>
          <a:p>
            <a:pPr marL="0" indent="0" algn="ctr">
              <a:lnSpc>
                <a:spcPct val="130000"/>
              </a:lnSpc>
              <a:buFont typeface="Wingdings" panose="05000000000000000000" charset="0"/>
              <a:buNone/>
            </a:pPr>
            <a:r>
              <a:rPr lang="zh-CN" sz="1600" dirty="0">
                <a:solidFill>
                  <a:schemeClr val="bg1">
                    <a:lumMod val="50000"/>
                  </a:schemeClr>
                </a:solidFill>
                <a:latin typeface="华文细黑" panose="02010600040101010101" pitchFamily="2" charset="-122"/>
                <a:ea typeface="华文细黑" panose="02010600040101010101" pitchFamily="2" charset="-122"/>
              </a:rPr>
              <a:t>智慧交通解决方案</a:t>
            </a:r>
            <a:endParaRPr lang="zh-CN" sz="1600" dirty="0">
              <a:solidFill>
                <a:schemeClr val="bg1">
                  <a:lumMod val="50000"/>
                </a:schemeClr>
              </a:solidFill>
              <a:latin typeface="华文细黑" panose="02010600040101010101" pitchFamily="2" charset="-122"/>
              <a:ea typeface="华文细黑" panose="02010600040101010101" pitchFamily="2" charset="-122"/>
            </a:endParaRPr>
          </a:p>
        </p:txBody>
      </p:sp>
      <p:sp>
        <p:nvSpPr>
          <p:cNvPr id="13" name="文本框 12"/>
          <p:cNvSpPr txBox="1"/>
          <p:nvPr/>
        </p:nvSpPr>
        <p:spPr>
          <a:xfrm>
            <a:off x="8302093" y="2085621"/>
            <a:ext cx="1808480" cy="730885"/>
          </a:xfrm>
          <a:prstGeom prst="rect">
            <a:avLst/>
          </a:prstGeom>
          <a:noFill/>
        </p:spPr>
        <p:txBody>
          <a:bodyPr wrap="none" rtlCol="0">
            <a:spAutoFit/>
          </a:bodyPr>
          <a:lstStyle>
            <a:defPPr>
              <a:defRPr lang="en-US"/>
            </a:defPPr>
            <a:lvl1pPr marL="342900" indent="-342900">
              <a:lnSpc>
                <a:spcPct val="150000"/>
              </a:lnSpc>
              <a:buFont typeface="Wingdings" panose="05000000000000000000" pitchFamily="2" charset="2"/>
              <a:buChar char="Ø"/>
              <a:defRPr>
                <a:solidFill>
                  <a:prstClr val="black"/>
                </a:solidFill>
                <a:latin typeface="微软雅黑" panose="020B0503020204020204" charset="-122"/>
                <a:ea typeface="微软雅黑" panose="020B0503020204020204" charset="-122"/>
              </a:defRPr>
            </a:lvl1pPr>
          </a:lstStyle>
          <a:p>
            <a:pPr marL="0" indent="0" algn="ctr">
              <a:lnSpc>
                <a:spcPct val="130000"/>
              </a:lnSpc>
              <a:buFont typeface="Wingdings" panose="05000000000000000000" charset="0"/>
              <a:buNone/>
            </a:pPr>
            <a:r>
              <a:rPr lang="zh-CN" sz="1600" dirty="0">
                <a:solidFill>
                  <a:schemeClr val="bg1">
                    <a:lumMod val="50000"/>
                  </a:schemeClr>
                </a:solidFill>
                <a:latin typeface="华文细黑" panose="02010600040101010101" pitchFamily="2" charset="-122"/>
                <a:ea typeface="华文细黑" panose="02010600040101010101" pitchFamily="2" charset="-122"/>
              </a:rPr>
              <a:t>微信公众号</a:t>
            </a:r>
            <a:endParaRPr lang="zh-CN" sz="1600" dirty="0">
              <a:solidFill>
                <a:schemeClr val="bg1">
                  <a:lumMod val="50000"/>
                </a:schemeClr>
              </a:solidFill>
              <a:latin typeface="华文细黑" panose="02010600040101010101" pitchFamily="2" charset="-122"/>
              <a:ea typeface="华文细黑" panose="02010600040101010101" pitchFamily="2" charset="-122"/>
            </a:endParaRPr>
          </a:p>
          <a:p>
            <a:pPr marL="0" indent="0" algn="ctr">
              <a:lnSpc>
                <a:spcPct val="130000"/>
              </a:lnSpc>
              <a:buFont typeface="Wingdings" panose="05000000000000000000" charset="0"/>
              <a:buNone/>
            </a:pPr>
            <a:r>
              <a:rPr lang="zh-CN" sz="1600" dirty="0">
                <a:solidFill>
                  <a:schemeClr val="bg1">
                    <a:lumMod val="50000"/>
                  </a:schemeClr>
                </a:solidFill>
                <a:latin typeface="华文细黑" panose="02010600040101010101" pitchFamily="2" charset="-122"/>
                <a:ea typeface="华文细黑" panose="02010600040101010101" pitchFamily="2" charset="-122"/>
              </a:rPr>
              <a:t>城市大脑解决方案</a:t>
            </a:r>
            <a:endParaRPr lang="zh-CN" sz="1600" dirty="0">
              <a:solidFill>
                <a:schemeClr val="bg1">
                  <a:lumMod val="50000"/>
                </a:schemeClr>
              </a:solidFill>
              <a:latin typeface="华文细黑" panose="02010600040101010101" pitchFamily="2" charset="-122"/>
              <a:ea typeface="华文细黑" panose="02010600040101010101" pitchFamily="2" charset="-122"/>
            </a:endParaRPr>
          </a:p>
        </p:txBody>
      </p:sp>
      <p:pic>
        <p:nvPicPr>
          <p:cNvPr id="14" name="图片 13"/>
          <p:cNvPicPr>
            <a:picLocks noChangeAspect="1"/>
          </p:cNvPicPr>
          <p:nvPr/>
        </p:nvPicPr>
        <p:blipFill>
          <a:blip r:embed="rId2"/>
          <a:stretch>
            <a:fillRect/>
          </a:stretch>
        </p:blipFill>
        <p:spPr>
          <a:xfrm>
            <a:off x="7920567" y="2846493"/>
            <a:ext cx="2571327" cy="2571327"/>
          </a:xfrm>
          <a:prstGeom prst="rect">
            <a:avLst/>
          </a:prstGeom>
        </p:spPr>
      </p:pic>
      <p:pic>
        <p:nvPicPr>
          <p:cNvPr id="3" name="图片 2"/>
          <p:cNvPicPr>
            <a:picLocks noChangeAspect="1"/>
          </p:cNvPicPr>
          <p:nvPr/>
        </p:nvPicPr>
        <p:blipFill>
          <a:blip r:embed="rId3"/>
          <a:stretch>
            <a:fillRect/>
          </a:stretch>
        </p:blipFill>
        <p:spPr>
          <a:xfrm>
            <a:off x="1358053" y="2085340"/>
            <a:ext cx="2805007" cy="396070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a:t>
            </a:r>
            <a:r>
              <a:rPr lang="zh-CN" altLang="en-US" dirty="0"/>
              <a:t>知识及其表达</a:t>
            </a:r>
            <a:endParaRPr lang="zh-CN" altLang="en-US" dirty="0"/>
          </a:p>
        </p:txBody>
      </p:sp>
      <p:sp>
        <p:nvSpPr>
          <p:cNvPr id="3" name="文本占位符 2"/>
          <p:cNvSpPr>
            <a:spLocks noGrp="1"/>
          </p:cNvSpPr>
          <p:nvPr>
            <p:ph type="body" idx="1"/>
          </p:nvPr>
        </p:nvSpPr>
        <p:spPr/>
        <p:txBody>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模型和知识</a:t>
            </a:r>
            <a:endParaRPr lang="zh-CN" altLang="en-US" dirty="0"/>
          </a:p>
        </p:txBody>
      </p:sp>
      <p:sp>
        <p:nvSpPr>
          <p:cNvPr id="3" name="内容占位符 2"/>
          <p:cNvSpPr>
            <a:spLocks noGrp="1"/>
          </p:cNvSpPr>
          <p:nvPr>
            <p:ph idx="1"/>
          </p:nvPr>
        </p:nvSpPr>
        <p:spPr/>
        <p:txBody>
          <a:bodyPr/>
          <a:lstStyle/>
          <a:p>
            <a:r>
              <a:rPr lang="zh-CN" altLang="en-US" dirty="0"/>
              <a:t>模型是对现实系统有关结构信息和行为的某种形式的描述，是对系统的特征与变化规律的一种定量抽象，是人们认识事物的一种手段或工具。</a:t>
            </a:r>
            <a:endParaRPr lang="en-US" altLang="zh-CN" dirty="0"/>
          </a:p>
          <a:p>
            <a:r>
              <a:rPr lang="zh-CN" altLang="en-US" dirty="0"/>
              <a:t>对于“基于模型”说法中的“模型”一词，是知识的一种体现，通过模型，科学家</a:t>
            </a:r>
            <a:r>
              <a:rPr lang="en-US" altLang="zh-CN" dirty="0"/>
              <a:t>/</a:t>
            </a:r>
            <a:r>
              <a:rPr lang="zh-CN" altLang="en-US" dirty="0"/>
              <a:t>工程师把隐性知识表达成显示知识（如数学模型），或者把隐藏在物理系统中的运行规律用另外一种计算机可以模拟的方式表达出来（如仿真模型）。从这个意义上说，“基于模型的方法”和“基于知识的方法”可以是类似的概念。</a:t>
            </a:r>
            <a:endParaRPr lang="en-US" altLang="zh-CN" dirty="0"/>
          </a:p>
          <a:p>
            <a:r>
              <a:rPr lang="zh-CN" altLang="en-US" dirty="0"/>
              <a:t>知识工程中的形式化模型，</a:t>
            </a:r>
            <a:r>
              <a:rPr lang="zh-CN" altLang="zh-CN" dirty="0"/>
              <a:t>包括</a:t>
            </a:r>
            <a:r>
              <a:rPr lang="zh-CN" altLang="zh-CN" dirty="0">
                <a:solidFill>
                  <a:srgbClr val="FF0000"/>
                </a:solidFill>
              </a:rPr>
              <a:t>知识表示模型</a:t>
            </a:r>
            <a:r>
              <a:rPr lang="zh-CN" altLang="zh-CN" dirty="0"/>
              <a:t>、</a:t>
            </a:r>
            <a:r>
              <a:rPr lang="zh-CN" altLang="zh-CN" dirty="0">
                <a:solidFill>
                  <a:srgbClr val="FF0000"/>
                </a:solidFill>
              </a:rPr>
              <a:t>知识推理模型</a:t>
            </a:r>
            <a:r>
              <a:rPr lang="zh-CN" altLang="zh-CN" dirty="0"/>
              <a:t>，这些模型表述了知识如何在计算机中存储以及计算机如何处理应用知识。在数字孪生应用中，以知识工程的知识模型管理框架结合数据智能方法，能很好地构建起“模型</a:t>
            </a:r>
            <a:r>
              <a:rPr lang="en-US" altLang="zh-CN" dirty="0"/>
              <a:t>+</a:t>
            </a:r>
            <a:r>
              <a:rPr lang="zh-CN" altLang="zh-CN" dirty="0"/>
              <a:t>数据”驱动的优化应用系统架构。</a:t>
            </a:r>
            <a:endParaRPr lang="zh-CN" altLang="zh-CN"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数据和知识</a:t>
            </a:r>
            <a:endParaRPr lang="zh-CN" altLang="en-US" dirty="0"/>
          </a:p>
        </p:txBody>
      </p:sp>
      <p:sp>
        <p:nvSpPr>
          <p:cNvPr id="3" name="内容占位符 2"/>
          <p:cNvSpPr>
            <a:spLocks noGrp="1"/>
          </p:cNvSpPr>
          <p:nvPr>
            <p:ph idx="1"/>
          </p:nvPr>
        </p:nvSpPr>
        <p:spPr>
          <a:xfrm>
            <a:off x="669925" y="1123950"/>
            <a:ext cx="7025602" cy="5019675"/>
          </a:xfrm>
        </p:spPr>
        <p:txBody>
          <a:bodyPr>
            <a:normAutofit fontScale="85000" lnSpcReduction="10000"/>
          </a:bodyPr>
          <a:lstStyle/>
          <a:p>
            <a:r>
              <a:rPr lang="zh-CN" altLang="en-US" dirty="0"/>
              <a:t>数据（</a:t>
            </a:r>
            <a:r>
              <a:rPr lang="en-US" altLang="zh-CN" dirty="0"/>
              <a:t>Data</a:t>
            </a:r>
            <a:r>
              <a:rPr lang="zh-CN" altLang="en-US" dirty="0"/>
              <a:t>）</a:t>
            </a:r>
            <a:endParaRPr lang="zh-CN" altLang="en-US" dirty="0"/>
          </a:p>
          <a:p>
            <a:pPr lvl="1"/>
            <a:r>
              <a:rPr lang="zh-CN" altLang="en-US" dirty="0"/>
              <a:t>数据是世界的度量和表示，是外部世界中客观事物的符合记录，一般指没有特定时间、空间背景和意义的数字、文字、图像或声音等。外部客观世界中的原始资料可以称为数据，其存在不依赖于人类对它是否认知。</a:t>
            </a:r>
            <a:endParaRPr lang="en-US" altLang="zh-CN" dirty="0"/>
          </a:p>
          <a:p>
            <a:r>
              <a:rPr lang="zh-CN" altLang="en-US" dirty="0"/>
              <a:t>信息 （</a:t>
            </a:r>
            <a:r>
              <a:rPr lang="en-US" altLang="zh-CN" dirty="0"/>
              <a:t>Information</a:t>
            </a:r>
            <a:r>
              <a:rPr lang="zh-CN" altLang="en-US" dirty="0"/>
              <a:t>）</a:t>
            </a:r>
            <a:endParaRPr lang="zh-CN" altLang="en-US" dirty="0"/>
          </a:p>
          <a:p>
            <a:pPr lvl="1"/>
            <a:r>
              <a:rPr lang="zh-CN" altLang="en-US" dirty="0"/>
              <a:t>数据的关联将产生信息，信息是对数据赋予含义而生成的，是具有特定含义的彼此有关联的数据。信息来源于数据并高于数据。从数学的观点看，信息是用来消除不确定的一个物理量。</a:t>
            </a:r>
            <a:endParaRPr lang="en-US" altLang="zh-CN" dirty="0"/>
          </a:p>
          <a:p>
            <a:r>
              <a:rPr lang="zh-CN" altLang="en-US" dirty="0"/>
              <a:t>知识 </a:t>
            </a:r>
            <a:r>
              <a:rPr lang="en-US" altLang="zh-CN" dirty="0"/>
              <a:t>(Knowledge)</a:t>
            </a:r>
            <a:endParaRPr lang="en-US" altLang="zh-CN" dirty="0"/>
          </a:p>
          <a:p>
            <a:pPr lvl="1"/>
            <a:r>
              <a:rPr lang="zh-CN" altLang="en-US" dirty="0"/>
              <a:t>信息的关联将产生知识，知识是对信息进行加工而形成的，是结构化的、具有指导意义的信息。人们头脑中数据与信息、信息与信息在行动中的应用之间所建立的有意义的联系，体现了知识的本质、原则和经验。</a:t>
            </a:r>
            <a:endParaRPr lang="en-US" altLang="zh-CN" dirty="0"/>
          </a:p>
          <a:p>
            <a:r>
              <a:rPr lang="zh-CN" altLang="en-US" dirty="0"/>
              <a:t>智能</a:t>
            </a:r>
            <a:r>
              <a:rPr lang="en-US" altLang="zh-CN" dirty="0"/>
              <a:t>/</a:t>
            </a:r>
            <a:r>
              <a:rPr lang="zh-CN" altLang="en-US" dirty="0"/>
              <a:t>智慧 </a:t>
            </a:r>
            <a:r>
              <a:rPr lang="en-US" altLang="zh-CN" dirty="0"/>
              <a:t>(Intelligent/Wisdom)</a:t>
            </a:r>
            <a:endParaRPr lang="en-US" altLang="zh-CN" dirty="0"/>
          </a:p>
          <a:p>
            <a:pPr lvl="1"/>
            <a:r>
              <a:rPr lang="zh-CN" altLang="en-US" dirty="0"/>
              <a:t>智能是理解知识、应用知识处理问题的能力，表现在知识与知识的关联上，即运用已有的知识，针对物质世界发展过程中产生的问题，根据获得的知识和信息进行分析、对比，演绎出解决方案的能力。</a:t>
            </a:r>
            <a:endParaRPr lang="zh-CN" altLang="en-US" dirty="0"/>
          </a:p>
        </p:txBody>
      </p:sp>
      <p:pic>
        <p:nvPicPr>
          <p:cNvPr id="4" name="图片 3"/>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60514" y="2312352"/>
            <a:ext cx="3602355" cy="22332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知识表示</a:t>
            </a:r>
            <a:endParaRPr lang="zh-CN" altLang="en-US" dirty="0"/>
          </a:p>
        </p:txBody>
      </p:sp>
      <p:sp>
        <p:nvSpPr>
          <p:cNvPr id="3" name="内容占位符 2"/>
          <p:cNvSpPr>
            <a:spLocks noGrp="1"/>
          </p:cNvSpPr>
          <p:nvPr>
            <p:ph idx="1"/>
          </p:nvPr>
        </p:nvSpPr>
        <p:spPr/>
        <p:txBody>
          <a:bodyPr/>
          <a:lstStyle/>
          <a:p>
            <a:r>
              <a:rPr lang="zh-CN" altLang="en-US" dirty="0"/>
              <a:t>利用计算机表示、存储、处理数据的优势，知识表示是借助计算机能够接收处理的符号和方式，把人在客观世界中所接收的知识进行转换。</a:t>
            </a:r>
            <a:endParaRPr lang="en-US" altLang="zh-CN" dirty="0"/>
          </a:p>
          <a:p>
            <a:r>
              <a:rPr lang="zh-CN" altLang="en-US" dirty="0"/>
              <a:t>任何一种表示方式都是一种数据结构，同时把数据结构与人类知识联系起来。人类知识的结构及机制决定了知识表示方式。</a:t>
            </a:r>
            <a:endParaRPr lang="en-US" altLang="zh-CN" dirty="0"/>
          </a:p>
          <a:p>
            <a:r>
              <a:rPr lang="zh-CN" altLang="en-US" dirty="0"/>
              <a:t>知识表示要选择适合的方式表达知识，即找准知识与表示之间的对应关系。</a:t>
            </a:r>
            <a:endParaRPr lang="en-US" altLang="zh-CN" dirty="0"/>
          </a:p>
          <a:p>
            <a:r>
              <a:rPr lang="zh-CN" altLang="en-US" dirty="0"/>
              <a:t>知识表示的目的就是：基于知识的准确表示，智能算法程序能利用其知识表示作出对应的决策，制定相关计划，判别状况和识别对象，分析目标物体，获得结果等</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典型的知识表示方法（</a:t>
            </a:r>
            <a:r>
              <a:rPr lang="en-US" altLang="zh-CN" dirty="0"/>
              <a:t>1</a:t>
            </a:r>
            <a:r>
              <a:rPr lang="zh-CN" altLang="en-US" dirty="0"/>
              <a:t>）</a:t>
            </a:r>
            <a:endParaRPr lang="zh-CN" altLang="en-US" dirty="0"/>
          </a:p>
        </p:txBody>
      </p:sp>
      <p:sp>
        <p:nvSpPr>
          <p:cNvPr id="3" name="内容占位符 2"/>
          <p:cNvSpPr>
            <a:spLocks noGrp="1"/>
          </p:cNvSpPr>
          <p:nvPr>
            <p:ph idx="1"/>
          </p:nvPr>
        </p:nvSpPr>
        <p:spPr/>
        <p:txBody>
          <a:bodyPr>
            <a:normAutofit/>
          </a:bodyPr>
          <a:lstStyle/>
          <a:p>
            <a:r>
              <a:rPr lang="zh-CN" altLang="en-US" dirty="0"/>
              <a:t>一阶谓词逻辑表示法</a:t>
            </a:r>
            <a:endParaRPr lang="zh-CN" altLang="en-US" dirty="0"/>
          </a:p>
          <a:p>
            <a:pPr lvl="1"/>
            <a:r>
              <a:rPr lang="zh-CN" altLang="en-US" dirty="0"/>
              <a:t>一阶谓词逻辑是目前最精确地表达人类思维和推理的的方法之一，它基于数理逻辑，借助计算机进行精确运算（推演）。因为人类自然语言与其表现方式大致相同，所以，人们易于接受将逻辑当作知识表示工具。</a:t>
            </a:r>
            <a:endParaRPr lang="zh-CN" altLang="en-US" dirty="0"/>
          </a:p>
          <a:p>
            <a:r>
              <a:rPr lang="zh-CN" altLang="en-US" dirty="0"/>
              <a:t>框架表示法</a:t>
            </a:r>
            <a:endParaRPr lang="en-US" altLang="zh-CN" dirty="0"/>
          </a:p>
          <a:p>
            <a:pPr lvl="1"/>
            <a:r>
              <a:rPr lang="zh-CN" altLang="en-US" dirty="0"/>
              <a:t>框架是一种表示和组织知识的数据结构。它由框架名和描述框架各方面性质的槽构成。</a:t>
            </a:r>
            <a:endParaRPr lang="en-US" altLang="zh-CN" dirty="0"/>
          </a:p>
          <a:p>
            <a:r>
              <a:rPr lang="zh-CN" altLang="en-US" dirty="0"/>
              <a:t>语义网络</a:t>
            </a:r>
            <a:endParaRPr lang="en-US" altLang="zh-CN" dirty="0"/>
          </a:p>
          <a:p>
            <a:pPr lvl="1"/>
            <a:r>
              <a:rPr lang="zh-CN" altLang="en-US" dirty="0"/>
              <a:t>一个语义网络即一个带标识的有向图，其中问题领域中的物体、概念、事件、动作等通过带有标识的结点表示，结点之间的有向弧标识用来表达他们之间的语义联系。</a:t>
            </a:r>
            <a:endParaRPr lang="en-US" altLang="zh-CN" dirty="0"/>
          </a:p>
          <a:p>
            <a:r>
              <a:rPr lang="zh-CN" altLang="zh-CN" dirty="0"/>
              <a:t>产生式表示法</a:t>
            </a:r>
            <a:endParaRPr lang="en-US" altLang="zh-CN" dirty="0"/>
          </a:p>
          <a:p>
            <a:pPr lvl="1"/>
            <a:r>
              <a:rPr lang="zh-CN" altLang="zh-CN" dirty="0"/>
              <a:t>基于人类大脑记忆模式中的不同知识块之间存在的因果关系，以“</a:t>
            </a:r>
            <a:r>
              <a:rPr lang="en-US" altLang="zh-CN" dirty="0"/>
              <a:t>IF-THEN</a:t>
            </a:r>
            <a:r>
              <a:rPr lang="zh-CN" altLang="zh-CN" dirty="0"/>
              <a:t>”的形式，即产生式规则来表示。</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典型的知识表示方法（</a:t>
            </a:r>
            <a:r>
              <a:rPr lang="en-US" altLang="zh-CN" dirty="0"/>
              <a:t>2</a:t>
            </a:r>
            <a:r>
              <a:rPr lang="zh-CN" altLang="en-US" dirty="0"/>
              <a:t>）</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基于神经网络的知识表示</a:t>
            </a:r>
            <a:endParaRPr lang="en-US" altLang="zh-CN" dirty="0"/>
          </a:p>
          <a:p>
            <a:pPr lvl="1"/>
            <a:r>
              <a:rPr lang="zh-CN" altLang="zh-CN" dirty="0"/>
              <a:t>在学习过程中，人工神经网络将其所获得的知识，分布式地存储于节点间的权重和偏置系数之中，有效提升网络的鲁棒性和容错性；而在模式识别易受噪声干扰并且模式的部分损失较大，因此网络的这一特点是成功解决模式匹配的重要因素之一。</a:t>
            </a:r>
            <a:endParaRPr lang="en-US" altLang="zh-CN" dirty="0"/>
          </a:p>
          <a:p>
            <a:r>
              <a:rPr lang="zh-CN" altLang="en-US" dirty="0"/>
              <a:t>基于本体的知识表示法</a:t>
            </a:r>
            <a:endParaRPr lang="en-US" altLang="zh-CN" dirty="0"/>
          </a:p>
          <a:p>
            <a:pPr lvl="1"/>
            <a:r>
              <a:rPr lang="zh-CN" altLang="en-US" dirty="0"/>
              <a:t>通过将现实世界中的某个应用领域抽象或概括成一组概念和概念之间的关系，并在该区域中构建本体，可以大大促进该区域中的计算机信息处理。知识工程领域对本体的研究主要集中在两个方面：领域本体库的构建和本体的表示。</a:t>
            </a:r>
            <a:endParaRPr lang="en-US" altLang="zh-CN" dirty="0"/>
          </a:p>
          <a:p>
            <a:r>
              <a:rPr lang="zh-CN" altLang="zh-CN" dirty="0"/>
              <a:t>知识地图</a:t>
            </a:r>
            <a:endParaRPr lang="en-US" altLang="zh-CN" dirty="0"/>
          </a:p>
          <a:p>
            <a:pPr lvl="1"/>
            <a:r>
              <a:rPr lang="zh-CN" altLang="zh-CN" dirty="0"/>
              <a:t>知识地图是用来整理个人或组织所拥有的知识项目及其访问地址的工具，以便用户能快速定位到其所需要的知识，“按图索骥”地寻找知识来源。</a:t>
            </a:r>
            <a:endParaRPr lang="en-US" altLang="zh-CN" dirty="0"/>
          </a:p>
          <a:p>
            <a:r>
              <a:rPr lang="zh-CN" altLang="zh-CN" dirty="0"/>
              <a:t>知识图谱</a:t>
            </a:r>
            <a:endParaRPr lang="en-US" altLang="zh-CN" dirty="0"/>
          </a:p>
          <a:p>
            <a:pPr lvl="1"/>
            <a:r>
              <a:rPr lang="zh-CN" altLang="zh-CN" dirty="0"/>
              <a:t>知识图谱试图用实体及实体间的关系来解读各种知识和用户需求，并以此实现知识和用户的更好匹配。根据知识数据的来源和图谱应用的领域，可以将其分为通用知识图谱和行业知识图谱。</a:t>
            </a:r>
            <a:endParaRPr lang="en-US" altLang="zh-CN" dirty="0"/>
          </a:p>
          <a:p>
            <a:endParaRPr lang="en-US" altLang="zh-CN" dirty="0"/>
          </a:p>
        </p:txBody>
      </p:sp>
    </p:spTree>
  </p:cSld>
  <p:clrMapOvr>
    <a:masterClrMapping/>
  </p:clrMapOvr>
</p:sld>
</file>

<file path=ppt/theme/theme1.xml><?xml version="1.0" encoding="utf-8"?>
<a:theme xmlns:a="http://schemas.openxmlformats.org/drawingml/2006/main" name="数字孪生技术与工程实践2022">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自定义 3">
      <a:majorFont>
        <a:latin typeface="Arial Black"/>
        <a:ea typeface="思源黑体 CN Heavy"/>
        <a:cs typeface=""/>
      </a:majorFont>
      <a:minorFont>
        <a:latin typeface="Arial"/>
        <a:ea typeface="思源黑体 CN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数字孪生技术与工程实践2022</Template>
  <TotalTime>0</TotalTime>
  <Words>8854</Words>
  <Application>WPS 演示</Application>
  <PresentationFormat>宽屏</PresentationFormat>
  <Paragraphs>228</Paragraphs>
  <Slides>34</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34</vt:i4>
      </vt:variant>
    </vt:vector>
  </HeadingPairs>
  <TitlesOfParts>
    <vt:vector size="54" baseType="lpstr">
      <vt:lpstr>Arial</vt:lpstr>
      <vt:lpstr>宋体</vt:lpstr>
      <vt:lpstr>Wingdings</vt:lpstr>
      <vt:lpstr>思源宋体 CN Heavy</vt:lpstr>
      <vt:lpstr>汉仪书宋二KW</vt:lpstr>
      <vt:lpstr>Arial</vt:lpstr>
      <vt:lpstr>思源黑体 CN Heavy</vt:lpstr>
      <vt:lpstr>汉仪中黑KW</vt:lpstr>
      <vt:lpstr>Arial Black</vt:lpstr>
      <vt:lpstr>微软雅黑</vt:lpstr>
      <vt:lpstr>宋体</vt:lpstr>
      <vt:lpstr>Arial Unicode MS</vt:lpstr>
      <vt:lpstr>思源黑体 CN Medium</vt:lpstr>
      <vt:lpstr>Calibri</vt:lpstr>
      <vt:lpstr>Helvetica Neue</vt:lpstr>
      <vt:lpstr>思源宋体 CN Medium</vt:lpstr>
      <vt:lpstr>Wingdings</vt:lpstr>
      <vt:lpstr>华文细黑</vt:lpstr>
      <vt:lpstr>黑体-简</vt:lpstr>
      <vt:lpstr>数字孪生技术与工程实践2022</vt:lpstr>
      <vt:lpstr>数字孪生技术与工程实践  第6章 数字孪生的智能化应用</vt:lpstr>
      <vt:lpstr>引言</vt:lpstr>
      <vt:lpstr>目录</vt:lpstr>
      <vt:lpstr>6.1 知识及其表达</vt:lpstr>
      <vt:lpstr>模型和知识</vt:lpstr>
      <vt:lpstr>数据和知识</vt:lpstr>
      <vt:lpstr>知识表示</vt:lpstr>
      <vt:lpstr>典型的知识表示方法（1）</vt:lpstr>
      <vt:lpstr>典型的知识表示方法（2）</vt:lpstr>
      <vt:lpstr>知识推理</vt:lpstr>
      <vt:lpstr>6.2 模型和数据双驱动的优化</vt:lpstr>
      <vt:lpstr>模型驱动和数据驱动的方法</vt:lpstr>
      <vt:lpstr>模型驱动方法</vt:lpstr>
      <vt:lpstr>数据驱动方法</vt:lpstr>
      <vt:lpstr>数据驱动和模型驱动的联合应用方式</vt:lpstr>
      <vt:lpstr>6.3 基于数字孪生的机器学习</vt:lpstr>
      <vt:lpstr>基于模型的生成对抗网络</vt:lpstr>
      <vt:lpstr>迁移学习</vt:lpstr>
      <vt:lpstr>基于模型和数据的迁移学习</vt:lpstr>
      <vt:lpstr>6.4 基于数字孪生的装配优化</vt:lpstr>
      <vt:lpstr>背景</vt:lpstr>
      <vt:lpstr>装配产品数字孪生体的构建</vt:lpstr>
      <vt:lpstr>基于知识图谱的装配工艺表达</vt:lpstr>
      <vt:lpstr>基于知识图谱的装配工艺动态优化</vt:lpstr>
      <vt:lpstr>“操作-状态-质量反馈”三层结构下的质量控制过程</vt:lpstr>
      <vt:lpstr>6.5 基于数字孪生的设备维护</vt:lpstr>
      <vt:lpstr>工业设备维护存在的主要问题</vt:lpstr>
      <vt:lpstr>设备维护</vt:lpstr>
      <vt:lpstr>复杂设备的预测性维护方法</vt:lpstr>
      <vt:lpstr>模型和数据相结合的维护方法</vt:lpstr>
      <vt:lpstr>数字孪生驱动的设备预测性维护框架</vt:lpstr>
      <vt:lpstr>本章思考题</vt:lpstr>
      <vt:lpstr>本章思考题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数字孪生技术与工程实践 第1章 数字孪生的发展 </dc:title>
  <dc:creator>陆剑峰</dc:creator>
  <cp:lastModifiedBy>朱显杰</cp:lastModifiedBy>
  <cp:revision>20</cp:revision>
  <dcterms:created xsi:type="dcterms:W3CDTF">2024-03-12T04:48:37Z</dcterms:created>
  <dcterms:modified xsi:type="dcterms:W3CDTF">2024-03-12T04:48:37Z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0699D2E00BC444B59B35C682CCC34EC1</vt:lpwstr>
  </property>
  <property fmtid="{D5CDD505-2E9C-101B-9397-08002B2CF9AE}" pid="3" name="KSOProductBuildVer">
    <vt:lpwstr>2052-6.4.0.8550</vt:lpwstr>
  </property>
</Properties>
</file>