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8" r:id="rId6"/>
    <p:sldId id="279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0" r:id="rId18"/>
    <p:sldId id="277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eth Kroel" initials="" lastIdx="4" clrIdx="0"/>
  <p:cmAuthor id="1" name="Mai Huynh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540FA7E-216D-4495-BA04-24699B938777}">
  <a:tblStyle styleId="{0540FA7E-216D-4495-BA04-24699B93877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326"/>
  </p:normalViewPr>
  <p:slideViewPr>
    <p:cSldViewPr snapToGrid="0" snapToObjects="1">
      <p:cViewPr varScale="1">
        <p:scale>
          <a:sx n="62" d="100"/>
          <a:sy n="6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 notes: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mlfeatures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maps to two sources – has two {source, relation, [atoms]} elements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Mapping dictionary was developed jointly with query 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  <a:r>
              <a:rPr lang="en-US" sz="12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notes:</a:t>
            </a:r>
          </a:p>
          <a:p>
            <a:pPr marL="171450" marR="0" lvl="0" indent="-171450" algn="l" rtl="0">
              <a:spcBef>
                <a:spcPts val="0"/>
              </a:spcBef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needed for our five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queries</a:t>
            </a:r>
          </a:p>
          <a:p>
            <a:pPr marL="171450" marR="0" lvl="0" indent="-171450" algn="l" rtl="0">
              <a:spcBef>
                <a:spcPts val="0"/>
              </a:spcBef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enable processing of more complex queries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61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56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2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Shape 2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SzPts val="304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l" rtl="0">
              <a:spcBef>
                <a:spcPts val="0"/>
              </a:spcBef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l" rtl="0">
              <a:spcBef>
                <a:spcPts val="0"/>
              </a:spcBef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stanford.edu/reports/LG-2012-0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iai.uni-bonn.de/manthey_rainer/IIS_1718/manualDES4.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689113" y="1704254"/>
            <a:ext cx="10747513" cy="1740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r" rtl="0">
              <a:spcBef>
                <a:spcPts val="0"/>
              </a:spcBef>
              <a:buClr>
                <a:schemeClr val="dk1"/>
              </a:buClr>
              <a:buSzPts val="5400"/>
              <a:buFont typeface="Corbel"/>
              <a:buNone/>
            </a:pPr>
            <a:br>
              <a:rPr lang="en-US" sz="5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5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5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5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54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Analytics-R’-Us</a:t>
            </a:r>
            <a:br>
              <a:rPr lang="en-US" sz="54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959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Schema Integration and Justification Team</a:t>
            </a:r>
            <a:b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Demand Prediction Analysis </a:t>
            </a:r>
            <a:b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DSE 203 Presentation #5</a:t>
            </a:r>
            <a:b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959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12/8/2017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2028824" y="3897351"/>
            <a:ext cx="8791575" cy="24064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3357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Team:</a:t>
            </a:r>
          </a:p>
          <a:p>
            <a:pPr marL="0" marR="0" lvl="0" indent="-193357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Josh Wilson</a:t>
            </a:r>
          </a:p>
          <a:p>
            <a:pPr marL="0" marR="0" lvl="0" indent="-193357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Amisha Bhanage</a:t>
            </a:r>
          </a:p>
          <a:p>
            <a:pPr marL="0" marR="0" lvl="0" indent="-193357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Ken Kroel</a:t>
            </a:r>
          </a:p>
          <a:p>
            <a:pPr marL="0" marR="0" lvl="0" indent="-193357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Mai Huynh</a:t>
            </a:r>
          </a:p>
          <a:p>
            <a:pPr marL="0" marR="0" lvl="0" indent="-193357" algn="r" rtl="0">
              <a:spcBef>
                <a:spcPts val="10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endParaRPr sz="21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484300" y="242450"/>
            <a:ext cx="10018800" cy="11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Process (cont.)</a:t>
            </a:r>
            <a:b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200" b="0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Step 2: Reformulate Query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484310" y="2006774"/>
            <a:ext cx="10018713" cy="4435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Char char="•"/>
            </a:pPr>
            <a:r>
              <a:rPr lang="en-US" sz="240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Uses mapping dictionary</a:t>
            </a:r>
          </a:p>
          <a:p>
            <a:pPr marL="742950" marR="0" lvl="1" indent="-285750" algn="l" rtl="0">
              <a:spcBef>
                <a:spcPts val="1007"/>
              </a:spcBef>
              <a:spcAft>
                <a:spcPts val="0"/>
              </a:spcAft>
              <a:buClr>
                <a:srgbClr val="1186C3"/>
              </a:buClr>
              <a:buSzPts val="2951"/>
              <a:buFont typeface="Arial"/>
              <a:buChar char="•"/>
            </a:pPr>
            <a:r>
              <a:rPr lang="en-US" sz="203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Dictionary keys are mediated schema relations</a:t>
            </a:r>
          </a:p>
          <a:p>
            <a:pPr marL="285750" marR="0" lvl="0" indent="-285750" algn="l" rtl="0">
              <a:spcBef>
                <a:spcPts val="1081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Char char="•"/>
            </a:pPr>
            <a:r>
              <a:rPr lang="en-US" sz="240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For each key (relation)</a:t>
            </a:r>
          </a:p>
          <a:p>
            <a:pPr marL="742950" marR="0" lvl="1" indent="-285750" algn="l" rtl="0">
              <a:spcBef>
                <a:spcPts val="1007"/>
              </a:spcBef>
              <a:spcAft>
                <a:spcPts val="0"/>
              </a:spcAft>
              <a:buClr>
                <a:srgbClr val="1186C3"/>
              </a:buClr>
              <a:buSzPts val="2951"/>
              <a:buFont typeface="Arial"/>
              <a:buChar char="•"/>
            </a:pPr>
            <a:r>
              <a:rPr lang="en-US" sz="203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“datalog” = list of datalog atoms</a:t>
            </a:r>
          </a:p>
          <a:p>
            <a:pPr marL="742950" marR="0" lvl="1" indent="-285750" algn="l" rtl="0">
              <a:spcBef>
                <a:spcPts val="1007"/>
              </a:spcBef>
              <a:spcAft>
                <a:spcPts val="0"/>
              </a:spcAft>
              <a:buClr>
                <a:srgbClr val="1186C3"/>
              </a:buClr>
              <a:buSzPts val="2951"/>
              <a:buFont typeface="Arial"/>
              <a:buChar char="•"/>
            </a:pPr>
            <a:r>
              <a:rPr lang="en-US" sz="203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“mapping” = list of {source, relation, [atoms]} to which each “datalog” unfolds</a:t>
            </a:r>
          </a:p>
          <a:p>
            <a:pPr marL="742950" marR="0" lvl="1" indent="-285750" algn="l" rtl="0">
              <a:spcBef>
                <a:spcPts val="951"/>
              </a:spcBef>
              <a:spcAft>
                <a:spcPts val="0"/>
              </a:spcAft>
              <a:buClr>
                <a:srgbClr val="1186C3"/>
              </a:buClr>
              <a:buSzPts val="2548"/>
              <a:buFont typeface="Arial"/>
              <a:buNone/>
            </a:pPr>
            <a:endParaRPr sz="1757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81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None/>
            </a:pPr>
            <a:endParaRPr sz="2405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81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None/>
            </a:pPr>
            <a:endParaRPr sz="2405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81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Char char="•"/>
            </a:pPr>
            <a:r>
              <a:rPr lang="en-US" sz="2405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Unfolding process remaps from atoms in “datalog” to atoms in “mapping”</a:t>
            </a:r>
          </a:p>
          <a:p>
            <a:pPr marL="285750" marR="0" lvl="0" indent="-285750" algn="l" rtl="0">
              <a:spcBef>
                <a:spcPts val="1081"/>
              </a:spcBef>
              <a:spcAft>
                <a:spcPts val="0"/>
              </a:spcAft>
              <a:buClr>
                <a:srgbClr val="1186C3"/>
              </a:buClr>
              <a:buSzPts val="3487"/>
              <a:buFont typeface="Arial"/>
              <a:buNone/>
            </a:pPr>
            <a:endParaRPr sz="2405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360" y="1995053"/>
            <a:ext cx="2052225" cy="149076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687" y="4372980"/>
            <a:ext cx="9457957" cy="96102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484300" y="242452"/>
            <a:ext cx="10018800" cy="10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Process (cont</a:t>
            </a:r>
            <a:r>
              <a:rPr lang="en-US" b="1">
                <a:solidFill>
                  <a:srgbClr val="595959"/>
                </a:solidFill>
              </a:rPr>
              <a:t>.)</a:t>
            </a:r>
            <a:b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200" b="0" i="1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Step 3: Optimize Query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484311" y="1742614"/>
            <a:ext cx="10018713" cy="4435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Eliminates unnecessary relations after unfolding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Unnecessary relations have no atoms that do not appear in other relations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Example:  Unfolding query for ML features with no sentiment info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Noto Sans Symbols"/>
              <a:buChar char="▪"/>
            </a:pP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pm_sales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p3m_sales, p3m_vol, 	p12m_sales, p12m_vol,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pm_numreviews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pm_avgrating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p3m_numreviews, 	p3m_avgrating, p12m_numreviews, p12m_avgrating) :- 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mlfeatures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yr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pm_sales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p3m_sales, p3m_vol, 	p12m_sales, p12m_vol,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pm_numreviews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pm_avgrating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p3m_numreviews, 	p3m_avgrating, p12m_numreviews, p12m_avgrating, </a:t>
            </a:r>
            <a:r>
              <a:rPr lang="en-US" sz="1500" b="1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_, _, _ 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Naive mapping unfolds to both S1 and S2 sources, per mapping dictionary: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1186C3"/>
              </a:buClr>
              <a:buSzPts val="1595"/>
              <a:buFont typeface="Arial"/>
              <a:buNone/>
            </a:pPr>
            <a:endParaRPr sz="11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Optimizer removes unnecessary S2.mlview relation because S1 source is sufficient: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760" y="4944217"/>
            <a:ext cx="8869680" cy="66125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7760" y="6056061"/>
            <a:ext cx="8869680" cy="6436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97" name="Shape 297"/>
          <p:cNvSpPr/>
          <p:nvPr/>
        </p:nvSpPr>
        <p:spPr>
          <a:xfrm>
            <a:off x="7874758" y="4353636"/>
            <a:ext cx="996287" cy="232012"/>
          </a:xfrm>
          <a:prstGeom prst="rect">
            <a:avLst/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8" name="Shape 298"/>
          <p:cNvCxnSpPr/>
          <p:nvPr/>
        </p:nvCxnSpPr>
        <p:spPr>
          <a:xfrm flipH="1">
            <a:off x="8952931" y="4448731"/>
            <a:ext cx="1223447" cy="44901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9" name="Shape 299"/>
          <p:cNvSpPr txBox="1"/>
          <p:nvPr/>
        </p:nvSpPr>
        <p:spPr>
          <a:xfrm>
            <a:off x="10176378" y="4187121"/>
            <a:ext cx="1751765" cy="52322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Sentiment features from second source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484300" y="242450"/>
            <a:ext cx="10018800" cy="106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Process (cont.)</a:t>
            </a:r>
            <a:b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200" b="0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Handling </a:t>
            </a:r>
            <a:r>
              <a:rPr lang="en-US" sz="3200" b="0" i="1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Group_by</a:t>
            </a:r>
            <a:r>
              <a:rPr lang="en-US" sz="3200" b="0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3200" b="0" i="1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Order_by</a:t>
            </a:r>
            <a:r>
              <a:rPr lang="en-US" sz="3200" b="0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Top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484310" y="1879094"/>
            <a:ext cx="10707690" cy="454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42"/>
              <a:buFont typeface="Arial"/>
              <a:buChar char="•"/>
            </a:pPr>
            <a:r>
              <a:rPr lang="en-US" sz="2029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Subgoals</a:t>
            </a:r>
            <a: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within </a:t>
            </a:r>
            <a:r>
              <a:rPr lang="en-US" sz="2029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group_by</a:t>
            </a:r>
            <a: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2029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order_by</a:t>
            </a:r>
            <a: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top are extracted and unfolded in previous (added) step(s):</a:t>
            </a:r>
            <a:b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61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1. 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Input </a:t>
            </a:r>
            <a:r>
              <a:rPr lang="en-US" sz="1610" b="0" i="0" u="sng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852"/>
              </a:spcBef>
              <a:spcAft>
                <a:spcPts val="0"/>
              </a:spcAft>
              <a:buClr>
                <a:srgbClr val="1186C3"/>
              </a:buClr>
              <a:buSzPts val="1827"/>
              <a:buFont typeface="Noto Sans Symbols"/>
              <a:buChar char="▪"/>
            </a:pP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(a1,a2,total_a3) :- </a:t>
            </a: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(M.R(a1,a2,a3),[a1,a2], total_a3=sum(a3))</a:t>
            </a:r>
            <a:br>
              <a:rPr lang="en-US" sz="119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9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148240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Clr>
                <a:srgbClr val="1186C3"/>
              </a:buClr>
              <a:buSzPts val="2335"/>
              <a:buFont typeface="Arial"/>
              <a:buNone/>
            </a:pPr>
            <a:r>
              <a:rPr lang="en-US" sz="161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2. </a:t>
            </a:r>
            <a:r>
              <a:rPr lang="en-US" sz="1610" b="0" i="0" u="sng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with </a:t>
            </a:r>
            <a:r>
              <a:rPr lang="en-US" sz="1610" b="0" i="0" u="sng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subgoal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extracted: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852"/>
              </a:spcBef>
              <a:spcAft>
                <a:spcPts val="0"/>
              </a:spcAft>
              <a:buClr>
                <a:srgbClr val="1186C3"/>
              </a:buClr>
              <a:buSzPts val="1827"/>
              <a:buFont typeface="Noto Sans Symbols"/>
              <a:buChar char="▪"/>
            </a:pP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Unfold_subgoal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(a1,a2,a3) :- M.R(a1,a2,a3).</a:t>
            </a:r>
            <a:b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(a1,a2,total_a3) :- </a:t>
            </a: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Unfold_subgoal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(a1,a2,a3),[a1,a2], total_a3=sum(a3))</a:t>
            </a:r>
            <a:b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05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subgoal</a:t>
            </a:r>
            <a:r>
              <a:rPr lang="en-US" sz="105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replaced with head of newly added step</a:t>
            </a:r>
            <a:br>
              <a:rPr lang="en-US" sz="105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050" b="0" i="1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148240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Clr>
                <a:srgbClr val="1186C3"/>
              </a:buClr>
              <a:buSzPts val="2335"/>
              <a:buFont typeface="Arial"/>
              <a:buNone/>
            </a:pPr>
            <a:r>
              <a:rPr lang="en-US" sz="161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3. 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Output </a:t>
            </a:r>
            <a:r>
              <a:rPr lang="en-US" sz="1610" b="0" i="0" u="sng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1610" b="0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852"/>
              </a:spcBef>
              <a:spcAft>
                <a:spcPts val="0"/>
              </a:spcAft>
              <a:buClr>
                <a:srgbClr val="1186C3"/>
              </a:buClr>
              <a:buSzPts val="1827"/>
              <a:buFont typeface="Noto Sans Symbols"/>
              <a:buChar char="▪"/>
            </a:pP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Unfold_subgoal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(a1,a2,a3) :- S1.T1(a1, a2), S1.T2(a2, a3).</a:t>
            </a:r>
            <a:b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(a1,a2,total_a3) :- </a:t>
            </a: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Unfold_subgoal</a:t>
            </a:r>
            <a: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(a1,a2,a3),[a1,a2], total_a3=sum(a3))</a:t>
            </a:r>
            <a:br>
              <a:rPr lang="en-US" sz="126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26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Clr>
                <a:srgbClr val="1186C3"/>
              </a:buClr>
              <a:buSzPts val="2942"/>
              <a:buFont typeface="Arial"/>
              <a:buChar char="•"/>
            </a:pPr>
            <a:r>
              <a:rPr lang="en-US" sz="2029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Benefits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64"/>
              </a:spcBef>
              <a:spcAft>
                <a:spcPts val="0"/>
              </a:spcAft>
              <a:buClr>
                <a:srgbClr val="1186C3"/>
              </a:buClr>
              <a:buSzPts val="2639"/>
              <a:buFont typeface="Arial"/>
              <a:buChar char="•"/>
            </a:pPr>
            <a:r>
              <a:rPr lang="en-US" sz="182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Never have to unfold and optimize </a:t>
            </a:r>
            <a:r>
              <a:rPr lang="en-US" sz="182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subgoals</a:t>
            </a:r>
            <a:r>
              <a:rPr lang="en-US" sz="182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within </a:t>
            </a:r>
            <a:r>
              <a:rPr lang="en-US" sz="182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group_by</a:t>
            </a:r>
            <a:r>
              <a:rPr lang="en-US" sz="182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82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order_by</a:t>
            </a:r>
            <a:r>
              <a:rPr lang="en-US" sz="182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, top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64"/>
              </a:spcBef>
              <a:spcAft>
                <a:spcPts val="0"/>
              </a:spcAft>
              <a:buClr>
                <a:srgbClr val="1186C3"/>
              </a:buClr>
              <a:buSzPts val="2639"/>
              <a:buFont typeface="Arial"/>
              <a:buChar char="•"/>
            </a:pPr>
            <a:r>
              <a:rPr lang="en-US" sz="182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Simplification of translation to source data query language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Walkthrough</a:t>
            </a:r>
            <a:b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200" i="1" dirty="0">
                <a:solidFill>
                  <a:srgbClr val="595959"/>
                </a:solidFill>
              </a:rPr>
              <a:t>Query 1 – ML Training</a:t>
            </a:r>
            <a:br>
              <a:rPr lang="en-US" sz="3600" i="0" u="none" strike="noStrike" cap="none" dirty="0">
                <a:solidFill>
                  <a:srgbClr val="595959"/>
                </a:solidFill>
                <a:sym typeface="Corbel"/>
              </a:rPr>
            </a:br>
            <a:endParaRPr lang="en-US" sz="4000" i="0" u="none" strike="noStrike" cap="none" dirty="0">
              <a:solidFill>
                <a:srgbClr val="595959"/>
              </a:solidFill>
              <a:sym typeface="Corbe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484310" y="2095996"/>
            <a:ext cx="10018713" cy="4435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Obtain all features needed for ML team to train prediction model</a:t>
            </a:r>
          </a:p>
          <a:p>
            <a:pPr marL="285750" marR="0" lvl="0" indent="-285750" algn="l" rtl="0">
              <a:spcBef>
                <a:spcPts val="112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input:</a:t>
            </a:r>
          </a:p>
          <a:p>
            <a:pPr lvl="1" indent="-285750">
              <a:spcBef>
                <a:spcPts val="1120"/>
              </a:spcBef>
              <a:spcAft>
                <a:spcPts val="0"/>
              </a:spcAft>
              <a:buSzPts val="3770"/>
              <a:buFont typeface="Wingdings" charset="2"/>
              <a:buChar char="§"/>
            </a:pP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Ans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 (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nodeid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yr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mn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sales,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vol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pm_sales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pm_vol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p3m_sales, p3m_vol,    	p12m_sales, p12m_vol,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pm_numreviews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pm_avgrating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p3m_numreviews, 	p3m_avgrating, p12m_numreviews, p12m_avgrating,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pm_avgsntp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p3m_avgsntp, 	p12m_avgsntp ) :- </a:t>
            </a:r>
            <a:b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mlfeatures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 (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nodeid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yr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mn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sales,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vol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pm_sales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pm_vol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p3m_sales, p3m_vol,     	p12m_sales, p12m_vol,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pm_numreviews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pm_avgrating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p3m_numreviews, 	p3m_avgrating, p12m_numreviews, p12m_avgrating,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pm_avgsntp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, p3m_avgsntp, 	p12m_avgsntp ), </a:t>
            </a: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nodeid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 in (15, 45, 121)</a:t>
            </a:r>
          </a:p>
          <a:p>
            <a:pPr marL="342900" indent="-342900">
              <a:spcBef>
                <a:spcPts val="1120"/>
              </a:spcBef>
              <a:spcAft>
                <a:spcPts val="0"/>
              </a:spcAft>
              <a:buSzPts val="3770"/>
              <a:buFont typeface="Arial" charset="0"/>
              <a:buChar char="•"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output:</a:t>
            </a:r>
          </a:p>
          <a:p>
            <a:pPr marL="800100" lvl="1" indent="-342900">
              <a:spcBef>
                <a:spcPts val="1120"/>
              </a:spcBef>
              <a:spcAft>
                <a:spcPts val="0"/>
              </a:spcAft>
              <a:buSzPts val="3770"/>
              <a:buFont typeface="Wingdings" charset="2"/>
              <a:buChar char="§"/>
            </a:pP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Ans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(nodeid,yr,mn,sales,vol,pm_sales,pm_vol,p3m_sales,p3m_vol,p12m_sales,p12m_vol,pm_numreviews,pm_avgrating,p3m_numreviews,p3m_avgrating,p12m_numreviews,p12m_avgrating,pm_avgsntp,p3m_avgsntp,p12m_avgsntp):-S1.mv_ml_features(nodeid,yr,mn,sales,vol,pm_sales,pm_vol,p3m_sales,p3m_vol,p12m_sales,p12m_vol,pm_numreviews,pm_avgrating,p3m_numreviews,p3m_avgrating,p12m_numreviews,p12m_avgrating),</a:t>
            </a:r>
            <a:b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S2.mlview(nodeid,yr,mn,pm_avgsntp,p3m_avgsntp,p12m_avgsntp),</a:t>
            </a:r>
            <a:b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dirty="0" err="1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nodeid</a:t>
            </a:r>
            <a:r>
              <a:rPr lang="en-US" sz="1500" dirty="0">
                <a:solidFill>
                  <a:srgbClr val="595959"/>
                </a:solidFill>
                <a:latin typeface="Courier New" charset="0"/>
                <a:ea typeface="Courier New" charset="0"/>
                <a:cs typeface="Courier New" charset="0"/>
              </a:rPr>
              <a:t> in (15,45,121)</a:t>
            </a:r>
            <a:endParaRPr lang="en-US" sz="1500" b="0" i="0" u="none" strike="noStrike" cap="none" dirty="0">
              <a:solidFill>
                <a:srgbClr val="595959"/>
              </a:solidFill>
              <a:latin typeface="Courier New" charset="0"/>
              <a:ea typeface="Courier New" charset="0"/>
              <a:cs typeface="Courier New" charset="0"/>
              <a:sym typeface="Corbel"/>
            </a:endParaRPr>
          </a:p>
          <a:p>
            <a:pPr marL="285750" marR="0" lvl="0" indent="-285750" algn="l" rtl="0">
              <a:spcBef>
                <a:spcPts val="112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Courier New" charset="0"/>
              <a:ea typeface="Courier New" charset="0"/>
              <a:cs typeface="Courier New" charset="0"/>
              <a:sym typeface="Corbel"/>
            </a:endParaRPr>
          </a:p>
        </p:txBody>
      </p:sp>
      <p:sp>
        <p:nvSpPr>
          <p:cNvPr id="4" name="Shape 297"/>
          <p:cNvSpPr/>
          <p:nvPr/>
        </p:nvSpPr>
        <p:spPr>
          <a:xfrm>
            <a:off x="2274058" y="3443292"/>
            <a:ext cx="1240667" cy="242248"/>
          </a:xfrm>
          <a:prstGeom prst="rect">
            <a:avLst/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Shape 297"/>
          <p:cNvSpPr/>
          <p:nvPr/>
        </p:nvSpPr>
        <p:spPr>
          <a:xfrm>
            <a:off x="2345495" y="5600705"/>
            <a:ext cx="1997905" cy="237485"/>
          </a:xfrm>
          <a:prstGeom prst="rect">
            <a:avLst/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" name="Shape 297"/>
          <p:cNvSpPr/>
          <p:nvPr/>
        </p:nvSpPr>
        <p:spPr>
          <a:xfrm>
            <a:off x="2359782" y="6300792"/>
            <a:ext cx="1040643" cy="239455"/>
          </a:xfrm>
          <a:prstGeom prst="rect">
            <a:avLst/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297"/>
          <p:cNvSpPr/>
          <p:nvPr/>
        </p:nvSpPr>
        <p:spPr>
          <a:xfrm>
            <a:off x="4414841" y="5600705"/>
            <a:ext cx="1428748" cy="237485"/>
          </a:xfrm>
          <a:prstGeom prst="rect">
            <a:avLst/>
          </a:prstGeom>
          <a:solidFill>
            <a:schemeClr val="accent3">
              <a:alpha val="50000"/>
            </a:schemeClr>
          </a:solidFill>
          <a:ln w="15875" cap="rnd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97"/>
          <p:cNvSpPr/>
          <p:nvPr/>
        </p:nvSpPr>
        <p:spPr>
          <a:xfrm>
            <a:off x="3500437" y="6300792"/>
            <a:ext cx="1428748" cy="239455"/>
          </a:xfrm>
          <a:prstGeom prst="rect">
            <a:avLst/>
          </a:prstGeom>
          <a:solidFill>
            <a:schemeClr val="accent3">
              <a:alpha val="50000"/>
            </a:schemeClr>
          </a:solidFill>
          <a:ln w="15875" cap="rnd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Unit Test</a:t>
            </a:r>
            <a:r>
              <a:rPr lang="en-US" b="1" dirty="0">
                <a:solidFill>
                  <a:srgbClr val="595959"/>
                </a:solidFill>
              </a:rPr>
              <a:t>ing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484310" y="1681654"/>
            <a:ext cx="10018713" cy="4435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770"/>
              <a:buFontTx/>
              <a:buNone/>
              <a:tabLst/>
              <a:defRPr/>
            </a:pPr>
            <a:endParaRPr lang="en-US" sz="26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98" y="2191187"/>
            <a:ext cx="85090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72152" y="2191187"/>
            <a:ext cx="3086100" cy="9092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2152" y="3139359"/>
            <a:ext cx="3086100" cy="84685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2151" y="4035581"/>
            <a:ext cx="4557711" cy="120793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80883" y="1853235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Five agreed upon queries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6201" y="3237097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Validation and optimization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3876" y="4852239"/>
            <a:ext cx="427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Group_by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order_by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, top, and multi-step queries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95959"/>
                </a:solidFill>
              </a:rPr>
              <a:t>Unit Testing</a:t>
            </a:r>
            <a:br>
              <a:rPr lang="en-US" b="1" dirty="0">
                <a:solidFill>
                  <a:srgbClr val="595959"/>
                </a:solidFill>
              </a:rPr>
            </a:br>
            <a:r>
              <a:rPr lang="en-US" sz="3200" i="1" dirty="0">
                <a:solidFill>
                  <a:srgbClr val="595959"/>
                </a:solidFill>
              </a:rPr>
              <a:t>Example of Failing Test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15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11" y="2514330"/>
            <a:ext cx="10463310" cy="320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8862" y="5086351"/>
            <a:ext cx="4914900" cy="271462"/>
          </a:xfrm>
          <a:prstGeom prst="rect">
            <a:avLst/>
          </a:prstGeom>
          <a:solidFill>
            <a:schemeClr val="accent4">
              <a:alpha val="4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783925" y="120650"/>
            <a:ext cx="9848700" cy="14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254000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b="1" dirty="0">
                <a:solidFill>
                  <a:srgbClr val="595959"/>
                </a:solidFill>
              </a:rPr>
              <a:t>Schema Team Collaboration</a:t>
            </a:r>
          </a:p>
        </p:txBody>
      </p:sp>
      <p:graphicFrame>
        <p:nvGraphicFramePr>
          <p:cNvPr id="334" name="Shape 334"/>
          <p:cNvGraphicFramePr/>
          <p:nvPr>
            <p:extLst>
              <p:ext uri="{D42A27DB-BD31-4B8C-83A1-F6EECF244321}">
                <p14:modId xmlns:p14="http://schemas.microsoft.com/office/powerpoint/2010/main" val="1823197786"/>
              </p:ext>
            </p:extLst>
          </p:nvPr>
        </p:nvGraphicFramePr>
        <p:xfrm>
          <a:off x="2173714" y="2851365"/>
          <a:ext cx="9458875" cy="3850560"/>
        </p:xfrm>
        <a:graphic>
          <a:graphicData uri="http://schemas.openxmlformats.org/drawingml/2006/table">
            <a:tbl>
              <a:tblPr firstRow="1" bandRow="1">
                <a:noFill/>
                <a:tableStyleId>{0540FA7E-216D-4495-BA04-24699B938777}</a:tableStyleId>
              </a:tblPr>
              <a:tblGrid>
                <a:gridCol w="21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Team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Interaction highlights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lvl="0" indent="-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600" dirty="0"/>
                        <a:t>Seek for technical guidance and clarifications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Data exploration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Understand the source data at start</a:t>
                      </a:r>
                    </a:p>
                    <a:p>
                      <a:pPr marL="285750" lvl="0" indent="-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Seek for expertise of data exploration on the classification level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Confirm the mediated schema accuracy compared to the source data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Query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/>
                        <a:t>Collaborated to define mapping dictionary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/>
                        <a:t>Collaboratively</a:t>
                      </a:r>
                      <a:r>
                        <a:rPr lang="en-US" sz="1600" baseline="0" dirty="0"/>
                        <a:t> agreed upon set of standards for </a:t>
                      </a:r>
                      <a:r>
                        <a:rPr lang="en-US" sz="1600" baseline="0" dirty="0" err="1"/>
                        <a:t>datalog</a:t>
                      </a:r>
                      <a:r>
                        <a:rPr lang="en-US" sz="1600" baseline="0" dirty="0"/>
                        <a:t> syntax</a:t>
                      </a:r>
                      <a:endParaRPr lang="en-US" sz="16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Co-developed</a:t>
                      </a:r>
                      <a:r>
                        <a:rPr lang="en-US" sz="1600" baseline="0" dirty="0"/>
                        <a:t> common </a:t>
                      </a:r>
                      <a:r>
                        <a:rPr lang="en-US" sz="1600" baseline="0" dirty="0" err="1"/>
                        <a:t>datalog</a:t>
                      </a:r>
                      <a:r>
                        <a:rPr lang="en-US" sz="1600" baseline="0" dirty="0"/>
                        <a:t> parsing library</a:t>
                      </a:r>
                      <a:endParaRPr lang="en-US" sz="16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Worked</a:t>
                      </a:r>
                      <a:r>
                        <a:rPr lang="en-US" sz="1600" baseline="0" dirty="0"/>
                        <a:t> together to modify initial schema design to meet final requirements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Machine learning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Understand  ML user-scenario  and implementation requirements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Worked</a:t>
                      </a:r>
                      <a:r>
                        <a:rPr lang="en-US" sz="1600" baseline="0" dirty="0"/>
                        <a:t> together to modify initial schema design to meet final requirements</a:t>
                      </a:r>
                      <a:endParaRPr lang="en-US" sz="16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/>
                        <a:t>Coordinate the weekly face-to-face meeting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5" name="Shape 335"/>
          <p:cNvGraphicFramePr/>
          <p:nvPr>
            <p:extLst>
              <p:ext uri="{D42A27DB-BD31-4B8C-83A1-F6EECF244321}">
                <p14:modId xmlns:p14="http://schemas.microsoft.com/office/powerpoint/2010/main" val="1235414073"/>
              </p:ext>
            </p:extLst>
          </p:nvPr>
        </p:nvGraphicFramePr>
        <p:xfrm>
          <a:off x="2173714" y="1275565"/>
          <a:ext cx="9458875" cy="1475900"/>
        </p:xfrm>
        <a:graphic>
          <a:graphicData uri="http://schemas.openxmlformats.org/drawingml/2006/table">
            <a:tbl>
              <a:tblPr firstRow="1" bandRow="1">
                <a:noFill/>
                <a:tableStyleId>{0540FA7E-216D-4495-BA04-24699B938777}</a:tableStyleId>
              </a:tblPr>
              <a:tblGrid>
                <a:gridCol w="94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Services provided by Schema team</a:t>
                      </a:r>
                    </a:p>
                  </a:txBody>
                  <a:tcPr marL="91450" marR="91450" marT="45725" marB="45725">
                    <a:solidFill>
                      <a:srgbClr val="DD7E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025">
                <a:tc>
                  <a:txBody>
                    <a:bodyPr/>
                    <a:lstStyle/>
                    <a:p>
                      <a:pPr marL="285750" lvl="0" indent="-266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900" dirty="0"/>
                        <a:t>Design mediated schema and create mediated schema views in PostgreSQL</a:t>
                      </a:r>
                    </a:p>
                    <a:p>
                      <a:pPr marL="285750" lvl="0" indent="-266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900" dirty="0"/>
                        <a:t>Developed mediator to validate, unfold,</a:t>
                      </a:r>
                      <a:r>
                        <a:rPr lang="en-US" sz="1900" baseline="0" dirty="0"/>
                        <a:t> and optimize </a:t>
                      </a:r>
                      <a:r>
                        <a:rPr lang="en-US" sz="1900" baseline="0" dirty="0" err="1"/>
                        <a:t>datalog</a:t>
                      </a:r>
                      <a:r>
                        <a:rPr lang="en-US" sz="1900" baseline="0" dirty="0"/>
                        <a:t> queries</a:t>
                      </a:r>
                    </a:p>
                    <a:p>
                      <a:pPr marL="285750" lvl="0" indent="-266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900" dirty="0"/>
                        <a:t>Actively support ML team and Query team on any change request to the mediated schema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321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595959"/>
                </a:solidFill>
              </a:rPr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524119"/>
            <a:ext cx="10018713" cy="3124201"/>
          </a:xfrm>
        </p:spPr>
        <p:txBody>
          <a:bodyPr/>
          <a:lstStyle/>
          <a:p>
            <a:pPr indent="-28575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</a:pPr>
            <a:r>
              <a:rPr lang="en-US" sz="2800" dirty="0">
                <a:solidFill>
                  <a:srgbClr val="595959"/>
                </a:solidFill>
              </a:rPr>
              <a:t>Overlapping and interdependent team roles and responsibilities</a:t>
            </a:r>
            <a:endParaRPr lang="is-IS" sz="2800" dirty="0">
              <a:solidFill>
                <a:srgbClr val="595959"/>
              </a:solidFill>
            </a:endParaRPr>
          </a:p>
          <a:p>
            <a:pPr indent="-28575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</a:pPr>
            <a:r>
              <a:rPr lang="is-IS" sz="2800" dirty="0">
                <a:solidFill>
                  <a:srgbClr val="595959"/>
                </a:solidFill>
              </a:rPr>
              <a:t>Communication</a:t>
            </a:r>
          </a:p>
          <a:p>
            <a:pPr marL="800100" lvl="1" indent="-34290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Wingdings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Different interpretations of requirements</a:t>
            </a:r>
          </a:p>
          <a:p>
            <a:pPr marL="800100" lvl="1" indent="-34290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Wingdings" charset="2"/>
              <a:buChar char="§"/>
            </a:pPr>
            <a:r>
              <a:rPr lang="en-US" sz="2400" dirty="0">
                <a:solidFill>
                  <a:srgbClr val="595959"/>
                </a:solidFill>
              </a:rPr>
              <a:t>Game of “telephone” effect</a:t>
            </a:r>
            <a:endParaRPr lang="is-I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8575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</a:pPr>
            <a:r>
              <a:rPr lang="is-IS" sz="2800" dirty="0">
                <a:solidFill>
                  <a:srgbClr val="595959"/>
                </a:solidFill>
              </a:rPr>
              <a:t>Configuration management</a:t>
            </a:r>
          </a:p>
          <a:p>
            <a:pPr marL="800100" lvl="1" indent="-34290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Wingdings" charset="2"/>
              <a:buChar char="§"/>
            </a:pPr>
            <a:r>
              <a:rPr lang="is-IS" sz="2400" dirty="0">
                <a:solidFill>
                  <a:srgbClr val="595959"/>
                </a:solidFill>
              </a:rPr>
              <a:t>Local files, team GitHub, multi-team GitHub, </a:t>
            </a:r>
            <a:br>
              <a:rPr lang="is-IS" sz="2400" dirty="0">
                <a:solidFill>
                  <a:srgbClr val="595959"/>
                </a:solidFill>
              </a:rPr>
            </a:br>
            <a:r>
              <a:rPr lang="is-IS" sz="2400" dirty="0">
                <a:solidFill>
                  <a:srgbClr val="595959"/>
                </a:solidFill>
              </a:rPr>
              <a:t>team share drive,class share drive, files on Trello,</a:t>
            </a:r>
            <a:br>
              <a:rPr lang="is-IS" sz="2400" dirty="0">
                <a:solidFill>
                  <a:srgbClr val="595959"/>
                </a:solidFill>
              </a:rPr>
            </a:br>
            <a:r>
              <a:rPr lang="is-IS" sz="2400" dirty="0">
                <a:solidFill>
                  <a:srgbClr val="595959"/>
                </a:solidFill>
              </a:rPr>
              <a:t>emailed files</a:t>
            </a:r>
          </a:p>
          <a:p>
            <a:pPr marL="342900" indent="-34290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  <a:buFont typeface="Wingdings" charset="2"/>
              <a:buChar char="Ø"/>
            </a:pPr>
            <a:r>
              <a:rPr lang="is-IS" sz="2800" dirty="0">
                <a:solidFill>
                  <a:srgbClr val="595959"/>
                </a:solidFill>
              </a:rPr>
              <a:t>Solutions</a:t>
            </a:r>
          </a:p>
          <a:p>
            <a:pPr lvl="1" indent="-28575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</a:pPr>
            <a:r>
              <a:rPr lang="en-US" sz="2400" dirty="0">
                <a:solidFill>
                  <a:srgbClr val="595959"/>
                </a:solidFill>
              </a:rPr>
              <a:t>Establishing communication protocols between teams</a:t>
            </a:r>
          </a:p>
          <a:p>
            <a:pPr lvl="1" indent="-285750">
              <a:lnSpc>
                <a:spcPct val="90000"/>
              </a:lnSpc>
              <a:spcBef>
                <a:spcPts val="1081"/>
              </a:spcBef>
              <a:spcAft>
                <a:spcPts val="0"/>
              </a:spcAft>
              <a:buSzPts val="3487"/>
            </a:pPr>
            <a:r>
              <a:rPr lang="en-US" sz="2400" dirty="0">
                <a:solidFill>
                  <a:srgbClr val="595959"/>
                </a:solidFill>
              </a:rPr>
              <a:t>POCs emerged for separate duties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fld>
            <a:endParaRPr lang="en-US" sz="1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41367" y="3048268"/>
            <a:ext cx="457200" cy="4572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98567" y="3478172"/>
            <a:ext cx="457200" cy="4572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98567" y="2591068"/>
            <a:ext cx="457200" cy="4572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55767" y="3048268"/>
            <a:ext cx="457200" cy="4572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7"/>
            <a:endCxn id="9" idx="3"/>
          </p:cNvCxnSpPr>
          <p:nvPr/>
        </p:nvCxnSpPr>
        <p:spPr>
          <a:xfrm flipV="1">
            <a:off x="8231612" y="2981313"/>
            <a:ext cx="133910" cy="1339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1"/>
            <a:endCxn id="9" idx="5"/>
          </p:cNvCxnSpPr>
          <p:nvPr/>
        </p:nvCxnSpPr>
        <p:spPr>
          <a:xfrm flipH="1" flipV="1">
            <a:off x="8688812" y="2981313"/>
            <a:ext cx="133910" cy="1339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10" idx="3"/>
          </p:cNvCxnSpPr>
          <p:nvPr/>
        </p:nvCxnSpPr>
        <p:spPr>
          <a:xfrm flipV="1">
            <a:off x="8688812" y="3438513"/>
            <a:ext cx="133910" cy="1066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7" idx="5"/>
          </p:cNvCxnSpPr>
          <p:nvPr/>
        </p:nvCxnSpPr>
        <p:spPr>
          <a:xfrm flipH="1" flipV="1">
            <a:off x="8231612" y="3438513"/>
            <a:ext cx="133910" cy="1066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9" idx="4"/>
          </p:cNvCxnSpPr>
          <p:nvPr/>
        </p:nvCxnSpPr>
        <p:spPr>
          <a:xfrm flipV="1">
            <a:off x="8527167" y="3048268"/>
            <a:ext cx="0" cy="4299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10" idx="2"/>
          </p:cNvCxnSpPr>
          <p:nvPr/>
        </p:nvCxnSpPr>
        <p:spPr>
          <a:xfrm>
            <a:off x="8298567" y="3276868"/>
            <a:ext cx="457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17612" y="3048268"/>
            <a:ext cx="457200" cy="457200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74812" y="3478172"/>
            <a:ext cx="457200" cy="457200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74812" y="2591068"/>
            <a:ext cx="457200" cy="457200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32012" y="3048268"/>
            <a:ext cx="457200" cy="457200"/>
          </a:xfrm>
          <a:prstGeom prst="ellipse">
            <a:avLst/>
          </a:prstGeom>
          <a:solidFill>
            <a:schemeClr val="accent3">
              <a:alpha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34" idx="7"/>
            <a:endCxn id="36" idx="3"/>
          </p:cNvCxnSpPr>
          <p:nvPr/>
        </p:nvCxnSpPr>
        <p:spPr>
          <a:xfrm flipV="1">
            <a:off x="10907857" y="2981313"/>
            <a:ext cx="133910" cy="13391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7" idx="1"/>
            <a:endCxn id="36" idx="5"/>
          </p:cNvCxnSpPr>
          <p:nvPr/>
        </p:nvCxnSpPr>
        <p:spPr>
          <a:xfrm flipH="1" flipV="1">
            <a:off x="11365057" y="2981313"/>
            <a:ext cx="133910" cy="13391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5" idx="7"/>
            <a:endCxn id="37" idx="3"/>
          </p:cNvCxnSpPr>
          <p:nvPr/>
        </p:nvCxnSpPr>
        <p:spPr>
          <a:xfrm flipV="1">
            <a:off x="11365057" y="3438513"/>
            <a:ext cx="133910" cy="106614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5" idx="1"/>
            <a:endCxn id="34" idx="5"/>
          </p:cNvCxnSpPr>
          <p:nvPr/>
        </p:nvCxnSpPr>
        <p:spPr>
          <a:xfrm flipH="1" flipV="1">
            <a:off x="10907857" y="3438513"/>
            <a:ext cx="133910" cy="106614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5" idx="0"/>
            <a:endCxn id="36" idx="4"/>
          </p:cNvCxnSpPr>
          <p:nvPr/>
        </p:nvCxnSpPr>
        <p:spPr>
          <a:xfrm flipV="1">
            <a:off x="11203412" y="3048268"/>
            <a:ext cx="0" cy="429904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4" idx="6"/>
            <a:endCxn id="37" idx="2"/>
          </p:cNvCxnSpPr>
          <p:nvPr/>
        </p:nvCxnSpPr>
        <p:spPr>
          <a:xfrm>
            <a:off x="10974812" y="3276868"/>
            <a:ext cx="4572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212967" y="4392572"/>
            <a:ext cx="457200" cy="457200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70167" y="4822476"/>
            <a:ext cx="457200" cy="457200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70167" y="3935372"/>
            <a:ext cx="457200" cy="457200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7367" y="4392572"/>
            <a:ext cx="457200" cy="457200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603212" y="4325617"/>
            <a:ext cx="133910" cy="13391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060412" y="4325617"/>
            <a:ext cx="133910" cy="13391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060412" y="4782817"/>
            <a:ext cx="133910" cy="10661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603212" y="4782817"/>
            <a:ext cx="133910" cy="10661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898767" y="4392572"/>
            <a:ext cx="0" cy="42990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70167" y="4621172"/>
            <a:ext cx="4572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5"/>
          </p:cNvCxnSpPr>
          <p:nvPr/>
        </p:nvCxnSpPr>
        <p:spPr>
          <a:xfrm>
            <a:off x="8688812" y="3868417"/>
            <a:ext cx="591110" cy="59111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5"/>
          </p:cNvCxnSpPr>
          <p:nvPr/>
        </p:nvCxnSpPr>
        <p:spPr>
          <a:xfrm>
            <a:off x="9146012" y="3438513"/>
            <a:ext cx="591110" cy="56381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6"/>
            <a:endCxn id="34" idx="2"/>
          </p:cNvCxnSpPr>
          <p:nvPr/>
        </p:nvCxnSpPr>
        <p:spPr>
          <a:xfrm>
            <a:off x="8755767" y="2819668"/>
            <a:ext cx="221904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3" idx="3"/>
          </p:cNvCxnSpPr>
          <p:nvPr/>
        </p:nvCxnSpPr>
        <p:spPr>
          <a:xfrm flipV="1">
            <a:off x="10517612" y="3868417"/>
            <a:ext cx="524155" cy="59111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2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484300" y="424375"/>
            <a:ext cx="10018800" cy="120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595959"/>
                </a:solidFill>
              </a:rPr>
              <a:t>In the end...ta da...we make it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285750" lvl="0" indent="-6477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75" y="1730975"/>
            <a:ext cx="9788450" cy="4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484250" y="1748400"/>
            <a:ext cx="10018800" cy="33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Part I – Schema, Query Unfolding, Unit Testing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Part II – Demo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dirty="0">
                <a:solidFill>
                  <a:srgbClr val="595959"/>
                </a:solidFill>
              </a:rPr>
              <a:t>Part III – Reflections, Challenges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 &amp; A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31470" algn="ct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5220"/>
              <a:buFont typeface="Arial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Assumptions and Constraints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484310" y="1681654"/>
            <a:ext cx="10018713" cy="4435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SzPts val="3770"/>
              <a:buFont typeface="Arial"/>
              <a:buChar char="•"/>
            </a:pPr>
            <a:r>
              <a:rPr lang="en-US" sz="2600" dirty="0">
                <a:solidFill>
                  <a:srgbClr val="595959"/>
                </a:solidFill>
              </a:rPr>
              <a:t>Goal was to support five queries</a:t>
            </a:r>
          </a:p>
          <a:p>
            <a:pPr lvl="1" indent="-285750"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400" dirty="0">
                <a:solidFill>
                  <a:srgbClr val="595959"/>
                </a:solidFill>
              </a:rPr>
              <a:t>ML queries for training and prediction</a:t>
            </a:r>
          </a:p>
          <a:p>
            <a:pPr lvl="1" indent="-285750"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400" dirty="0">
                <a:solidFill>
                  <a:srgbClr val="595959"/>
                </a:solidFill>
              </a:rPr>
              <a:t>Three analytical queries</a:t>
            </a:r>
          </a:p>
          <a:p>
            <a:pPr lvl="1" indent="-285750">
              <a:spcBef>
                <a:spcPts val="0"/>
              </a:spcBef>
              <a:spcAft>
                <a:spcPts val="0"/>
              </a:spcAft>
              <a:buSzPts val="3770"/>
            </a:pPr>
            <a:endParaRPr lang="en-US" sz="22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Adhering to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standards per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http://logic.stanford.edu/reports/LG-2012-01.pdf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https://pages.iai.uni-bonn.de/manthey_rainer/IIS_1718/manualDES4.1.pdf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9232" y="1241231"/>
            <a:ext cx="8116039" cy="53109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Presentation 4 Mediated 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484300" y="242450"/>
            <a:ext cx="10018800" cy="9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Additional Schema Info</a:t>
            </a:r>
            <a:endParaRPr lang="en-US" sz="3200" b="0" i="1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484310" y="1553063"/>
            <a:ext cx="10018713" cy="4780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dirty="0">
                <a:solidFill>
                  <a:srgbClr val="595959"/>
                </a:solidFill>
              </a:rPr>
              <a:t>Source v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iews used to support mediated schema</a:t>
            </a: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>
                <a:solidFill>
                  <a:srgbClr val="595959"/>
                </a:solidFill>
              </a:rPr>
              <a:t>Sales</a:t>
            </a: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Reviewsaggregate</a:t>
            </a:r>
            <a:endParaRPr lang="en-US" sz="22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 err="1">
                <a:solidFill>
                  <a:srgbClr val="595959"/>
                </a:solidFill>
              </a:rPr>
              <a:t>Salesaggregate</a:t>
            </a:r>
            <a:endParaRPr lang="en-US" sz="2200" dirty="0">
              <a:solidFill>
                <a:srgbClr val="595959"/>
              </a:solidFill>
            </a:endParaRPr>
          </a:p>
          <a:p>
            <a:pPr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endParaRPr lang="en-US" sz="26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600" dirty="0">
                <a:solidFill>
                  <a:srgbClr val="595959"/>
                </a:solidFill>
              </a:rPr>
              <a:t>Mediated schema relations</a:t>
            </a:r>
            <a:endParaRPr lang="en-US" sz="26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 err="1">
                <a:solidFill>
                  <a:srgbClr val="595959"/>
                </a:solidFill>
              </a:rPr>
              <a:t>mlfeatures</a:t>
            </a:r>
            <a:endParaRPr lang="en-US" sz="2200" dirty="0">
              <a:solidFill>
                <a:srgbClr val="595959"/>
              </a:solidFill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 err="1">
                <a:solidFill>
                  <a:srgbClr val="595959"/>
                </a:solidFill>
              </a:rPr>
              <a:t>r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eviews_agg_yrmn</a:t>
            </a:r>
            <a:endParaRPr lang="en-US" sz="22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 err="1">
                <a:solidFill>
                  <a:srgbClr val="595959"/>
                </a:solidFill>
              </a:rPr>
              <a:t>sales_agg_mn</a:t>
            </a:r>
            <a:endParaRPr lang="en-US" sz="2200" dirty="0">
              <a:solidFill>
                <a:srgbClr val="595959"/>
              </a:solidFill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sales_agg_yr</a:t>
            </a:r>
            <a:endParaRPr lang="en-US" sz="22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 err="1">
                <a:solidFill>
                  <a:srgbClr val="595959"/>
                </a:solidFill>
              </a:rPr>
              <a:t>sales_agg_yrmn</a:t>
            </a:r>
            <a:endParaRPr lang="en-US" sz="2200" dirty="0">
              <a:solidFill>
                <a:srgbClr val="595959"/>
              </a:solidFill>
            </a:endParaRP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>
                <a:solidFill>
                  <a:srgbClr val="595959"/>
                </a:solidFill>
              </a:rPr>
              <a:t>classification</a:t>
            </a:r>
          </a:p>
          <a:p>
            <a:pPr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endParaRPr lang="en-US" sz="2600" dirty="0">
              <a:solidFill>
                <a:srgbClr val="595959"/>
              </a:solidFill>
            </a:endParaRPr>
          </a:p>
          <a:p>
            <a:pPr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600" dirty="0">
                <a:solidFill>
                  <a:srgbClr val="595959"/>
                </a:solidFill>
              </a:rPr>
              <a:t>Optimization</a:t>
            </a: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>
                <a:solidFill>
                  <a:srgbClr val="595959"/>
                </a:solidFill>
              </a:rPr>
              <a:t>Added FK and Indexes </a:t>
            </a:r>
            <a:r>
              <a:rPr lang="en-US" sz="2200">
                <a:solidFill>
                  <a:srgbClr val="595959"/>
                </a:solidFill>
              </a:rPr>
              <a:t>to source </a:t>
            </a:r>
            <a:r>
              <a:rPr lang="en-US" sz="2200" dirty="0">
                <a:solidFill>
                  <a:srgbClr val="595959"/>
                </a:solidFill>
              </a:rPr>
              <a:t>tables</a:t>
            </a:r>
          </a:p>
          <a:p>
            <a:pPr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70"/>
            </a:pPr>
            <a:r>
              <a:rPr lang="en-US" sz="2200" dirty="0">
                <a:solidFill>
                  <a:srgbClr val="595959"/>
                </a:solidFill>
              </a:rPr>
              <a:t>Added materialized view </a:t>
            </a:r>
            <a:r>
              <a:rPr lang="en-US" sz="2200" dirty="0" err="1">
                <a:solidFill>
                  <a:srgbClr val="595959"/>
                </a:solidFill>
              </a:rPr>
              <a:t>mv_ml_features</a:t>
            </a:r>
            <a:endParaRPr lang="en-US" sz="2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648C7E-F3E4-4802-924E-576A148E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00" y="0"/>
            <a:ext cx="987922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8A254-8AA8-47EE-9828-6DF1167D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51" y="6121219"/>
            <a:ext cx="4661922" cy="7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401351" y="-9286"/>
            <a:ext cx="10515600" cy="7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 Flow Diagram</a:t>
            </a:r>
          </a:p>
        </p:txBody>
      </p:sp>
      <p:sp>
        <p:nvSpPr>
          <p:cNvPr id="212" name="Shape 212"/>
          <p:cNvSpPr/>
          <p:nvPr/>
        </p:nvSpPr>
        <p:spPr>
          <a:xfrm>
            <a:off x="3660301" y="763986"/>
            <a:ext cx="3397792" cy="5895606"/>
          </a:xfrm>
          <a:prstGeom prst="roundRect">
            <a:avLst>
              <a:gd name="adj" fmla="val 16667"/>
            </a:avLst>
          </a:prstGeom>
          <a:solidFill>
            <a:srgbClr val="FF0000">
              <a:alpha val="12549"/>
            </a:srgbClr>
          </a:solidFill>
          <a:ln w="15875" cap="rnd" cmpd="sng">
            <a:solidFill>
              <a:srgbClr val="237DA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2268825" y="923737"/>
            <a:ext cx="9648073" cy="5470218"/>
            <a:chOff x="1327571" y="1106283"/>
            <a:chExt cx="9648073" cy="5470218"/>
          </a:xfrm>
        </p:grpSpPr>
        <p:cxnSp>
          <p:nvCxnSpPr>
            <p:cNvPr id="214" name="Shape 214"/>
            <p:cNvCxnSpPr/>
            <p:nvPr/>
          </p:nvCxnSpPr>
          <p:spPr>
            <a:xfrm flipH="1">
              <a:off x="1548102" y="1795117"/>
              <a:ext cx="2670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 flipH="1">
              <a:off x="3379200" y="1795117"/>
              <a:ext cx="1170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5195301" y="1795117"/>
              <a:ext cx="1170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 flipH="1">
              <a:off x="7708110" y="1805601"/>
              <a:ext cx="1320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9269298" y="1800359"/>
              <a:ext cx="2430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9" name="Shape 219"/>
            <p:cNvSpPr txBox="1"/>
            <p:nvPr/>
          </p:nvSpPr>
          <p:spPr>
            <a:xfrm>
              <a:off x="1327571" y="1106283"/>
              <a:ext cx="57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ML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2886830" y="1106283"/>
              <a:ext cx="109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Schema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4742898" y="1106283"/>
              <a:ext cx="9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Query</a:t>
              </a: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7020654" y="1106283"/>
              <a:ext cx="1161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Postgres (S1)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8829084" y="1109428"/>
              <a:ext cx="904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ctr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Asterix</a:t>
              </a:r>
              <a:r>
                <a:rPr lang="en-US" sz="1800" b="1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(S2)</a:t>
              </a:r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x="10672073" y="1795117"/>
              <a:ext cx="0" cy="4770900"/>
            </a:xfrm>
            <a:prstGeom prst="straightConnector1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Shape 225"/>
            <p:cNvSpPr txBox="1"/>
            <p:nvPr/>
          </p:nvSpPr>
          <p:spPr>
            <a:xfrm>
              <a:off x="10368444" y="1106283"/>
              <a:ext cx="607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Solr</a:t>
              </a:r>
            </a:p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en-US" sz="18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(S3)</a:t>
              </a:r>
            </a:p>
          </p:txBody>
        </p:sp>
        <p:cxnSp>
          <p:nvCxnSpPr>
            <p:cNvPr id="226" name="Shape 226"/>
            <p:cNvCxnSpPr/>
            <p:nvPr/>
          </p:nvCxnSpPr>
          <p:spPr>
            <a:xfrm>
              <a:off x="3377648" y="3009900"/>
              <a:ext cx="1816200" cy="0"/>
            </a:xfrm>
            <a:prstGeom prst="straightConnector1">
              <a:avLst/>
            </a:prstGeom>
            <a:noFill/>
            <a:ln w="317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7" name="Shape 227"/>
            <p:cNvCxnSpPr/>
            <p:nvPr/>
          </p:nvCxnSpPr>
          <p:spPr>
            <a:xfrm flipV="1">
              <a:off x="5155692" y="3485601"/>
              <a:ext cx="2595292" cy="1197"/>
            </a:xfrm>
            <a:prstGeom prst="straightConnector1">
              <a:avLst/>
            </a:prstGeom>
            <a:noFill/>
            <a:ln w="317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5207001" y="4114535"/>
              <a:ext cx="4042923" cy="0"/>
            </a:xfrm>
            <a:prstGeom prst="straightConnector1">
              <a:avLst/>
            </a:prstGeom>
            <a:noFill/>
            <a:ln w="317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9" name="Shape 229"/>
            <p:cNvCxnSpPr/>
            <p:nvPr/>
          </p:nvCxnSpPr>
          <p:spPr>
            <a:xfrm flipV="1">
              <a:off x="5174884" y="3736278"/>
              <a:ext cx="2517997" cy="5477"/>
            </a:xfrm>
            <a:prstGeom prst="straightConnector1">
              <a:avLst/>
            </a:prstGeom>
            <a:noFill/>
            <a:ln w="31750" cap="flat" cmpd="sng">
              <a:solidFill>
                <a:srgbClr val="A93023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cxnSp>
          <p:nvCxnSpPr>
            <p:cNvPr id="230" name="Shape 230"/>
            <p:cNvCxnSpPr/>
            <p:nvPr/>
          </p:nvCxnSpPr>
          <p:spPr>
            <a:xfrm flipV="1">
              <a:off x="5175250" y="4357366"/>
              <a:ext cx="4138148" cy="34069"/>
            </a:xfrm>
            <a:prstGeom prst="straightConnector1">
              <a:avLst/>
            </a:prstGeom>
            <a:noFill/>
            <a:ln w="31750" cap="flat" cmpd="sng">
              <a:solidFill>
                <a:srgbClr val="A93023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1548192" y="5985626"/>
              <a:ext cx="3607500" cy="8700"/>
            </a:xfrm>
            <a:prstGeom prst="straightConnector1">
              <a:avLst/>
            </a:prstGeom>
            <a:noFill/>
            <a:ln w="31750" cap="flat" cmpd="sng">
              <a:solidFill>
                <a:srgbClr val="A93023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cxnSp>
          <p:nvCxnSpPr>
            <p:cNvPr id="232" name="Shape 232"/>
            <p:cNvCxnSpPr/>
            <p:nvPr/>
          </p:nvCxnSpPr>
          <p:spPr>
            <a:xfrm rot="10800000" flipH="1">
              <a:off x="5175250" y="4698643"/>
              <a:ext cx="5460300" cy="38100"/>
            </a:xfrm>
            <a:prstGeom prst="straightConnector1">
              <a:avLst/>
            </a:prstGeom>
            <a:noFill/>
            <a:ln w="317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 rot="10800000" flipH="1">
              <a:off x="5175250" y="4966800"/>
              <a:ext cx="5460300" cy="38100"/>
            </a:xfrm>
            <a:prstGeom prst="straightConnector1">
              <a:avLst/>
            </a:prstGeom>
            <a:noFill/>
            <a:ln w="31750" cap="flat" cmpd="sng">
              <a:solidFill>
                <a:srgbClr val="A93023"/>
              </a:solidFill>
              <a:prstDash val="solid"/>
              <a:round/>
              <a:headEnd type="stealth" w="lg" len="lg"/>
              <a:tailEnd type="none" w="med" len="med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1548102" y="1849327"/>
              <a:ext cx="1633058" cy="65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Ans</a:t>
              </a: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</a:t>
              </a: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x,y,z,w</a:t>
              </a: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):-</a:t>
              </a:r>
            </a:p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table(</a:t>
              </a: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x,y,z,w</a:t>
              </a: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), </a:t>
              </a:r>
            </a:p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conds</a:t>
              </a:r>
              <a:endParaRPr lang="en-US" sz="1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702756" y="1849326"/>
              <a:ext cx="1122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Ans(x,y,z,w):-</a:t>
              </a:r>
            </a:p>
            <a:p>
              <a:pPr marL="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S1</a:t>
              </a: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.table1(x,y), </a:t>
              </a:r>
            </a:p>
            <a:p>
              <a:pPr marL="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S2</a:t>
              </a: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.table2(z), </a:t>
              </a:r>
            </a:p>
            <a:p>
              <a:pPr marL="0" marR="0" lvl="0" indent="-76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S3</a:t>
              </a: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.table3(w), </a:t>
              </a:r>
            </a:p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      conds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229098" y="3178393"/>
              <a:ext cx="182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Query table1(</a:t>
              </a: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x,y</a:t>
              </a: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8013198" y="3803851"/>
              <a:ext cx="131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Query table2(z)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9414460" y="4404841"/>
              <a:ext cx="120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Query table3(w)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1548102" y="5666124"/>
              <a:ext cx="1328181" cy="700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Ans</a:t>
              </a:r>
              <a:r>
                <a:rPr lang="en-US" sz="1200" b="1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</a:t>
              </a:r>
              <a:r>
                <a:rPr lang="en-US" sz="1200" b="1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x,y,z,w</a:t>
              </a:r>
              <a:r>
                <a:rPr lang="en-US" sz="1200" b="1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6229098" y="3509026"/>
              <a:ext cx="1312800" cy="252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table1(</a:t>
              </a:r>
              <a:r>
                <a:rPr lang="en-US" sz="1200" dirty="0" err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x,y</a:t>
              </a: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6229098" y="4134148"/>
              <a:ext cx="131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table2(z)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6229098" y="4767052"/>
              <a:ext cx="131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spcBef>
                  <a:spcPts val="0"/>
                </a:spcBef>
                <a:buClr>
                  <a:schemeClr val="dk1"/>
                </a:buClr>
                <a:buSzPts val="1200"/>
                <a:buFont typeface="Corbe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table3(w)</a:t>
              </a:r>
            </a:p>
          </p:txBody>
        </p:sp>
        <p:cxnSp>
          <p:nvCxnSpPr>
            <p:cNvPr id="244" name="Shape 244"/>
            <p:cNvCxnSpPr/>
            <p:nvPr/>
          </p:nvCxnSpPr>
          <p:spPr>
            <a:xfrm>
              <a:off x="1594851" y="2500026"/>
              <a:ext cx="1091796" cy="1"/>
            </a:xfrm>
            <a:prstGeom prst="straightConnector1">
              <a:avLst/>
            </a:prstGeom>
            <a:noFill/>
            <a:ln w="3175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37" name="Shape 246"/>
          <p:cNvSpPr txBox="1"/>
          <p:nvPr/>
        </p:nvSpPr>
        <p:spPr>
          <a:xfrm>
            <a:off x="3726505" y="2593999"/>
            <a:ext cx="1047706" cy="939178"/>
          </a:xfrm>
          <a:prstGeom prst="rect">
            <a:avLst/>
          </a:prstGeom>
          <a:gradFill>
            <a:gsLst>
              <a:gs pos="0">
                <a:srgbClr val="F4FAFE"/>
              </a:gs>
              <a:gs pos="74000">
                <a:srgbClr val="A0D9F6"/>
              </a:gs>
              <a:gs pos="83000">
                <a:srgbClr val="A0D9F6"/>
              </a:gs>
              <a:gs pos="100000">
                <a:srgbClr val="C0E5F9"/>
              </a:gs>
            </a:gsLst>
            <a:lin ang="2700000" scaled="0"/>
          </a:gradFill>
          <a:ln w="9525" cap="flat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95250" marR="0" lvl="0" indent="-171450" rtl="0">
              <a:spcBef>
                <a:spcPts val="0"/>
              </a:spcBef>
              <a:buClr>
                <a:schemeClr val="dk1"/>
              </a:buClr>
              <a:buSzPts val="1200"/>
              <a:buFont typeface="Arial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Validate</a:t>
            </a:r>
          </a:p>
          <a:p>
            <a:pPr marL="95250" marR="0" lvl="0" indent="-171450" rtl="0">
              <a:spcBef>
                <a:spcPts val="0"/>
              </a:spcBef>
              <a:buClr>
                <a:schemeClr val="dk1"/>
              </a:buClr>
              <a:buSzPts val="1200"/>
              <a:buFont typeface="Arial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Unfold</a:t>
            </a:r>
          </a:p>
          <a:p>
            <a:pPr marL="95250" marR="0" lvl="0" indent="-171450" rtl="0">
              <a:spcBef>
                <a:spcPts val="0"/>
              </a:spcBef>
              <a:buClr>
                <a:schemeClr val="dk1"/>
              </a:buClr>
              <a:buSzPts val="1200"/>
              <a:buFont typeface="Arial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Optimize</a:t>
            </a:r>
          </a:p>
        </p:txBody>
      </p:sp>
      <p:sp>
        <p:nvSpPr>
          <p:cNvPr id="70" name="Shape 245"/>
          <p:cNvSpPr txBox="1"/>
          <p:nvPr/>
        </p:nvSpPr>
        <p:spPr>
          <a:xfrm>
            <a:off x="5462167" y="2960453"/>
            <a:ext cx="1381038" cy="262685"/>
          </a:xfrm>
          <a:prstGeom prst="rect">
            <a:avLst/>
          </a:prstGeom>
          <a:gradFill>
            <a:gsLst>
              <a:gs pos="0">
                <a:srgbClr val="F4FAFE"/>
              </a:gs>
              <a:gs pos="74000">
                <a:srgbClr val="A0D9F6"/>
              </a:gs>
              <a:gs pos="83000">
                <a:srgbClr val="A0D9F6"/>
              </a:gs>
              <a:gs pos="100000">
                <a:srgbClr val="C0E5F9"/>
              </a:gs>
            </a:gsLst>
            <a:lin ang="2700006" scaled="0"/>
          </a:gradFill>
          <a:ln w="12700" cap="flat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Query sources</a:t>
            </a:r>
          </a:p>
        </p:txBody>
      </p:sp>
      <p:sp>
        <p:nvSpPr>
          <p:cNvPr id="71" name="Shape 245"/>
          <p:cNvSpPr txBox="1"/>
          <p:nvPr/>
        </p:nvSpPr>
        <p:spPr>
          <a:xfrm>
            <a:off x="5476399" y="5366424"/>
            <a:ext cx="1381038" cy="262685"/>
          </a:xfrm>
          <a:prstGeom prst="rect">
            <a:avLst/>
          </a:prstGeom>
          <a:gradFill>
            <a:gsLst>
              <a:gs pos="0">
                <a:srgbClr val="F4FAFE"/>
              </a:gs>
              <a:gs pos="74000">
                <a:srgbClr val="A0D9F6"/>
              </a:gs>
              <a:gs pos="83000">
                <a:srgbClr val="A0D9F6"/>
              </a:gs>
              <a:gs pos="100000">
                <a:srgbClr val="C0E5F9"/>
              </a:gs>
            </a:gsLst>
            <a:lin ang="2700006" scaled="0"/>
          </a:gradFill>
          <a:ln w="12700" cap="flat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0787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Process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3351355" y="3376495"/>
            <a:ext cx="6622665" cy="1045683"/>
            <a:chOff x="5830" y="1679691"/>
            <a:chExt cx="6622665" cy="1045683"/>
          </a:xfrm>
        </p:grpSpPr>
        <p:sp>
          <p:nvSpPr>
            <p:cNvPr id="254" name="Shape 254"/>
            <p:cNvSpPr/>
            <p:nvPr/>
          </p:nvSpPr>
          <p:spPr>
            <a:xfrm>
              <a:off x="5830" y="1679691"/>
              <a:ext cx="1742806" cy="10456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EB2EB">
                    <a:alpha val="49803"/>
                  </a:srgbClr>
                </a:gs>
                <a:gs pos="100000">
                  <a:srgbClr val="239AD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36457" y="1710318"/>
              <a:ext cx="1681552" cy="984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Step 1: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Validate 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Query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922918" y="1986424"/>
              <a:ext cx="369475" cy="43221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7F4"/>
                </a:gs>
                <a:gs pos="100000">
                  <a:srgbClr val="8CBBE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922918" y="2072867"/>
              <a:ext cx="258633" cy="259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445760" y="1679691"/>
              <a:ext cx="1742806" cy="10456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EB2EB">
                    <a:alpha val="49803"/>
                  </a:srgbClr>
                </a:gs>
                <a:gs pos="100000">
                  <a:srgbClr val="239AD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2476387" y="1710318"/>
              <a:ext cx="1681552" cy="984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Step 2: 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Reformulate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Query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4362847" y="1986424"/>
              <a:ext cx="369475" cy="43221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7F4"/>
                </a:gs>
                <a:gs pos="100000">
                  <a:srgbClr val="8CBBE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4362847" y="2072867"/>
              <a:ext cx="258633" cy="259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885689" y="1679691"/>
              <a:ext cx="1742806" cy="10456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EB2EB">
                    <a:alpha val="49803"/>
                  </a:srgbClr>
                </a:gs>
                <a:gs pos="100000">
                  <a:srgbClr val="239AD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4916316" y="1710318"/>
              <a:ext cx="1681552" cy="984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Step 3: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Optimize</a:t>
              </a:r>
              <a:b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Query</a:t>
              </a:r>
            </a:p>
          </p:txBody>
        </p:sp>
      </p:grpSp>
      <p:sp>
        <p:nvSpPr>
          <p:cNvPr id="264" name="Shape 264"/>
          <p:cNvSpPr txBox="1"/>
          <p:nvPr/>
        </p:nvSpPr>
        <p:spPr>
          <a:xfrm>
            <a:off x="3200778" y="2259859"/>
            <a:ext cx="2362634" cy="369332"/>
          </a:xfrm>
          <a:prstGeom prst="rect">
            <a:avLst/>
          </a:prstGeom>
          <a:solidFill>
            <a:schemeClr val="accent1">
              <a:alpha val="9803"/>
            </a:schemeClr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 Datalog Query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780706" y="5169994"/>
            <a:ext cx="3199146" cy="369332"/>
          </a:xfrm>
          <a:prstGeom prst="rect">
            <a:avLst/>
          </a:prstGeom>
          <a:solidFill>
            <a:schemeClr val="accent1">
              <a:alpha val="9803"/>
            </a:schemeClr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Return Unfolded Datalog Query</a:t>
            </a:r>
          </a:p>
        </p:txBody>
      </p:sp>
      <p:sp>
        <p:nvSpPr>
          <p:cNvPr id="266" name="Shape 266"/>
          <p:cNvSpPr/>
          <p:nvPr/>
        </p:nvSpPr>
        <p:spPr>
          <a:xfrm>
            <a:off x="2303789" y="2429301"/>
            <a:ext cx="699882" cy="123038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Shape 267"/>
          <p:cNvSpPr/>
          <p:nvPr/>
        </p:nvSpPr>
        <p:spPr>
          <a:xfrm flipH="1">
            <a:off x="10150779" y="4124278"/>
            <a:ext cx="699882" cy="123038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alpha val="49803"/>
            </a:schemeClr>
          </a:solidFill>
          <a:ln w="15875" cap="rnd" cmpd="sng">
            <a:solidFill>
              <a:srgbClr val="237DA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" name="Shape 259"/>
          <p:cNvSpPr txBox="1"/>
          <p:nvPr/>
        </p:nvSpPr>
        <p:spPr>
          <a:xfrm>
            <a:off x="2653730" y="5854020"/>
            <a:ext cx="4274848" cy="568378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Mediator supports unfolding of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group_by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order_by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top, and multi-step queries </a:t>
            </a:r>
          </a:p>
        </p:txBody>
      </p:sp>
      <p:cxnSp>
        <p:nvCxnSpPr>
          <p:cNvPr id="3" name="Straight Arrow Connector 2"/>
          <p:cNvCxnSpPr>
            <a:stCxn id="258" idx="2"/>
            <a:endCxn id="18" idx="0"/>
          </p:cNvCxnSpPr>
          <p:nvPr/>
        </p:nvCxnSpPr>
        <p:spPr>
          <a:xfrm flipH="1">
            <a:off x="4791154" y="4422178"/>
            <a:ext cx="1871534" cy="143184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484300" y="242450"/>
            <a:ext cx="10018800" cy="9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595959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Query Unfolding Process (cont.)</a:t>
            </a:r>
            <a:br>
              <a:rPr lang="en-US" sz="4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3200" b="0" i="1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Step 1: Validate Query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484310" y="1681654"/>
            <a:ext cx="10018713" cy="4780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Correct number of atoms in mediated schema relations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Noto Sans Symbols"/>
              <a:buChar char="▪"/>
            </a:pP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:- 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sales_agg_mn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_, _,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rank_vol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=12,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rank_vol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&lt;=3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Head attributes must appear in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body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Noto Sans Symbols"/>
              <a:buChar char="▪"/>
            </a:pP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:- 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sales_agg_mn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_, _,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rank_vol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=12,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rank_vol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&lt;=3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500" b="0" i="0" u="none" strike="noStrike" cap="none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1186C3"/>
              </a:buClr>
              <a:buSzPts val="377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Condition attributes must appear in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datalog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body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Noto Sans Symbols"/>
              <a:buChar char="▪"/>
            </a:pP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:- 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sales_agg_mn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nodeid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sales, 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_, _, </a:t>
            </a:r>
            <a:r>
              <a:rPr lang="en-US" sz="1500" b="1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     </a:t>
            </a:r>
            <a:b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mn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=12, </a:t>
            </a:r>
            <a:r>
              <a:rPr lang="en-US" sz="1500" b="1" i="0" u="none" strike="noStrike" cap="none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rank_vol</a:t>
            </a:r>
            <a:r>
              <a:rPr lang="en-US" sz="1500" b="0" i="0" u="none" strike="noStrike" cap="none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&lt;=3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9020" y="3142065"/>
            <a:ext cx="3598244" cy="25940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9020" y="6220909"/>
            <a:ext cx="4843780" cy="24085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9020" y="4730270"/>
            <a:ext cx="4305300" cy="25539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803</Words>
  <Application>Microsoft Office PowerPoint</Application>
  <PresentationFormat>Widescreen</PresentationFormat>
  <Paragraphs>178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Noto Sans Symbols</vt:lpstr>
      <vt:lpstr>Wingdings</vt:lpstr>
      <vt:lpstr>Parallax</vt:lpstr>
      <vt:lpstr>    Analytics-R’-Us Schema Integration and Justification Team Demand Prediction Analysis  DSE 203 Presentation #5 12/8/2017</vt:lpstr>
      <vt:lpstr>Agenda</vt:lpstr>
      <vt:lpstr>Assumptions and Constraints</vt:lpstr>
      <vt:lpstr>Presentation 4 Mediated Schema</vt:lpstr>
      <vt:lpstr>Additional Schema Info</vt:lpstr>
      <vt:lpstr>PowerPoint Presentation</vt:lpstr>
      <vt:lpstr>PowerPoint Presentation</vt:lpstr>
      <vt:lpstr>Query Unfolding Process</vt:lpstr>
      <vt:lpstr>Query Unfolding Process (cont.) Step 1: Validate Query</vt:lpstr>
      <vt:lpstr>Query Unfolding Process (cont.) Step 2: Reformulate Query</vt:lpstr>
      <vt:lpstr>Query Unfolding Process (cont.) Step 3: Optimize Query</vt:lpstr>
      <vt:lpstr>Query Unfolding Process (cont.) Handling Group_by, Order_by, Top</vt:lpstr>
      <vt:lpstr>Query Unfolding Walkthrough Query 1 – ML Training </vt:lpstr>
      <vt:lpstr>Unit Testing</vt:lpstr>
      <vt:lpstr>Unit Testing Example of Failing Test</vt:lpstr>
      <vt:lpstr>Demo</vt:lpstr>
      <vt:lpstr>Schema Team Collaboration</vt:lpstr>
      <vt:lpstr>Challenges</vt:lpstr>
      <vt:lpstr>In the end...ta da...we make it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Analytics-R’-Us Schema Integration and Justification Team Demand Prediction Analysis  DSE 203 Presentation #5 12/8/2017</dc:title>
  <cp:lastModifiedBy>Bhanage, Amisha</cp:lastModifiedBy>
  <cp:revision>19</cp:revision>
  <dcterms:modified xsi:type="dcterms:W3CDTF">2017-12-08T08:58:33Z</dcterms:modified>
</cp:coreProperties>
</file>