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5" r:id="rId3"/>
  </p:sldMasterIdLst>
  <p:notesMasterIdLst>
    <p:notesMasterId r:id="rId15"/>
  </p:notesMasterIdLst>
  <p:handoutMasterIdLst>
    <p:handoutMasterId r:id="rId16"/>
  </p:handoutMasterIdLst>
  <p:sldIdLst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</p:sldIdLst>
  <p:sldSz cx="9326245" cy="6858000"/>
  <p:notesSz cx="6760845" cy="99421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9900"/>
    <a:srgbClr val="FF3300"/>
    <a:srgbClr val="FF0066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91" autoAdjust="0"/>
    <p:restoredTop sz="91016" autoAdjust="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12" y="-96"/>
      </p:cViewPr>
      <p:guideLst>
        <p:guide orient="horz" pos="3131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7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/>
          <a:lstStyle>
            <a:lvl1pPr eaLnBrk="0" hangingPunct="0">
              <a:defRPr sz="1300" baseline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999"/>
            <a:ext cx="2930039" cy="5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/>
          <a:lstStyle>
            <a:lvl1pPr eaLnBrk="0" hangingPunct="0">
              <a:defRPr sz="1300" baseline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125" y="9411999"/>
            <a:ext cx="2930039" cy="5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/>
          <a:lstStyle>
            <a:lvl1pPr algn="r" eaLnBrk="0" hangingPunct="0">
              <a:defRPr sz="1300" baseline="0">
                <a:cs typeface="+mn-cs"/>
              </a:defRPr>
            </a:lvl1pPr>
          </a:lstStyle>
          <a:p>
            <a:pPr>
              <a:defRPr/>
            </a:pPr>
            <a:fld id="{A765EB51-712C-41F7-9310-F337BD9BE432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5379-9F14-488A-A711-FB6E7A682715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5959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5959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5959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EC67-E364-4D97-BB86-EB7B6053BB3B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A17F8-97DE-4204-A88E-78D82901F025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609600"/>
            <a:ext cx="19812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088" y="609600"/>
            <a:ext cx="579278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92B8-E9DC-436A-89BA-87E686697F2A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A9E1F-93EC-4EC1-909A-73D25E5B9F81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00088" y="1981200"/>
            <a:ext cx="7926387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80DE-5EB5-4029-8575-18572861AED5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EE190-A033-4CD2-A3C1-4A9F043E90D1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38688" y="1981200"/>
            <a:ext cx="38877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38688" y="4114800"/>
            <a:ext cx="38877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BBF2F-C562-4504-86A5-70044C94C75F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2D56F-E241-49D0-9B13-88EC40E21939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1D12E-C136-4E0B-B78F-F752042203BB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45FEF-88A2-4839-B7E3-27F241665AA5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6AF0D-EA46-4304-9BFA-868653070E45}" type="slidenum">
              <a:rPr lang="ja-JP" altLang="en-US" smtClean="0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600200"/>
            <a:ext cx="41195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600200"/>
            <a:ext cx="4121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4D128-81C5-43DF-B29D-638813161D6A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FEB0-4CAB-4027-9468-4EC2AE137EB2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1103-6887-4288-9067-1930692B0231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188BA-2A67-4147-AFD9-2DC3DEBEFACE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73050"/>
            <a:ext cx="5213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31101-C1EE-4AA9-B7D6-29609CE89667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5959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5959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5959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CB3E1-17F2-4F76-8E80-32A086F1F109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42363-AAC0-42F2-86F9-A083512D540E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0970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74638"/>
            <a:ext cx="61436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35433-3C9F-4C0D-A1D5-13C408B9E5B3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D2833-96C4-4B65-8D76-6BB7B84D3DC5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00B11-F840-4367-A912-8FE0A14F187B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4709A-AA1E-43BE-997D-A3D8F768F8CE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4638"/>
            <a:ext cx="83931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2C3B-CD80-4A78-B4A0-85E3FAE920EC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34A18-F17D-4B5E-9F6F-A770C909935E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D4A31-0E99-4649-AF13-8A08A0E0B6C8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73050"/>
            <a:ext cx="5213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50FE4-C0DD-47A0-B99F-E81C1AEDD2F3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09600"/>
            <a:ext cx="792638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1981200"/>
            <a:ext cx="7926387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altLang="ja-JP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0088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defTabSz="762000" eaLnBrk="0" hangingPunct="0">
              <a:defRPr sz="1400" b="0" baseline="0">
                <a:latin typeface="+mn-lt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6113" y="6248400"/>
            <a:ext cx="295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ctr" defTabSz="762000" eaLnBrk="0" hangingPunct="0">
              <a:defRPr sz="1400" b="0" baseline="0">
                <a:latin typeface="+mn-lt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3375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 defTabSz="762000" eaLnBrk="0" hangingPunct="0">
              <a:defRPr sz="1400" b="0" baseline="0">
                <a:latin typeface="+mn-lt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7D36AF0D-EA46-4304-9BFA-868653070E45}" type="slidenum">
              <a:rPr lang="ja-JP" altLang="en-US"/>
            </a:fld>
            <a:endParaRPr lang="en-US" altLang="ja-JP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0" y="46038"/>
            <a:ext cx="9239250" cy="6761162"/>
          </a:xfrm>
          <a:prstGeom prst="roundRect">
            <a:avLst>
              <a:gd name="adj" fmla="val 5185"/>
            </a:avLst>
          </a:pr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en-IN"/>
          </a:p>
        </p:txBody>
      </p:sp>
      <p:sp>
        <p:nvSpPr>
          <p:cNvPr id="1032" name="Freeform 9"/>
          <p:cNvSpPr/>
          <p:nvPr/>
        </p:nvSpPr>
        <p:spPr bwMode="auto">
          <a:xfrm>
            <a:off x="0" y="0"/>
            <a:ext cx="9321800" cy="6850063"/>
          </a:xfrm>
          <a:custGeom>
            <a:avLst/>
            <a:gdLst>
              <a:gd name="T0" fmla="*/ 2147483647 w 5757"/>
              <a:gd name="T1" fmla="*/ 2147483647 h 4315"/>
              <a:gd name="T2" fmla="*/ 2147483647 w 5757"/>
              <a:gd name="T3" fmla="*/ 2147483647 h 4315"/>
              <a:gd name="T4" fmla="*/ 2147483647 w 5757"/>
              <a:gd name="T5" fmla="*/ 2147483647 h 4315"/>
              <a:gd name="T6" fmla="*/ 2147483647 w 5757"/>
              <a:gd name="T7" fmla="*/ 2147483647 h 4315"/>
              <a:gd name="T8" fmla="*/ 2147483647 w 5757"/>
              <a:gd name="T9" fmla="*/ 2147483647 h 4315"/>
              <a:gd name="T10" fmla="*/ 0 w 5757"/>
              <a:gd name="T11" fmla="*/ 2147483647 h 4315"/>
              <a:gd name="T12" fmla="*/ 2147483647 w 5757"/>
              <a:gd name="T13" fmla="*/ 2147483647 h 4315"/>
              <a:gd name="T14" fmla="*/ 2147483647 w 5757"/>
              <a:gd name="T15" fmla="*/ 2147483647 h 4315"/>
              <a:gd name="T16" fmla="*/ 2147483647 w 5757"/>
              <a:gd name="T17" fmla="*/ 2147483647 h 4315"/>
              <a:gd name="T18" fmla="*/ 2147483647 w 5757"/>
              <a:gd name="T19" fmla="*/ 2147483647 h 4315"/>
              <a:gd name="T20" fmla="*/ 2147483647 w 5757"/>
              <a:gd name="T21" fmla="*/ 2147483647 h 4315"/>
              <a:gd name="T22" fmla="*/ 2147483647 w 5757"/>
              <a:gd name="T23" fmla="*/ 2147483647 h 4315"/>
              <a:gd name="T24" fmla="*/ 2147483647 w 5757"/>
              <a:gd name="T25" fmla="*/ 2147483647 h 4315"/>
              <a:gd name="T26" fmla="*/ 2147483647 w 5757"/>
              <a:gd name="T27" fmla="*/ 2147483647 h 4315"/>
              <a:gd name="T28" fmla="*/ 2147483647 w 5757"/>
              <a:gd name="T29" fmla="*/ 2147483647 h 4315"/>
              <a:gd name="T30" fmla="*/ 2147483647 w 5757"/>
              <a:gd name="T31" fmla="*/ 2147483647 h 4315"/>
              <a:gd name="T32" fmla="*/ 2147483647 w 5757"/>
              <a:gd name="T33" fmla="*/ 2147483647 h 4315"/>
              <a:gd name="T34" fmla="*/ 2147483647 w 5757"/>
              <a:gd name="T35" fmla="*/ 2147483647 h 4315"/>
              <a:gd name="T36" fmla="*/ 2147483647 w 5757"/>
              <a:gd name="T37" fmla="*/ 2147483647 h 4315"/>
              <a:gd name="T38" fmla="*/ 2147483647 w 5757"/>
              <a:gd name="T39" fmla="*/ 2147483647 h 4315"/>
              <a:gd name="T40" fmla="*/ 2147483647 w 5757"/>
              <a:gd name="T41" fmla="*/ 2147483647 h 4315"/>
              <a:gd name="T42" fmla="*/ 2147483647 w 5757"/>
              <a:gd name="T43" fmla="*/ 2147483647 h 4315"/>
              <a:gd name="T44" fmla="*/ 2147483647 w 5757"/>
              <a:gd name="T45" fmla="*/ 2147483647 h 4315"/>
              <a:gd name="T46" fmla="*/ 2147483647 w 5757"/>
              <a:gd name="T47" fmla="*/ 2147483647 h 4315"/>
              <a:gd name="T48" fmla="*/ 2147483647 w 5757"/>
              <a:gd name="T49" fmla="*/ 2147483647 h 4315"/>
              <a:gd name="T50" fmla="*/ 2147483647 w 5757"/>
              <a:gd name="T51" fmla="*/ 2147483647 h 4315"/>
              <a:gd name="T52" fmla="*/ 2147483647 w 5757"/>
              <a:gd name="T53" fmla="*/ 2147483647 h 4315"/>
              <a:gd name="T54" fmla="*/ 2147483647 w 5757"/>
              <a:gd name="T55" fmla="*/ 2147483647 h 4315"/>
              <a:gd name="T56" fmla="*/ 2147483647 w 5757"/>
              <a:gd name="T57" fmla="*/ 2147483647 h 4315"/>
              <a:gd name="T58" fmla="*/ 2147483647 w 5757"/>
              <a:gd name="T59" fmla="*/ 2147483647 h 4315"/>
              <a:gd name="T60" fmla="*/ 2147483647 w 5757"/>
              <a:gd name="T61" fmla="*/ 2147483647 h 4315"/>
              <a:gd name="T62" fmla="*/ 2147483647 w 5757"/>
              <a:gd name="T63" fmla="*/ 2147483647 h 4315"/>
              <a:gd name="T64" fmla="*/ 2147483647 w 5757"/>
              <a:gd name="T65" fmla="*/ 2147483647 h 4315"/>
              <a:gd name="T66" fmla="*/ 2147483647 w 5757"/>
              <a:gd name="T67" fmla="*/ 2147483647 h 4315"/>
              <a:gd name="T68" fmla="*/ 2147483647 w 5757"/>
              <a:gd name="T69" fmla="*/ 2147483647 h 4315"/>
              <a:gd name="T70" fmla="*/ 2147483647 w 5757"/>
              <a:gd name="T71" fmla="*/ 2147483647 h 4315"/>
              <a:gd name="T72" fmla="*/ 2147483647 w 5757"/>
              <a:gd name="T73" fmla="*/ 2147483647 h 4315"/>
              <a:gd name="T74" fmla="*/ 2147483647 w 5757"/>
              <a:gd name="T75" fmla="*/ 2147483647 h 4315"/>
              <a:gd name="T76" fmla="*/ 2147483647 w 5757"/>
              <a:gd name="T77" fmla="*/ 2147483647 h 4315"/>
              <a:gd name="T78" fmla="*/ 2147483647 w 5757"/>
              <a:gd name="T79" fmla="*/ 2147483647 h 4315"/>
              <a:gd name="T80" fmla="*/ 2147483647 w 5757"/>
              <a:gd name="T81" fmla="*/ 2147483647 h 4315"/>
              <a:gd name="T82" fmla="*/ 2147483647 w 5757"/>
              <a:gd name="T83" fmla="*/ 2147483647 h 4315"/>
              <a:gd name="T84" fmla="*/ 2147483647 w 5757"/>
              <a:gd name="T85" fmla="*/ 2147483647 h 4315"/>
              <a:gd name="T86" fmla="*/ 2147483647 w 5757"/>
              <a:gd name="T87" fmla="*/ 2147483647 h 4315"/>
              <a:gd name="T88" fmla="*/ 2147483647 w 5757"/>
              <a:gd name="T89" fmla="*/ 2147483647 h 4315"/>
              <a:gd name="T90" fmla="*/ 2147483647 w 5757"/>
              <a:gd name="T91" fmla="*/ 2147483647 h 4315"/>
              <a:gd name="T92" fmla="*/ 2147483647 w 5757"/>
              <a:gd name="T93" fmla="*/ 2147483647 h 4315"/>
              <a:gd name="T94" fmla="*/ 2147483647 w 5757"/>
              <a:gd name="T95" fmla="*/ 2147483647 h 4315"/>
              <a:gd name="T96" fmla="*/ 2147483647 w 5757"/>
              <a:gd name="T97" fmla="*/ 2147483647 h 4315"/>
              <a:gd name="T98" fmla="*/ 2147483647 w 5757"/>
              <a:gd name="T99" fmla="*/ 2147483647 h 4315"/>
              <a:gd name="T100" fmla="*/ 2147483647 w 5757"/>
              <a:gd name="T101" fmla="*/ 2147483647 h 4315"/>
              <a:gd name="T102" fmla="*/ 2147483647 w 5757"/>
              <a:gd name="T103" fmla="*/ 2147483647 h 4315"/>
              <a:gd name="T104" fmla="*/ 2147483647 w 5757"/>
              <a:gd name="T105" fmla="*/ 2147483647 h 4315"/>
              <a:gd name="T106" fmla="*/ 2147483647 w 5757"/>
              <a:gd name="T107" fmla="*/ 0 h 43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033" name="Rectangle 21"/>
          <p:cNvSpPr>
            <a:spLocks noChangeArrowheads="1"/>
          </p:cNvSpPr>
          <p:nvPr/>
        </p:nvSpPr>
        <p:spPr bwMode="auto">
          <a:xfrm>
            <a:off x="3367088" y="6503988"/>
            <a:ext cx="4572085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100" i="1" baseline="0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RVCE - Marching Ahead</a:t>
            </a:r>
            <a:r>
              <a:rPr lang="en-US" altLang="ja-JP" sz="1000" i="1" baseline="0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		</a:t>
            </a:r>
            <a:r>
              <a:rPr lang="en-US" altLang="ja-JP" sz="1000" i="1" baseline="0" dirty="0" smtClean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March 2019 </a:t>
            </a:r>
            <a:endParaRPr lang="en-US" sz="1000" i="1" baseline="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2" descr="C:\Users\Sneha\Documents\rv_new_log.jpg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162687" y="190630"/>
            <a:ext cx="1357322" cy="123810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66725" y="274638"/>
            <a:ext cx="839311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6725" y="1600200"/>
            <a:ext cx="8393113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725" y="6356350"/>
            <a:ext cx="217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6113" y="6356350"/>
            <a:ext cx="295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3375" y="6356350"/>
            <a:ext cx="217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01FB59FA-72F5-4E1B-BF10-3342961ACA92}" type="slidenum">
              <a:rPr lang="en-IN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2" name="Picture 7" descr="CIMG2957.JPG"/>
          <p:cNvPicPr>
            <a:picLocks noChangeAspect="1"/>
          </p:cNvPicPr>
          <p:nvPr/>
        </p:nvPicPr>
        <p:blipFill>
          <a:blip r:embed="rId1" cstate="print">
            <a:lum bright="20000" contrast="10000"/>
          </a:blip>
          <a:srcRect/>
          <a:stretch>
            <a:fillRect/>
          </a:stretch>
        </p:blipFill>
        <p:spPr bwMode="auto">
          <a:xfrm>
            <a:off x="1658074" y="1053527"/>
            <a:ext cx="6090470" cy="215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08239" y="5575339"/>
            <a:ext cx="7620000" cy="6771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ja-JP" sz="1800" b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 </a:t>
            </a:r>
            <a:r>
              <a:rPr kumimoji="0" lang="en-US" altLang="ja-JP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Department of Computer Science &amp; Engineering</a:t>
            </a:r>
            <a:endParaRPr kumimoji="0" lang="en-US" altLang="ja-JP" sz="1600" b="1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ja-JP" sz="2000" b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R </a:t>
            </a:r>
            <a:r>
              <a:rPr kumimoji="0" lang="en-US" altLang="ja-JP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V College of  </a:t>
            </a:r>
            <a:r>
              <a:rPr kumimoji="0" lang="en-US" altLang="ja-JP" sz="2000" b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Engineering, Bangalore</a:t>
            </a:r>
            <a:endParaRPr kumimoji="0" lang="en-US" altLang="ja-JP" sz="3200" b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239" y="4417969"/>
            <a:ext cx="7385180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Arial" panose="020B0604020202020204" pitchFamily="34" charset="0"/>
              </a:rPr>
              <a:t>Dundigalla</a:t>
            </a:r>
            <a:r>
              <a:rPr lang="en-IN" sz="2000" baseline="0" dirty="0">
                <a:solidFill>
                  <a:srgbClr val="000000"/>
                </a:solidFill>
                <a:latin typeface="Times New Roman" panose="02020603050405020304"/>
              </a:rPr>
              <a:t> Ravi				 </a:t>
            </a:r>
            <a:r>
              <a:rPr lang="en-IN" sz="2000" baseline="0" dirty="0" smtClean="0">
                <a:solidFill>
                  <a:srgbClr val="000000"/>
                </a:solidFill>
                <a:latin typeface="Times New Roman" panose="02020603050405020304"/>
              </a:rPr>
              <a:t>           1RV16CS046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Arial" panose="020B0604020202020204" pitchFamily="34" charset="0"/>
              </a:rPr>
              <a:t>I. Rohit Satya                                                            1RV16CS059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Arial" panose="020B0604020202020204" pitchFamily="34" charset="0"/>
              </a:rPr>
              <a:t>K.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Arial" panose="020B0604020202020204" pitchFamily="34" charset="0"/>
              </a:rPr>
              <a:t>Sharath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Arial" panose="020B0604020202020204" pitchFamily="34" charset="0"/>
              </a:rPr>
              <a:t> Krishna                                                  1RV16CS067                         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Arial" panose="020B0604020202020204" pitchFamily="34" charset="0"/>
              </a:rPr>
              <a:t>    </a:t>
            </a:r>
            <a:endParaRPr kumimoji="0" lang="en-I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48899" y="322174"/>
            <a:ext cx="6982544" cy="5219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6</a:t>
            </a:r>
            <a:r>
              <a:rPr kumimoji="0" lang="en-US" altLang="ja-JP" sz="2800" b="1" u="none" strike="noStrike" kern="1200" cap="none" spc="0" normalizeH="0" baseline="3000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</a:t>
            </a:r>
            <a:r>
              <a:rPr kumimoji="0" lang="en-US" altLang="ja-JP" sz="2800" b="1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28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Sem</a:t>
            </a:r>
            <a:r>
              <a:rPr kumimoji="0" lang="en-US" altLang="ja-JP" sz="2800" b="1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Self Study Phase - 2 Evaluation</a:t>
            </a:r>
            <a:endParaRPr kumimoji="0" lang="en-US" altLang="ja-JP" sz="2800" b="1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124" y="3308822"/>
            <a:ext cx="7757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aseline="0" dirty="0" smtClean="0">
                <a:latin typeface="+mj-lt"/>
              </a:rPr>
              <a:t>Predicting Travel Time </a:t>
            </a:r>
            <a:r>
              <a:rPr lang="en-IN" sz="3200" baseline="0" dirty="0">
                <a:latin typeface="+mj-lt"/>
              </a:rPr>
              <a:t>with Machine Learning using </a:t>
            </a:r>
            <a:r>
              <a:rPr lang="en-IN" sz="3200" baseline="0" dirty="0" err="1" smtClean="0">
                <a:latin typeface="+mj-lt"/>
              </a:rPr>
              <a:t>TensorFlow</a:t>
            </a:r>
            <a:endParaRPr lang="en-IN" sz="320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725874" y="345242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583234" y="1706394"/>
            <a:ext cx="8211665" cy="4032448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IN" sz="1800" b="0" kern="0" baseline="0" dirty="0" smtClean="0"/>
              <a:t>[1]  “Freeway Performance Measurement System (</a:t>
            </a:r>
            <a:r>
              <a:rPr lang="en-IN" sz="1800" b="0" kern="0" baseline="0" dirty="0" err="1" smtClean="0"/>
              <a:t>PeMS</a:t>
            </a:r>
            <a:r>
              <a:rPr lang="en-IN" sz="1800" b="0" kern="0" baseline="0" dirty="0" smtClean="0"/>
              <a:t>)”                  http://pems.eecs.berkeley.edu. </a:t>
            </a:r>
            <a:endParaRPr lang="en-IN" sz="1800" b="0" kern="0" baseline="0" dirty="0" smtClean="0"/>
          </a:p>
          <a:p>
            <a:pPr marL="0" indent="0" algn="just">
              <a:buFontTx/>
              <a:buNone/>
            </a:pPr>
            <a:r>
              <a:rPr lang="en-IN" sz="1800" b="0" kern="0" baseline="0" dirty="0" smtClean="0"/>
              <a:t>[2] X. Zhang and J. Rice, ”Short-Term Travel Time Prediction,” Transportation Research Part C, Vol. 11, 2003, pp. 187-210. </a:t>
            </a:r>
            <a:endParaRPr lang="en-IN" sz="1800" b="0" kern="0" baseline="0" dirty="0" smtClean="0"/>
          </a:p>
          <a:p>
            <a:pPr marL="0" indent="0" algn="just">
              <a:buFontTx/>
              <a:buNone/>
            </a:pPr>
            <a:r>
              <a:rPr lang="en-IN" sz="1800" b="0" kern="0" baseline="0" dirty="0" smtClean="0"/>
              <a:t>[3] J. M. Kwon and K. Petty, ”A Travel Time Prediction Algorithm Scalable to Freeway Networks With Many Nodes with Arbitrary Travel Routes,” </a:t>
            </a:r>
            <a:r>
              <a:rPr lang="en-IN" sz="1800" b="0" kern="0" baseline="0" dirty="0" err="1" smtClean="0"/>
              <a:t>Trasportation</a:t>
            </a:r>
            <a:r>
              <a:rPr lang="en-IN" sz="1800" b="0" kern="0" baseline="0" dirty="0" smtClean="0"/>
              <a:t> Research Record,” 2005. </a:t>
            </a:r>
            <a:endParaRPr lang="en-IN" sz="1800" b="0" kern="0" baseline="0" dirty="0" smtClean="0"/>
          </a:p>
          <a:p>
            <a:pPr marL="0" indent="0" algn="just">
              <a:buFontTx/>
              <a:buNone/>
            </a:pPr>
            <a:r>
              <a:rPr lang="en-IN" sz="1800" b="0" kern="0" baseline="0" dirty="0" smtClean="0"/>
              <a:t>[4] J. M. Kwon and P. </a:t>
            </a:r>
            <a:r>
              <a:rPr lang="en-IN" sz="1800" b="0" kern="0" baseline="0" dirty="0" err="1" smtClean="0"/>
              <a:t>Varaiya</a:t>
            </a:r>
            <a:r>
              <a:rPr lang="en-IN" sz="1800" b="0" kern="0" baseline="0" dirty="0" smtClean="0"/>
              <a:t>, ”Components of Congestion: Delay from Incidents, Special Events, Lane Closures, Weather, Potential Ramp Metering Gain, and Excess Demand”, Transportation Research Record, 2006.</a:t>
            </a:r>
            <a:endParaRPr lang="en-IN" sz="1800" b="0" kern="0" baseline="0" dirty="0" smtClean="0"/>
          </a:p>
          <a:p>
            <a:pPr marL="0" indent="0" algn="just">
              <a:buFontTx/>
              <a:buNone/>
            </a:pPr>
            <a:r>
              <a:rPr lang="en-IN" sz="1800" b="0" kern="0" baseline="0" dirty="0" smtClean="0"/>
              <a:t>[5] Malik </a:t>
            </a:r>
            <a:r>
              <a:rPr lang="en-IN" sz="1800" b="0" kern="0" baseline="0" dirty="0" err="1" smtClean="0"/>
              <a:t>Tubaishat</a:t>
            </a:r>
            <a:r>
              <a:rPr lang="en-IN" sz="1800" b="0" kern="0" baseline="0" dirty="0" smtClean="0"/>
              <a:t>, Qi </a:t>
            </a:r>
            <a:r>
              <a:rPr lang="en-IN" sz="1800" b="0" kern="0" baseline="0" dirty="0" err="1" smtClean="0"/>
              <a:t>Qi</a:t>
            </a:r>
            <a:r>
              <a:rPr lang="en-IN" sz="1800" b="0" kern="0" baseline="0" dirty="0" smtClean="0"/>
              <a:t>, Yi Shang, </a:t>
            </a:r>
            <a:r>
              <a:rPr lang="en-IN" sz="1800" b="0" kern="0" baseline="0" dirty="0" err="1" smtClean="0"/>
              <a:t>Hongchi</a:t>
            </a:r>
            <a:r>
              <a:rPr lang="en-IN" sz="1800" b="0" kern="0" baseline="0" dirty="0" smtClean="0"/>
              <a:t> Shi “Wireless Sensor-Based Traffic Light Control”</a:t>
            </a:r>
            <a:endParaRPr lang="en-IN" sz="1800" b="0" kern="0" baseline="0" dirty="0" smtClean="0"/>
          </a:p>
          <a:p>
            <a:pPr marL="0" indent="0" algn="just">
              <a:buFontTx/>
              <a:buNone/>
            </a:pPr>
            <a:r>
              <a:rPr lang="en-IN" sz="1800" b="0" kern="0" baseline="0" dirty="0" smtClean="0"/>
              <a:t>[6]  https://www.tensorflow.org/get_started/get_started </a:t>
            </a:r>
            <a:endParaRPr lang="en-IN" sz="1800" b="0" kern="0" baseline="0" dirty="0" smtClean="0"/>
          </a:p>
          <a:p>
            <a:pPr marL="0" indent="0" algn="just">
              <a:buFontTx/>
              <a:buNone/>
            </a:pPr>
            <a:endParaRPr lang="en-IN" sz="1600" b="0" kern="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548481" y="2514600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81" y="609600"/>
            <a:ext cx="7162800" cy="1143000"/>
          </a:xfrm>
        </p:spPr>
        <p:txBody>
          <a:bodyPr/>
          <a:lstStyle/>
          <a:p>
            <a:r>
              <a:rPr lang="en-US" b="1" dirty="0" smtClean="0"/>
              <a:t>Presentation 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 of Problem</a:t>
            </a:r>
            <a:endParaRPr lang="en-US" dirty="0" smtClean="0"/>
          </a:p>
          <a:p>
            <a:r>
              <a:rPr lang="en-US" dirty="0" smtClean="0"/>
              <a:t>Use of </a:t>
            </a:r>
            <a:r>
              <a:rPr lang="en-IN" altLang="en-US" dirty="0" smtClean="0"/>
              <a:t>R</a:t>
            </a:r>
            <a:r>
              <a:rPr lang="en-US" dirty="0" smtClean="0"/>
              <a:t>apid </a:t>
            </a:r>
            <a:r>
              <a:rPr lang="en-IN" altLang="en-US" dirty="0" smtClean="0"/>
              <a:t>D</a:t>
            </a:r>
            <a:r>
              <a:rPr lang="en-US" dirty="0" smtClean="0"/>
              <a:t>evelopment </a:t>
            </a:r>
            <a:r>
              <a:rPr lang="en-IN" altLang="en-US" dirty="0" smtClean="0"/>
              <a:t>T</a:t>
            </a:r>
            <a:r>
              <a:rPr lang="en-US" dirty="0" smtClean="0"/>
              <a:t>ools</a:t>
            </a:r>
            <a:endParaRPr lang="en-US" dirty="0" smtClean="0"/>
          </a:p>
          <a:p>
            <a:r>
              <a:rPr lang="en-US" dirty="0" smtClean="0"/>
              <a:t>Complexity of Implementation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IN" altLang="en-US" dirty="0" smtClean="0"/>
              <a:t>A</a:t>
            </a:r>
            <a:r>
              <a:rPr lang="en-US" dirty="0" smtClean="0"/>
              <a:t>nalysis and </a:t>
            </a:r>
            <a:r>
              <a:rPr lang="en-IN" altLang="en-US" dirty="0" smtClean="0"/>
              <a:t>P</a:t>
            </a:r>
            <a:r>
              <a:rPr lang="en-US" dirty="0" smtClean="0"/>
              <a:t>resentation of </a:t>
            </a:r>
            <a:r>
              <a:rPr lang="en-IN" altLang="en-US" dirty="0" smtClean="0"/>
              <a:t>R</a:t>
            </a:r>
            <a:r>
              <a:rPr lang="en-US" dirty="0" smtClean="0"/>
              <a:t>esult</a:t>
            </a:r>
            <a:endParaRPr lang="en-US" dirty="0" smtClean="0"/>
          </a:p>
          <a:p>
            <a:r>
              <a:rPr lang="en-US" dirty="0" smtClean="0"/>
              <a:t>Demonstration</a:t>
            </a:r>
            <a:endParaRPr lang="en-US" dirty="0" smtClean="0"/>
          </a:p>
          <a:p>
            <a:r>
              <a:rPr lang="en-IN" dirty="0" smtClean="0"/>
              <a:t>Conclusion and Future work</a:t>
            </a:r>
            <a:endParaRPr lang="en-IN" dirty="0" smtClean="0"/>
          </a:p>
          <a:p>
            <a:r>
              <a:rPr lang="en-IN" dirty="0" smtClean="0"/>
              <a:t>References </a:t>
            </a:r>
            <a:r>
              <a:rPr lang="en-IN" sz="2000" dirty="0" smtClean="0"/>
              <a:t>(</a:t>
            </a:r>
            <a:r>
              <a:rPr lang="en-US" sz="2000" dirty="0" smtClean="0"/>
              <a:t>Recent IEEE/Springer/ACM/Elsevier papers to be referred)</a:t>
            </a:r>
            <a:endParaRPr lang="en-US" sz="20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738822" y="340189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Review of Problem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72746" y="4509120"/>
            <a:ext cx="8211665" cy="1512168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endParaRPr lang="en-IN" sz="1600" b="0" kern="0" baseline="0" dirty="0"/>
          </a:p>
        </p:txBody>
      </p:sp>
      <p:sp>
        <p:nvSpPr>
          <p:cNvPr id="7" name="TextBox 6"/>
          <p:cNvSpPr txBox="1"/>
          <p:nvPr/>
        </p:nvSpPr>
        <p:spPr>
          <a:xfrm>
            <a:off x="472373" y="1483315"/>
            <a:ext cx="8458522" cy="236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Problem Statement </a:t>
            </a:r>
            <a:r>
              <a:rPr lang="en-IN" sz="36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0" dirty="0" smtClean="0">
              <a:latin typeface="+mn-lt"/>
            </a:endParaRPr>
          </a:p>
          <a:p>
            <a:pPr marL="0" indent="0" algn="just">
              <a:buNone/>
            </a:pPr>
            <a:r>
              <a:rPr lang="en-IN" sz="2800" b="0" dirty="0">
                <a:latin typeface="+mn-lt"/>
              </a:rPr>
              <a:t>The prediction of travel time by trip makers constitutes an important component of the complex daily dynamics of commuter </a:t>
            </a:r>
            <a:r>
              <a:rPr lang="en-IN" sz="2800" b="0" smtClean="0">
                <a:latin typeface="+mn-lt"/>
              </a:rPr>
              <a:t>behaviour. 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Within a region, the travel time between two points depends on many dynamic factors along with the demographics </a:t>
            </a:r>
            <a:r>
              <a:rPr lang="en-IN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such as </a:t>
            </a:r>
            <a:r>
              <a:rPr lang="en-I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ime of the day</a:t>
            </a:r>
            <a:r>
              <a:rPr lang="en-I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</a:t>
            </a:r>
            <a:r>
              <a:rPr lang="en-I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eather conditions</a:t>
            </a:r>
            <a:r>
              <a:rPr lang="en-I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ay of the week  </a:t>
            </a:r>
            <a:r>
              <a:rPr lang="en-I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a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ccident occurrence rate</a:t>
            </a:r>
            <a:r>
              <a:rPr lang="en-I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8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plan on solving the given problem statement using the k-NN routines of Tensorflow. The result is to be displayed on static webpages</a:t>
            </a: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65" y="4509227"/>
            <a:ext cx="2928918" cy="1907440"/>
          </a:xfrm>
          <a:prstGeom prst="rect">
            <a:avLst/>
          </a:prstGeom>
        </p:spPr>
      </p:pic>
      <p:pic>
        <p:nvPicPr>
          <p:cNvPr id="2" name="Picture 1" descr="SFO-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4509135"/>
            <a:ext cx="3988435" cy="193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3862958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83236" y="1371601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278905" y="-52834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Use of Rapid Development Tools</a:t>
            </a:r>
            <a:r>
              <a:rPr lang="en-US" sz="6000" baseline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583236" y="1988840"/>
            <a:ext cx="8211665" cy="4032448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endParaRPr lang="en-IN" sz="1600" b="0" kern="0" baseline="0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639619" y="1471824"/>
            <a:ext cx="8249045" cy="4549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3600" u="sng" dirty="0">
                <a:cs typeface="Times New Roman" panose="02020603050405020304"/>
              </a:rPr>
              <a:t>Techniques Used</a:t>
            </a:r>
            <a:r>
              <a:rPr lang="en-IN" sz="3600" dirty="0">
                <a:cs typeface="Times New Roman" panose="02020603050405020304"/>
              </a:rPr>
              <a:t>:</a:t>
            </a:r>
            <a:r>
              <a:rPr lang="en-IN" sz="3600" b="0" dirty="0">
                <a:cs typeface="Times New Roman" panose="02020603050405020304"/>
              </a:rPr>
              <a:t> k-NN Algorithms</a:t>
            </a:r>
            <a:endParaRPr lang="en-IN" sz="3600" b="0" dirty="0"/>
          </a:p>
          <a:p>
            <a:pPr marL="0" indent="0">
              <a:buNone/>
            </a:pPr>
            <a:r>
              <a:rPr lang="en-IN" sz="3600" u="sng" dirty="0"/>
              <a:t>Tools:</a:t>
            </a:r>
            <a:endParaRPr lang="en-IN" sz="3600" b="0" dirty="0">
              <a:cs typeface="Times New Roman" panose="02020603050405020304"/>
            </a:endParaRPr>
          </a:p>
          <a:p>
            <a:pPr marL="0" indent="0">
              <a:buNone/>
            </a:pPr>
            <a:r>
              <a:rPr lang="en-IN" sz="3600" b="0" dirty="0"/>
              <a:t>	</a:t>
            </a:r>
            <a:r>
              <a:rPr lang="en-IN" b="0" dirty="0"/>
              <a:t>- Anaconda Navigator</a:t>
            </a:r>
            <a:endParaRPr lang="en-IN" b="0" dirty="0">
              <a:cs typeface="Times New Roman" panose="02020603050405020304"/>
            </a:endParaRPr>
          </a:p>
          <a:p>
            <a:pPr marL="0" indent="0">
              <a:buNone/>
            </a:pPr>
            <a:r>
              <a:rPr lang="en-IN" b="0" dirty="0"/>
              <a:t>	- Sublime Text Editor</a:t>
            </a:r>
            <a:endParaRPr lang="en-IN" b="0" dirty="0">
              <a:cs typeface="Times New Roman" panose="02020603050405020304"/>
            </a:endParaRPr>
          </a:p>
          <a:p>
            <a:pPr marL="0" indent="0">
              <a:buNone/>
            </a:pPr>
            <a:r>
              <a:rPr lang="en-IN" b="0" dirty="0">
                <a:cs typeface="Times New Roman" panose="02020603050405020304"/>
              </a:rPr>
              <a:t>          - HTML, CSS, JavaScript, Bootstrap (Web Development tools)</a:t>
            </a:r>
            <a:endParaRPr lang="en-IN" b="0" dirty="0">
              <a:cs typeface="Times New Roman" panose="02020603050405020304"/>
            </a:endParaRPr>
          </a:p>
          <a:p>
            <a:pPr marL="0" indent="0">
              <a:buNone/>
            </a:pPr>
            <a:r>
              <a:rPr lang="en-IN" b="0" dirty="0">
                <a:cs typeface="Times New Roman" panose="02020603050405020304"/>
              </a:rPr>
              <a:t>          - PyCharm IDE</a:t>
            </a:r>
            <a:endParaRPr lang="en-IN" b="0" dirty="0"/>
          </a:p>
          <a:p>
            <a:pPr marL="0" indent="0">
              <a:buNone/>
            </a:pPr>
            <a:r>
              <a:rPr lang="en-IN" sz="3600" u="sng" dirty="0"/>
              <a:t>Skills:</a:t>
            </a:r>
            <a:endParaRPr lang="en-IN" sz="3600" b="0" dirty="0">
              <a:cs typeface="Times New Roman" panose="02020603050405020304"/>
            </a:endParaRPr>
          </a:p>
          <a:p>
            <a:pPr marL="457200" lvl="1" indent="0" algn="just">
              <a:buNone/>
            </a:pPr>
            <a:r>
              <a:rPr lang="en-IN" b="0" dirty="0"/>
              <a:t>TensorFlow API is an open-source software library for dataflow and differentiable programming across a range of tasks. It is also used for machine learning applications such as neural networks.</a:t>
            </a:r>
            <a:endParaRPr lang="en-IN" b="0" dirty="0">
              <a:cs typeface="Times New Roman" panose="02020603050405020304"/>
            </a:endParaRPr>
          </a:p>
          <a:p>
            <a:pPr marL="457200" lvl="1" indent="0" algn="just">
              <a:buNone/>
            </a:pPr>
            <a:r>
              <a:rPr lang="en-IN" b="0" dirty="0">
                <a:cs typeface="Times New Roman" panose="02020603050405020304"/>
              </a:rPr>
              <a:t>Flask Web Framework to create static yet responsive webpages </a:t>
            </a:r>
            <a:endParaRPr lang="en-IN" b="0" dirty="0">
              <a:cs typeface="Times New Roman" panose="02020603050405020304"/>
            </a:endParaRPr>
          </a:p>
          <a:p>
            <a:pPr marL="457200" lvl="1" indent="0" algn="just">
              <a:buNone/>
            </a:pPr>
            <a:endParaRPr lang="en-IN" sz="1800">
              <a:cs typeface="Times New Roman" panose="02020603050405020304"/>
            </a:endParaRPr>
          </a:p>
          <a:p>
            <a:pPr lvl="1" algn="just">
              <a:buFont typeface="Arial" panose="020B0604020202020204"/>
              <a:buChar char="•"/>
            </a:pPr>
            <a:endParaRPr lang="en-IN" sz="1800">
              <a:cs typeface="Times New Roman" panose="02020603050405020304"/>
            </a:endParaRPr>
          </a:p>
          <a:p>
            <a:pPr marL="457200" lvl="1" indent="0" algn="just">
              <a:buNone/>
            </a:pPr>
            <a:endParaRPr lang="en-IN" sz="1800">
              <a:cs typeface="Times New Roman" panose="02020603050405020304"/>
            </a:endParaRPr>
          </a:p>
          <a:p>
            <a:pPr marL="457200" lvl="1" indent="0" algn="just">
              <a:buNone/>
            </a:pPr>
            <a:endParaRPr lang="en-IN" sz="1800">
              <a:cs typeface="Times New Roman" panose="02020603050405020304"/>
            </a:endParaRPr>
          </a:p>
          <a:p>
            <a:pPr marL="457200" lvl="1" indent="0" algn="just">
              <a:buNone/>
            </a:pPr>
            <a:endParaRPr lang="en-IN" sz="1800">
              <a:cs typeface="Times New Roman" panose="02020603050405020304"/>
            </a:endParaRPr>
          </a:p>
          <a:p>
            <a:pPr marL="457200" lvl="1" indent="0" algn="just">
              <a:buNone/>
            </a:pPr>
            <a:endParaRPr lang="en-IN" sz="1800">
              <a:cs typeface="Times New Roman" panose="02020603050405020304"/>
            </a:endParaRPr>
          </a:p>
          <a:p>
            <a:pPr marL="457200" lvl="1" indent="0" algn="just">
              <a:buNone/>
            </a:pPr>
            <a:endParaRPr lang="en-IN" sz="1800">
              <a:cs typeface="Times New Roman" panose="02020603050405020304"/>
            </a:endParaRPr>
          </a:p>
          <a:p>
            <a:pPr marL="457200" lvl="1" indent="0" algn="just">
              <a:buNone/>
            </a:pPr>
            <a:endParaRPr lang="en-IN" sz="1800">
              <a:cs typeface="Times New Roman" panose="02020603050405020304"/>
            </a:endParaRPr>
          </a:p>
          <a:p>
            <a:pPr marL="457200" lvl="1" indent="0" algn="just">
              <a:buNone/>
            </a:pPr>
            <a:endParaRPr lang="en-IN" sz="1800"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278905" y="228471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Complexity of Implementation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583236" y="1988840"/>
            <a:ext cx="8211665" cy="4032448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endParaRPr lang="en-IN" sz="1600" b="0" kern="0" baseline="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86817" y="1484784"/>
            <a:ext cx="8352928" cy="4608512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IN" sz="2400" b="0" kern="0" baseline="0" dirty="0" smtClean="0"/>
              <a:t>Complexity lies in obtaining an appropriate data set to model the problem and analysing all the dynamic factors which affect the travel time from and to various locations.</a:t>
            </a:r>
            <a:endParaRPr lang="en-IN" sz="2400" b="0" kern="0" baseline="0" dirty="0" smtClean="0"/>
          </a:p>
          <a:p>
            <a:pPr algn="just"/>
            <a:r>
              <a:rPr lang="en-IN" sz="2400" b="0" kern="0" baseline="0" dirty="0" smtClean="0"/>
              <a:t>Providing data and analytics over accidents in the given routes, helping the commuters to choose a safer path.</a:t>
            </a:r>
            <a:endParaRPr lang="en-IN" sz="2400" b="0" kern="0" baseline="0" dirty="0" smtClean="0"/>
          </a:p>
          <a:p>
            <a:pPr algn="just"/>
            <a:r>
              <a:rPr lang="en-IN" sz="2400" b="0" kern="0" baseline="0" dirty="0" smtClean="0"/>
              <a:t>We achieve this using the k-NN routines of Tensorflow.</a:t>
            </a:r>
            <a:endParaRPr lang="en-IN" sz="2400" b="0" kern="0" baseline="0" dirty="0" smtClean="0"/>
          </a:p>
          <a:p>
            <a:pPr algn="just"/>
            <a:r>
              <a:rPr lang="en-IN" sz="2400" b="0" kern="0" baseline="0" dirty="0" smtClean="0"/>
              <a:t>In pattern recognition, the k-nearest neighbour algorithm (k-NN) is a non-parametric method used for classification and regression.</a:t>
            </a:r>
            <a:endParaRPr lang="en-IN" sz="2400" b="0" kern="0" baseline="0" dirty="0" smtClean="0"/>
          </a:p>
          <a:p>
            <a:pPr algn="just"/>
            <a:r>
              <a:rPr lang="en-IN" sz="2400" b="0" kern="0" baseline="0" dirty="0" smtClean="0"/>
              <a:t>Another complexity in the implementation lies in representing the obtained data and communicating it to webpages over servers. </a:t>
            </a:r>
            <a:endParaRPr lang="en-IN" sz="2400" b="0" kern="0" baseline="0" dirty="0" smtClean="0"/>
          </a:p>
          <a:p>
            <a:pPr algn="just"/>
            <a:endParaRPr lang="en-IN" sz="1800" b="0" kern="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868695" y="338961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Experimental Analysis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557201" y="1974870"/>
            <a:ext cx="8211665" cy="4032448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IN" sz="2000" b="0" kern="0" baseline="0" dirty="0"/>
              <a:t>The predicted travel time for paths between given three locations stays in accordance with the data sets provided. </a:t>
            </a:r>
            <a:endParaRPr lang="en-IN" sz="2000" b="0" kern="0" baseline="0" dirty="0"/>
          </a:p>
          <a:p>
            <a:pPr algn="just"/>
            <a:r>
              <a:rPr lang="en-IN" sz="2000" b="0" kern="0" baseline="0" dirty="0"/>
              <a:t>We observed the effects of the change in various factors affecting travel time.</a:t>
            </a:r>
            <a:endParaRPr lang="en-IN" sz="2000" b="0" kern="0" baseline="0" dirty="0"/>
          </a:p>
          <a:p>
            <a:pPr algn="just"/>
            <a:r>
              <a:rPr lang="en-IN" sz="2000" b="0" kern="0" baseline="0" dirty="0"/>
              <a:t>As the conditions get worse (due to change in factors), travel time tends to increase.</a:t>
            </a:r>
            <a:endParaRPr lang="en-IN" sz="2000" b="0" kern="0" baseline="0" dirty="0"/>
          </a:p>
          <a:p>
            <a:pPr algn="just"/>
            <a:endParaRPr lang="en-IN" sz="2000" b="0" kern="0" baseline="0" dirty="0"/>
          </a:p>
          <a:p>
            <a:pPr marL="0" indent="0" algn="just">
              <a:buFontTx/>
              <a:buNone/>
            </a:pPr>
            <a:endParaRPr lang="en-IN" sz="2000" b="0" kern="0" baseline="0" dirty="0"/>
          </a:p>
          <a:p>
            <a:pPr marL="0" indent="0" algn="just">
              <a:buFontTx/>
              <a:buNone/>
            </a:pPr>
            <a:endParaRPr lang="en-IN" sz="2000" b="0" kern="0" baseline="0" dirty="0"/>
          </a:p>
        </p:txBody>
      </p:sp>
      <p:pic>
        <p:nvPicPr>
          <p:cNvPr id="2" name="Picture 1" descr="7848343-fig-2-source-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145" y="3936365"/>
            <a:ext cx="3108325" cy="2414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947435" y="228471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Demonstration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5062220" y="2967990"/>
            <a:ext cx="4465320" cy="2400935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endParaRPr lang="en-IN" sz="1600" b="0" kern="0" baseline="0" dirty="0"/>
          </a:p>
        </p:txBody>
      </p:sp>
      <p:pic>
        <p:nvPicPr>
          <p:cNvPr id="2" name="Picture 1" descr="Screenshot (190)"/>
          <p:cNvPicPr>
            <a:picLocks noChangeAspect="1"/>
          </p:cNvPicPr>
          <p:nvPr/>
        </p:nvPicPr>
        <p:blipFill>
          <a:blip r:embed="rId1"/>
          <a:srcRect t="13317" r="-1651" b="7591"/>
          <a:stretch>
            <a:fillRect/>
          </a:stretch>
        </p:blipFill>
        <p:spPr>
          <a:xfrm>
            <a:off x="1371600" y="1590675"/>
            <a:ext cx="7077075" cy="3096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1372235" y="5038090"/>
            <a:ext cx="707707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showing submitted values in the webpage</a:t>
            </a:r>
            <a:endParaRPr lang="en-I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947435" y="228471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Demonstration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 descr="Screenshot (191)"/>
          <p:cNvPicPr>
            <a:picLocks noChangeAspect="1"/>
          </p:cNvPicPr>
          <p:nvPr/>
        </p:nvPicPr>
        <p:blipFill>
          <a:blip r:embed="rId1"/>
          <a:srcRect t="14884" r="-340" b="6912"/>
          <a:stretch>
            <a:fillRect/>
          </a:stretch>
        </p:blipFill>
        <p:spPr>
          <a:xfrm>
            <a:off x="1294130" y="1952625"/>
            <a:ext cx="6737985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1372235" y="5038090"/>
            <a:ext cx="707707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showing predicted travel time in the webpage</a:t>
            </a:r>
            <a:endParaRPr lang="en-I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8795" algn="l"/>
                <a:tab pos="5632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223660" y="228471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Conclusion and Future Work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700088" y="1371601"/>
            <a:ext cx="7926387" cy="4503149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IN" sz="2400" b="0" kern="0" baseline="0" dirty="0" smtClean="0"/>
          </a:p>
          <a:p>
            <a:pPr algn="just"/>
            <a:r>
              <a:rPr lang="en-IN" sz="2400" b="0" kern="0" baseline="0" dirty="0" smtClean="0"/>
              <a:t>Created static webpages that show predicted time travel between two points in a city.</a:t>
            </a:r>
            <a:endParaRPr lang="en-IN" sz="2400" b="0" kern="0" baseline="0" dirty="0" smtClean="0"/>
          </a:p>
          <a:p>
            <a:pPr algn="just"/>
            <a:r>
              <a:rPr lang="en-IN" sz="2400" b="0" kern="0" baseline="0" dirty="0" smtClean="0"/>
              <a:t>Main challenge was to collect data set relating to the problem and the chosen factors.</a:t>
            </a:r>
            <a:endParaRPr lang="en-IN" sz="2400" b="0" kern="0" baseline="0" dirty="0" smtClean="0"/>
          </a:p>
          <a:p>
            <a:pPr algn="just"/>
            <a:r>
              <a:rPr lang="en-IN" sz="2400" b="0" kern="0" baseline="0" dirty="0" smtClean="0"/>
              <a:t>Obtain appropriate data set or change the factors that are involved in the computation of the travel time to match the available data sets. </a:t>
            </a:r>
            <a:endParaRPr lang="en-IN" sz="2400" b="0" kern="0" baseline="0" dirty="0" smtClean="0"/>
          </a:p>
          <a:p>
            <a:pPr algn="just"/>
            <a:r>
              <a:rPr lang="en-IN" sz="2400" b="0" kern="0" baseline="0" dirty="0" smtClean="0"/>
              <a:t>To make the given system scalable and deployable to practical wider regions and possibly different modes of transportation. </a:t>
            </a:r>
            <a:endParaRPr lang="en-IN" sz="2400" b="0" kern="0" baseline="0" dirty="0" smtClean="0"/>
          </a:p>
          <a:p>
            <a:endParaRPr lang="en-IN" sz="2400" b="0" kern="0" baseline="0" dirty="0" smtClean="0"/>
          </a:p>
          <a:p>
            <a:endParaRPr lang="en-IN" sz="2400" b="0" kern="0" baseline="0" dirty="0"/>
          </a:p>
          <a:p>
            <a:endParaRPr lang="en-IN" sz="2400" b="0" kern="0" baseline="0" dirty="0" smtClean="0"/>
          </a:p>
          <a:p>
            <a:endParaRPr lang="en-IN" sz="2400" b="0" kern="0" baseline="0" dirty="0" smtClean="0"/>
          </a:p>
          <a:p>
            <a:endParaRPr lang="en-IN" b="0" kern="0" baseline="0" dirty="0" smtClean="0"/>
          </a:p>
          <a:p>
            <a:endParaRPr lang="en-IN" b="0" kern="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anose="05050102010706020507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anose="05050102010706020507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4022</Words>
  <Application>WPS Presentation</Application>
  <PresentationFormat>Custom</PresentationFormat>
  <Paragraphs>141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Symbol</vt:lpstr>
      <vt:lpstr>MS PGothic</vt:lpstr>
      <vt:lpstr>Times New Roman</vt:lpstr>
      <vt:lpstr>Calibri</vt:lpstr>
      <vt:lpstr>Arial Unicode MS</vt:lpstr>
      <vt:lpstr>Arial Unicode MS</vt:lpstr>
      <vt:lpstr>Times New Roman</vt:lpstr>
      <vt:lpstr>Arial</vt:lpstr>
      <vt:lpstr>Default Design</vt:lpstr>
      <vt:lpstr>Custom Design</vt:lpstr>
      <vt:lpstr>PowerPoint 演示文稿</vt:lpstr>
      <vt:lpstr>Presentation 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Satyanarayana</dc:creator>
  <cp:lastModifiedBy>HP</cp:lastModifiedBy>
  <cp:revision>411</cp:revision>
  <cp:lastPrinted>2013-04-15T12:41:00Z</cp:lastPrinted>
  <dcterms:created xsi:type="dcterms:W3CDTF">1998-02-02T16:59:00Z</dcterms:created>
  <dcterms:modified xsi:type="dcterms:W3CDTF">2019-03-27T04:45:38Z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