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61" r:id="rId3"/>
    <p:sldId id="263" r:id="rId4"/>
    <p:sldId id="262" r:id="rId5"/>
    <p:sldId id="286" r:id="rId6"/>
    <p:sldId id="273" r:id="rId7"/>
    <p:sldId id="269" r:id="rId8"/>
    <p:sldId id="287" r:id="rId9"/>
    <p:sldId id="268" r:id="rId10"/>
    <p:sldId id="288" r:id="rId11"/>
    <p:sldId id="289" r:id="rId12"/>
    <p:sldId id="290" r:id="rId13"/>
    <p:sldId id="292" r:id="rId14"/>
    <p:sldId id="291" r:id="rId15"/>
    <p:sldId id="279" r:id="rId16"/>
    <p:sldId id="274" r:id="rId17"/>
    <p:sldId id="280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8E2538-78FA-43CF-A66B-36B9F2385422}">
  <a:tblStyle styleId="{DE8E2538-78FA-43CF-A66B-36B9F23854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97152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860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6212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9262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563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582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561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549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111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880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62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519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cd36154fc_19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cd36154fc_19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547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0640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1146025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2"/>
          </p:nvPr>
        </p:nvSpPr>
        <p:spPr>
          <a:xfrm>
            <a:off x="3679388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3"/>
          </p:nvPr>
        </p:nvSpPr>
        <p:spPr>
          <a:xfrm>
            <a:off x="6212750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8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B">
  <p:cSld name="BLANK_1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/>
          <p:nvPr/>
        </p:nvSpPr>
        <p:spPr>
          <a:xfrm>
            <a:off x="0" y="4294550"/>
            <a:ext cx="9144000" cy="2412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3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■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SCMS</a:t>
            </a:r>
            <a:br>
              <a:rPr lang="en-IN" dirty="0" smtClean="0"/>
            </a:br>
            <a:r>
              <a:rPr lang="en-IN" sz="1800" dirty="0"/>
              <a:t>S</a:t>
            </a:r>
            <a:r>
              <a:rPr lang="en-IN" sz="1800" dirty="0" smtClean="0"/>
              <a:t>ubsidized Canteen Management System</a:t>
            </a:r>
            <a:endParaRPr dirty="0"/>
          </a:p>
        </p:txBody>
      </p:sp>
      <p:grpSp>
        <p:nvGrpSpPr>
          <p:cNvPr id="110" name="Google Shape;110;p13"/>
          <p:cNvGrpSpPr/>
          <p:nvPr/>
        </p:nvGrpSpPr>
        <p:grpSpPr>
          <a:xfrm>
            <a:off x="753267" y="1029785"/>
            <a:ext cx="964541" cy="1011307"/>
            <a:chOff x="5961125" y="1623900"/>
            <a:chExt cx="427450" cy="448175"/>
          </a:xfrm>
        </p:grpSpPr>
        <p:sp>
          <p:nvSpPr>
            <p:cNvPr id="111" name="Google Shape;111;p13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2042160" y="101600"/>
            <a:ext cx="497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94BF6E"/>
                </a:solidFill>
              </a:rPr>
              <a:t>		USE CASE  </a:t>
            </a:r>
            <a:r>
              <a:rPr lang="en-IN" dirty="0">
                <a:solidFill>
                  <a:srgbClr val="94BF6E"/>
                </a:solidFill>
              </a:rPr>
              <a:t>DIAGRAMS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161" y="487680"/>
            <a:ext cx="5801360" cy="465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7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1595120" y="142240"/>
            <a:ext cx="614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94BF6E"/>
                </a:solidFill>
              </a:rPr>
              <a:t>		</a:t>
            </a:r>
            <a:r>
              <a:rPr lang="en-IN" dirty="0" smtClean="0">
                <a:solidFill>
                  <a:srgbClr val="94BF6E"/>
                </a:solidFill>
              </a:rPr>
              <a:t>CLASS DIAGRAM</a:t>
            </a:r>
            <a:endParaRPr lang="en-IN" dirty="0"/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272" y="428375"/>
            <a:ext cx="71913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1656080" y="152400"/>
            <a:ext cx="550672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656080" y="127020"/>
            <a:ext cx="550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94BF6E"/>
                </a:solidFill>
              </a:rPr>
              <a:t>		</a:t>
            </a:r>
            <a:r>
              <a:rPr lang="en-IN" dirty="0" smtClean="0">
                <a:solidFill>
                  <a:srgbClr val="94BF6E"/>
                </a:solidFill>
              </a:rPr>
              <a:t>SEQUENCE DIAGRAM (LOGIN)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" y="523220"/>
            <a:ext cx="778256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2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2509520" y="17654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>
                <a:solidFill>
                  <a:srgbClr val="94BF6E"/>
                </a:solidFill>
              </a:rPr>
              <a:t>         SEQUENCE DIAGRAM (ORDER)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1062037"/>
            <a:ext cx="6187439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581199" y="162342"/>
            <a:ext cx="44919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94BF6E"/>
                </a:solidFill>
              </a:rPr>
              <a:t>	</a:t>
            </a:r>
            <a:r>
              <a:rPr lang="en-IN" dirty="0">
                <a:solidFill>
                  <a:srgbClr val="94BF6E"/>
                </a:solidFill>
              </a:rPr>
              <a:t> </a:t>
            </a:r>
            <a:r>
              <a:rPr lang="en-IN" dirty="0" smtClean="0">
                <a:solidFill>
                  <a:srgbClr val="94BF6E"/>
                </a:solidFill>
              </a:rPr>
              <a:t>       SEQUENCE DIAGRAM(FEEDBACK)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" y="1014412"/>
            <a:ext cx="7061200" cy="330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3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/>
          <p:nvPr/>
        </p:nvSpPr>
        <p:spPr>
          <a:xfrm>
            <a:off x="4364125" y="889976"/>
            <a:ext cx="4367924" cy="340047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14454"/>
          </a:solidFill>
          <a:ln w="19050" cap="flat" cmpd="sng">
            <a:solidFill>
              <a:srgbClr val="1863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6"/>
          <p:cNvSpPr/>
          <p:nvPr/>
        </p:nvSpPr>
        <p:spPr>
          <a:xfrm>
            <a:off x="4546902" y="1070550"/>
            <a:ext cx="4002300" cy="25557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33" name="Google Shape;433;p36"/>
          <p:cNvSpPr txBox="1">
            <a:spLocks noGrp="1"/>
          </p:cNvSpPr>
          <p:nvPr>
            <p:ph type="body" idx="4294967295"/>
          </p:nvPr>
        </p:nvSpPr>
        <p:spPr>
          <a:xfrm>
            <a:off x="1053050" y="489800"/>
            <a:ext cx="3506100" cy="41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400" b="1" dirty="0" smtClean="0"/>
              <a:t>Results</a:t>
            </a:r>
            <a:endParaRPr sz="2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34" name="Google Shape;434;p3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/>
              <a:t>Conclusion</a:t>
            </a:r>
            <a:endParaRPr sz="2400" dirty="0"/>
          </a:p>
        </p:txBody>
      </p:sp>
      <p:grpSp>
        <p:nvGrpSpPr>
          <p:cNvPr id="388" name="Google Shape;388;p31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389" name="Google Shape;389;p31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7;p31"/>
          <p:cNvSpPr txBox="1">
            <a:spLocks noGrp="1"/>
          </p:cNvSpPr>
          <p:nvPr>
            <p:ph type="body" idx="1"/>
          </p:nvPr>
        </p:nvSpPr>
        <p:spPr>
          <a:xfrm>
            <a:off x="1029431" y="1716889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100" b="1" dirty="0"/>
              <a:t>REQUIREMENTS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100" dirty="0"/>
              <a:t>All the requirements from the user end were analysed</a:t>
            </a:r>
            <a:endParaRPr sz="1100" dirty="0"/>
          </a:p>
        </p:txBody>
      </p:sp>
      <p:sp>
        <p:nvSpPr>
          <p:cNvPr id="36" name="Google Shape;358;p31"/>
          <p:cNvSpPr txBox="1">
            <a:spLocks noGrp="1"/>
          </p:cNvSpPr>
          <p:nvPr>
            <p:ph type="body" idx="2"/>
          </p:nvPr>
        </p:nvSpPr>
        <p:spPr>
          <a:xfrm>
            <a:off x="2590742" y="1716889"/>
            <a:ext cx="1660851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100" b="1" dirty="0"/>
              <a:t>DESIGN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100" dirty="0"/>
              <a:t>A structured design architecture was built to effectively develop modules for the requirements</a:t>
            </a:r>
            <a:endParaRPr sz="1100" dirty="0"/>
          </a:p>
        </p:txBody>
      </p:sp>
      <p:sp>
        <p:nvSpPr>
          <p:cNvPr id="37" name="Google Shape;359;p31"/>
          <p:cNvSpPr txBox="1">
            <a:spLocks noGrp="1"/>
          </p:cNvSpPr>
          <p:nvPr>
            <p:ph type="body" idx="3"/>
          </p:nvPr>
        </p:nvSpPr>
        <p:spPr>
          <a:xfrm>
            <a:off x="1004098" y="3160608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100" b="1" dirty="0"/>
              <a:t>IMPLEMENTATION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/>
              <a:t>Developed robust software implementat</a:t>
            </a:r>
            <a:r>
              <a:rPr lang="en-IN" sz="1100" dirty="0"/>
              <a:t>ion of system on Java using modern infrastructure</a:t>
            </a:r>
            <a:endParaRPr sz="1100" dirty="0"/>
          </a:p>
        </p:txBody>
      </p:sp>
      <p:sp>
        <p:nvSpPr>
          <p:cNvPr id="38" name="Google Shape;360;p31"/>
          <p:cNvSpPr txBox="1">
            <a:spLocks noGrp="1"/>
          </p:cNvSpPr>
          <p:nvPr>
            <p:ph type="sldNum" idx="12"/>
          </p:nvPr>
        </p:nvSpPr>
        <p:spPr>
          <a:xfrm>
            <a:off x="8515681" y="4335289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9" name="Google Shape;366;p31"/>
          <p:cNvSpPr txBox="1">
            <a:spLocks/>
          </p:cNvSpPr>
          <p:nvPr/>
        </p:nvSpPr>
        <p:spPr>
          <a:xfrm>
            <a:off x="2590742" y="3160608"/>
            <a:ext cx="1485300" cy="11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▪"/>
              <a:defRPr sz="1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▫"/>
              <a:defRPr sz="1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indent="0">
              <a:buFont typeface="Nixie One"/>
              <a:buNone/>
            </a:pPr>
            <a:r>
              <a:rPr lang="en-IN" sz="1100" b="1" dirty="0" smtClean="0"/>
              <a:t>TESTING</a:t>
            </a:r>
          </a:p>
          <a:p>
            <a:pPr marL="0" indent="0">
              <a:buFont typeface="Nixie One"/>
              <a:buNone/>
            </a:pPr>
            <a:r>
              <a:rPr lang="en-IN" sz="1100" dirty="0" smtClean="0"/>
              <a:t>Thoroughly tested system for a variety of test cases and dirty inputs</a:t>
            </a:r>
            <a:endParaRPr lang="en-IN" sz="1100" dirty="0"/>
          </a:p>
        </p:txBody>
      </p:sp>
      <p:sp>
        <p:nvSpPr>
          <p:cNvPr id="40" name="Google Shape;367;p31"/>
          <p:cNvSpPr txBox="1">
            <a:spLocks/>
          </p:cNvSpPr>
          <p:nvPr/>
        </p:nvSpPr>
        <p:spPr>
          <a:xfrm>
            <a:off x="4251593" y="1716839"/>
            <a:ext cx="1485300" cy="11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▪"/>
              <a:defRPr sz="1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▫"/>
              <a:defRPr sz="1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indent="0">
              <a:buFont typeface="Nixie One"/>
              <a:buNone/>
            </a:pPr>
            <a:r>
              <a:rPr lang="en-IN" sz="1100" b="1" dirty="0" smtClean="0"/>
              <a:t>SCOPE</a:t>
            </a:r>
          </a:p>
          <a:p>
            <a:pPr marL="0" indent="0">
              <a:buFont typeface="Nixie One"/>
              <a:buNone/>
            </a:pPr>
            <a:r>
              <a:rPr lang="en-IN" sz="1100" dirty="0" smtClean="0"/>
              <a:t>Can be extended by adding addition features such as in-app messaging and can be integrated with bigger system as a module for addition functionality</a:t>
            </a:r>
            <a:endParaRPr lang="en-IN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"/>
          <p:cNvSpPr txBox="1">
            <a:spLocks noGrp="1"/>
          </p:cNvSpPr>
          <p:nvPr>
            <p:ph type="subTitle" idx="4294967295"/>
          </p:nvPr>
        </p:nvSpPr>
        <p:spPr>
          <a:xfrm>
            <a:off x="685800" y="505225"/>
            <a:ext cx="7884600" cy="38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 dirty="0" smtClean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THANK YOU</a:t>
            </a:r>
            <a:endParaRPr sz="2800" b="1" dirty="0">
              <a:solidFill>
                <a:srgbClr val="FFFFFF"/>
              </a:solidFill>
            </a:endParaRPr>
          </a:p>
        </p:txBody>
      </p:sp>
      <p:sp>
        <p:nvSpPr>
          <p:cNvPr id="440" name="Google Shape;440;p37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/>
              <a:t>Introduction</a:t>
            </a:r>
            <a:endParaRPr sz="2800" dirty="0"/>
          </a:p>
        </p:txBody>
      </p:sp>
      <p:sp>
        <p:nvSpPr>
          <p:cNvPr id="161" name="Google Shape;161;p18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" sz="2400" dirty="0" smtClean="0"/>
              <a:t>Dual Admin provision</a:t>
            </a:r>
          </a:p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sz="2400" dirty="0"/>
              <a:t>T</a:t>
            </a:r>
            <a:r>
              <a:rPr lang="en" sz="2400" dirty="0" smtClean="0"/>
              <a:t>hree tier system</a:t>
            </a:r>
            <a:endParaRPr sz="2400" dirty="0" smtClean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" sz="2400" dirty="0" smtClean="0"/>
              <a:t>Token Generation for Breakfast,Lunch and Dinner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" sz="2400" dirty="0" smtClean="0"/>
              <a:t>Bill and Reciept Generation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" sz="2400" dirty="0" smtClean="0"/>
              <a:t>Provision for Customer Feedback and Ratings</a:t>
            </a:r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" sz="1050" dirty="0" smtClean="0"/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 smtClean="0"/>
              <a:t>Our objective is to deliver a robust and user-friendly software solution to the stakeholders.</a:t>
            </a:r>
            <a:endParaRPr sz="2000" dirty="0"/>
          </a:p>
        </p:txBody>
      </p:sp>
      <p:grpSp>
        <p:nvGrpSpPr>
          <p:cNvPr id="162" name="Google Shape;162;p18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63" name="Google Shape;163;p1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>
            <a:spLocks noGrp="1"/>
          </p:cNvSpPr>
          <p:nvPr>
            <p:ph type="body" idx="1"/>
          </p:nvPr>
        </p:nvSpPr>
        <p:spPr>
          <a:xfrm>
            <a:off x="694525" y="1741783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 smtClean="0"/>
              <a:t>CUSTOMER MANAGEMENT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 smtClean="0"/>
              <a:t>Ease of creation,deletion and display of Customer details. Provision to validate and verify customer details. Customer can also place food orders.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6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 smtClean="0"/>
              <a:t>TOKEN GENERATION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 smtClean="0"/>
              <a:t>For Customers that possess valid credentials. Displayed along with timestamp </a:t>
            </a:r>
          </a:p>
        </p:txBody>
      </p:sp>
      <p:sp>
        <p:nvSpPr>
          <p:cNvPr id="193" name="Google Shape;193;p20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/>
              <a:t>Targets</a:t>
            </a:r>
            <a:endParaRPr sz="2800" dirty="0"/>
          </a:p>
        </p:txBody>
      </p:sp>
      <p:sp>
        <p:nvSpPr>
          <p:cNvPr id="194" name="Google Shape;194;p20"/>
          <p:cNvSpPr txBox="1">
            <a:spLocks noGrp="1"/>
          </p:cNvSpPr>
          <p:nvPr>
            <p:ph type="body" idx="2"/>
          </p:nvPr>
        </p:nvSpPr>
        <p:spPr>
          <a:xfrm>
            <a:off x="4531806" y="1660700"/>
            <a:ext cx="4360985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 b="1" dirty="0" smtClean="0"/>
              <a:t>VENDOR AND WORKER MANAGEMENT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700" dirty="0" smtClean="0"/>
              <a:t>Separate segments for the login of vendor and worker. Post authentication Vendor can supply items to the inventory.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sz="17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700" b="1" dirty="0" smtClean="0"/>
              <a:t>FEEDBACK MANAGEMENT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700" dirty="0" smtClean="0"/>
              <a:t>The collected food and service feedback is sorted by value. The values are analysed by plotting graphs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700" dirty="0"/>
          </a:p>
        </p:txBody>
      </p:sp>
      <p:grpSp>
        <p:nvGrpSpPr>
          <p:cNvPr id="195" name="Google Shape;195;p20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96" name="Google Shape;196;p2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2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50"/>
            <a:ext cx="4153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 smtClean="0">
                <a:solidFill>
                  <a:srgbClr val="94BF6E"/>
                </a:solidFill>
              </a:rPr>
              <a:t>SOFTWARE</a:t>
            </a:r>
            <a:br>
              <a:rPr lang="en-IN" sz="3600" dirty="0" smtClean="0">
                <a:solidFill>
                  <a:srgbClr val="94BF6E"/>
                </a:solidFill>
              </a:rPr>
            </a:br>
            <a:r>
              <a:rPr lang="en-IN" sz="3600" dirty="0" smtClean="0">
                <a:solidFill>
                  <a:srgbClr val="94BF6E"/>
                </a:solidFill>
              </a:rPr>
              <a:t>REQUIREMENTS</a:t>
            </a:r>
            <a:endParaRPr sz="3600" dirty="0">
              <a:solidFill>
                <a:srgbClr val="94BF6E"/>
              </a:solidFill>
            </a:endParaRPr>
          </a:p>
        </p:txBody>
      </p:sp>
      <p:sp>
        <p:nvSpPr>
          <p:cNvPr id="187" name="Google Shape;187;p1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6" name="Slide Number Placeholder 3"/>
          <p:cNvSpPr txBox="1">
            <a:spLocks/>
          </p:cNvSpPr>
          <p:nvPr/>
        </p:nvSpPr>
        <p:spPr>
          <a:xfrm>
            <a:off x="2099260" y="3471389"/>
            <a:ext cx="322317" cy="27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sp>
        <p:nvSpPr>
          <p:cNvPr id="17" name="Google Shape;169;p16"/>
          <p:cNvSpPr txBox="1">
            <a:spLocks/>
          </p:cNvSpPr>
          <p:nvPr/>
        </p:nvSpPr>
        <p:spPr>
          <a:xfrm>
            <a:off x="10706185" y="3228439"/>
            <a:ext cx="402066" cy="37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CBE68346-54C1-41EA-AE20-C36970FBD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929" y="1653870"/>
            <a:ext cx="567256" cy="5672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342EC6C4-E727-47A6-8772-9D31491F6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050" y="2614902"/>
            <a:ext cx="1018510" cy="70531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AE245A08-C4C1-4E09-9E6D-F09DF92B5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5331" y="1484429"/>
            <a:ext cx="1311484" cy="88795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072" y="1583350"/>
            <a:ext cx="760600" cy="76659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284" y="2425083"/>
            <a:ext cx="1324786" cy="102369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969" y="2515574"/>
            <a:ext cx="796999" cy="796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50"/>
            <a:ext cx="4153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 smtClean="0">
                <a:solidFill>
                  <a:srgbClr val="94BF6E"/>
                </a:solidFill>
              </a:rPr>
              <a:t>HARDWARE</a:t>
            </a:r>
            <a:br>
              <a:rPr lang="en-IN" sz="3600" dirty="0" smtClean="0">
                <a:solidFill>
                  <a:srgbClr val="94BF6E"/>
                </a:solidFill>
              </a:rPr>
            </a:br>
            <a:r>
              <a:rPr lang="en-IN" sz="3600" dirty="0" smtClean="0">
                <a:solidFill>
                  <a:srgbClr val="94BF6E"/>
                </a:solidFill>
              </a:rPr>
              <a:t>REQUIREMENTS</a:t>
            </a:r>
            <a:endParaRPr sz="3600" dirty="0">
              <a:solidFill>
                <a:srgbClr val="94BF6E"/>
              </a:solidFill>
            </a:endParaRPr>
          </a:p>
        </p:txBody>
      </p:sp>
      <p:sp>
        <p:nvSpPr>
          <p:cNvPr id="187" name="Google Shape;187;p1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6" name="Slide Number Placeholder 3"/>
          <p:cNvSpPr txBox="1">
            <a:spLocks/>
          </p:cNvSpPr>
          <p:nvPr/>
        </p:nvSpPr>
        <p:spPr>
          <a:xfrm>
            <a:off x="2099260" y="3471389"/>
            <a:ext cx="322317" cy="27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17" name="Google Shape;169;p16"/>
          <p:cNvSpPr txBox="1">
            <a:spLocks/>
          </p:cNvSpPr>
          <p:nvPr/>
        </p:nvSpPr>
        <p:spPr>
          <a:xfrm>
            <a:off x="10706185" y="3228439"/>
            <a:ext cx="402066" cy="37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12" name="Google Shape;176;p17"/>
          <p:cNvSpPr txBox="1">
            <a:spLocks/>
          </p:cNvSpPr>
          <p:nvPr/>
        </p:nvSpPr>
        <p:spPr>
          <a:xfrm>
            <a:off x="5001302" y="2414232"/>
            <a:ext cx="882011" cy="316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100" smtClean="0"/>
              <a:t>4 GB RAM</a:t>
            </a:r>
            <a:endParaRPr lang="en-US" sz="11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E534918-7024-4247-9052-A722F2F4A21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01302" y="1532221"/>
            <a:ext cx="882011" cy="8820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38443C2-6B4B-4C39-9827-D5F200E89C1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85821" y="1532221"/>
            <a:ext cx="882012" cy="882012"/>
          </a:xfrm>
          <a:prstGeom prst="rect">
            <a:avLst/>
          </a:prstGeom>
        </p:spPr>
      </p:pic>
      <p:sp>
        <p:nvSpPr>
          <p:cNvPr id="15" name="Google Shape;176;p17">
            <a:extLst>
              <a:ext uri="{FF2B5EF4-FFF2-40B4-BE49-F238E27FC236}">
                <a16:creationId xmlns:a16="http://schemas.microsoft.com/office/drawing/2014/main" xmlns="" id="{123D7088-82ED-4E81-9E1C-1CA448CDD9ED}"/>
              </a:ext>
            </a:extLst>
          </p:cNvPr>
          <p:cNvSpPr txBox="1">
            <a:spLocks/>
          </p:cNvSpPr>
          <p:nvPr/>
        </p:nvSpPr>
        <p:spPr>
          <a:xfrm>
            <a:off x="6326555" y="2414232"/>
            <a:ext cx="882011" cy="31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/>
            <a:r>
              <a:rPr lang="en-IN" sz="1100" dirty="0"/>
              <a:t>300 MB</a:t>
            </a:r>
            <a:br>
              <a:rPr lang="en-IN" sz="1100" dirty="0"/>
            </a:br>
            <a:r>
              <a:rPr lang="en-IN" sz="1100" dirty="0"/>
              <a:t>Hard Disk Space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FF301949-285E-41E9-A921-A0D54A8253D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11074" y="1532221"/>
            <a:ext cx="882012" cy="882012"/>
          </a:xfrm>
          <a:prstGeom prst="rect">
            <a:avLst/>
          </a:prstGeom>
        </p:spPr>
      </p:pic>
      <p:sp>
        <p:nvSpPr>
          <p:cNvPr id="25" name="Google Shape;176;p17">
            <a:extLst>
              <a:ext uri="{FF2B5EF4-FFF2-40B4-BE49-F238E27FC236}">
                <a16:creationId xmlns:a16="http://schemas.microsoft.com/office/drawing/2014/main" xmlns="" id="{64585E9E-79F6-4C81-9F11-FEE4E67597F7}"/>
              </a:ext>
            </a:extLst>
          </p:cNvPr>
          <p:cNvSpPr txBox="1">
            <a:spLocks/>
          </p:cNvSpPr>
          <p:nvPr/>
        </p:nvSpPr>
        <p:spPr>
          <a:xfrm>
            <a:off x="7681440" y="2414231"/>
            <a:ext cx="941279" cy="31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/>
            <a:r>
              <a:rPr lang="en-IN" sz="1100" dirty="0"/>
              <a:t>1024 × 768</a:t>
            </a:r>
          </a:p>
          <a:p>
            <a:pPr marL="0" indent="0"/>
            <a:r>
              <a:rPr lang="en-IN" sz="1100" dirty="0"/>
              <a:t>Resolution</a:t>
            </a:r>
          </a:p>
        </p:txBody>
      </p:sp>
    </p:spTree>
    <p:extLst>
      <p:ext uri="{BB962C8B-B14F-4D97-AF65-F5344CB8AC3E}">
        <p14:creationId xmlns:p14="http://schemas.microsoft.com/office/powerpoint/2010/main" val="350276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0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70" name="Google Shape;370;p30"/>
          <p:cNvSpPr/>
          <p:nvPr/>
        </p:nvSpPr>
        <p:spPr>
          <a:xfrm>
            <a:off x="1053050" y="2290250"/>
            <a:ext cx="2731800" cy="2010900"/>
          </a:xfrm>
          <a:prstGeom prst="homePlate">
            <a:avLst>
              <a:gd name="adj" fmla="val 30129"/>
            </a:avLst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Requirement Analysis</a:t>
            </a:r>
            <a:endParaRPr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71" name="Google Shape;371;p30"/>
          <p:cNvSpPr/>
          <p:nvPr/>
        </p:nvSpPr>
        <p:spPr>
          <a:xfrm>
            <a:off x="3262563" y="2290250"/>
            <a:ext cx="2784000" cy="2010900"/>
          </a:xfrm>
          <a:prstGeom prst="chevron">
            <a:avLst>
              <a:gd name="adj" fmla="val 29853"/>
            </a:avLst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Development</a:t>
            </a:r>
            <a:endParaRPr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72" name="Google Shape;372;p30"/>
          <p:cNvSpPr/>
          <p:nvPr/>
        </p:nvSpPr>
        <p:spPr>
          <a:xfrm>
            <a:off x="5524609" y="2290250"/>
            <a:ext cx="2784000" cy="2010900"/>
          </a:xfrm>
          <a:prstGeom prst="chevron">
            <a:avLst>
              <a:gd name="adj" fmla="val 29853"/>
            </a:avLst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Validation</a:t>
            </a:r>
            <a:endParaRPr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373" name="Google Shape;373;p30"/>
          <p:cNvGrpSpPr/>
          <p:nvPr/>
        </p:nvGrpSpPr>
        <p:grpSpPr>
          <a:xfrm>
            <a:off x="348269" y="907692"/>
            <a:ext cx="369549" cy="274765"/>
            <a:chOff x="5247525" y="3007275"/>
            <a:chExt cx="517575" cy="384825"/>
          </a:xfrm>
        </p:grpSpPr>
        <p:sp>
          <p:nvSpPr>
            <p:cNvPr id="374" name="Google Shape;374;p3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6" name="Google Shape;376;p3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Timeline Specification</a:t>
            </a:r>
            <a:endParaRPr dirty="0"/>
          </a:p>
        </p:txBody>
      </p:sp>
      <p:graphicFrame>
        <p:nvGraphicFramePr>
          <p:cNvPr id="318" name="Google Shape;318;p26"/>
          <p:cNvGraphicFramePr/>
          <p:nvPr>
            <p:extLst>
              <p:ext uri="{D42A27DB-BD31-4B8C-83A1-F6EECF244321}">
                <p14:modId xmlns:p14="http://schemas.microsoft.com/office/powerpoint/2010/main" val="1936144506"/>
              </p:ext>
            </p:extLst>
          </p:nvPr>
        </p:nvGraphicFramePr>
        <p:xfrm>
          <a:off x="1046800" y="2018081"/>
          <a:ext cx="7293800" cy="2646200"/>
        </p:xfrm>
        <a:graphic>
          <a:graphicData uri="http://schemas.openxmlformats.org/drawingml/2006/table">
            <a:tbl>
              <a:tblPr>
                <a:noFill/>
                <a:tableStyleId>{DE8E2538-78FA-43CF-A66B-36B9F2385422}</a:tableStyleId>
              </a:tblPr>
              <a:tblGrid>
                <a:gridCol w="1823450"/>
                <a:gridCol w="1823450"/>
                <a:gridCol w="1823450"/>
                <a:gridCol w="1823450"/>
              </a:tblGrid>
              <a:tr h="66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4BF6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Phase</a:t>
                      </a:r>
                      <a:r>
                        <a:rPr lang="en" sz="1100" b="1" baseline="0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 0</a:t>
                      </a:r>
                      <a:endParaRPr sz="1100"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4BF6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Phase</a:t>
                      </a:r>
                      <a:r>
                        <a:rPr lang="en" sz="1100" b="1" baseline="0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 1</a:t>
                      </a:r>
                      <a:endParaRPr sz="1100"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4BF6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Phase</a:t>
                      </a:r>
                      <a:r>
                        <a:rPr lang="en" sz="1100" b="1" baseline="0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 2</a:t>
                      </a:r>
                      <a:endParaRPr sz="1100"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4BF6E"/>
                    </a:solidFill>
                  </a:tcPr>
                </a:tc>
              </a:tr>
              <a:tr h="661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Requirement</a:t>
                      </a:r>
                      <a:r>
                        <a:rPr lang="en" sz="1100" b="1" baseline="0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 Analysis</a:t>
                      </a:r>
                      <a:endParaRPr sz="1100"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smtClean="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6</a:t>
                      </a:r>
                      <a:endParaRPr sz="1800" b="1" dirty="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smtClean="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7</a:t>
                      </a:r>
                      <a:endParaRPr sz="1800" b="1" dirty="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smtClean="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5</a:t>
                      </a:r>
                      <a:endParaRPr sz="1800" b="1" dirty="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637B"/>
                    </a:solidFill>
                  </a:tcPr>
                </a:tc>
              </a:tr>
              <a:tr h="661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Developement</a:t>
                      </a:r>
                      <a:endParaRPr sz="1100"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smtClean="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</a:t>
                      </a:r>
                      <a:endParaRPr sz="1800" b="1" dirty="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15</a:t>
                      </a:r>
                      <a:endParaRPr sz="1800" b="1" dirty="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smtClean="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12</a:t>
                      </a:r>
                      <a:endParaRPr sz="1800" b="1" dirty="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4454"/>
                    </a:solidFill>
                  </a:tcPr>
                </a:tc>
              </a:tr>
              <a:tr h="661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Validation</a:t>
                      </a:r>
                      <a:endParaRPr sz="1100"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smtClean="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4</a:t>
                      </a:r>
                      <a:endParaRPr sz="1800" b="1" dirty="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smtClean="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6</a:t>
                      </a:r>
                      <a:endParaRPr sz="1800" b="1" dirty="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smtClean="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7</a:t>
                      </a:r>
                      <a:endParaRPr sz="1800" b="1" dirty="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637B"/>
                    </a:solidFill>
                  </a:tcPr>
                </a:tc>
              </a:tr>
            </a:tbl>
          </a:graphicData>
        </a:graphic>
      </p:graphicFrame>
      <p:grpSp>
        <p:nvGrpSpPr>
          <p:cNvPr id="319" name="Google Shape;319;p26"/>
          <p:cNvGrpSpPr/>
          <p:nvPr/>
        </p:nvGrpSpPr>
        <p:grpSpPr>
          <a:xfrm>
            <a:off x="377059" y="931160"/>
            <a:ext cx="313910" cy="227820"/>
            <a:chOff x="3932350" y="3714775"/>
            <a:chExt cx="439650" cy="319075"/>
          </a:xfrm>
        </p:grpSpPr>
        <p:sp>
          <p:nvSpPr>
            <p:cNvPr id="320" name="Google Shape;320;p2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" name="Google Shape;325;p2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50"/>
            <a:ext cx="4153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 smtClean="0">
                <a:solidFill>
                  <a:srgbClr val="94BF6E"/>
                </a:solidFill>
              </a:rPr>
              <a:t>UML DIAGRAMS</a:t>
            </a:r>
            <a:endParaRPr sz="3600" dirty="0">
              <a:solidFill>
                <a:srgbClr val="94BF6E"/>
              </a:solidFill>
            </a:endParaRPr>
          </a:p>
        </p:txBody>
      </p:sp>
      <p:sp>
        <p:nvSpPr>
          <p:cNvPr id="187" name="Google Shape;187;p1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6" name="Slide Number Placeholder 3"/>
          <p:cNvSpPr txBox="1">
            <a:spLocks/>
          </p:cNvSpPr>
          <p:nvPr/>
        </p:nvSpPr>
        <p:spPr>
          <a:xfrm>
            <a:off x="2099260" y="3471389"/>
            <a:ext cx="322317" cy="27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17" name="Google Shape;169;p16"/>
          <p:cNvSpPr txBox="1">
            <a:spLocks/>
          </p:cNvSpPr>
          <p:nvPr/>
        </p:nvSpPr>
        <p:spPr>
          <a:xfrm>
            <a:off x="10706185" y="3228439"/>
            <a:ext cx="402066" cy="37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288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"/>
          <p:cNvSpPr/>
          <p:nvPr/>
        </p:nvSpPr>
        <p:spPr>
          <a:xfrm>
            <a:off x="3759031" y="3003935"/>
            <a:ext cx="3488400" cy="749700"/>
          </a:xfrm>
          <a:prstGeom prst="homePlate">
            <a:avLst>
              <a:gd name="adj" fmla="val 35440"/>
            </a:avLst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8" name="Google Shape;268;p25"/>
          <p:cNvSpPr/>
          <p:nvPr/>
        </p:nvSpPr>
        <p:spPr>
          <a:xfrm>
            <a:off x="3759030" y="2258772"/>
            <a:ext cx="2227500" cy="749700"/>
          </a:xfrm>
          <a:prstGeom prst="homePlate">
            <a:avLst>
              <a:gd name="adj" fmla="val 35440"/>
            </a:avLst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9" name="Google Shape;269;p25"/>
          <p:cNvSpPr/>
          <p:nvPr/>
        </p:nvSpPr>
        <p:spPr>
          <a:xfrm>
            <a:off x="3759031" y="1508916"/>
            <a:ext cx="2554800" cy="749700"/>
          </a:xfrm>
          <a:prstGeom prst="homePlate">
            <a:avLst>
              <a:gd name="adj" fmla="val 35440"/>
            </a:avLst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2898297" y="1312390"/>
            <a:ext cx="882600" cy="95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3" y="0"/>
                </a:moveTo>
                <a:lnTo>
                  <a:pt x="120000" y="25236"/>
                </a:lnTo>
                <a:lnTo>
                  <a:pt x="120000" y="120000"/>
                </a:lnTo>
                <a:lnTo>
                  <a:pt x="311" y="103519"/>
                </a:lnTo>
                <a:cubicBezTo>
                  <a:pt x="497" y="69012"/>
                  <a:pt x="-151" y="34506"/>
                  <a:pt x="33" y="0"/>
                </a:cubicBezTo>
                <a:close/>
              </a:path>
            </a:pathLst>
          </a:custGeom>
          <a:solidFill>
            <a:srgbClr val="87AF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5"/>
          <p:cNvSpPr/>
          <p:nvPr/>
        </p:nvSpPr>
        <p:spPr>
          <a:xfrm>
            <a:off x="2892403" y="2131252"/>
            <a:ext cx="888600" cy="88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52" y="0"/>
                </a:moveTo>
                <a:lnTo>
                  <a:pt x="120000" y="17302"/>
                </a:lnTo>
                <a:lnTo>
                  <a:pt x="120000" y="119999"/>
                </a:lnTo>
                <a:lnTo>
                  <a:pt x="0" y="120000"/>
                </a:lnTo>
                <a:cubicBezTo>
                  <a:pt x="184" y="79999"/>
                  <a:pt x="368" y="40000"/>
                  <a:pt x="552" y="0"/>
                </a:cubicBezTo>
                <a:close/>
              </a:path>
            </a:pathLst>
          </a:custGeom>
          <a:solidFill>
            <a:srgbClr val="0F3D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5"/>
          <p:cNvSpPr/>
          <p:nvPr/>
        </p:nvSpPr>
        <p:spPr>
          <a:xfrm rot="10800000" flipH="1">
            <a:off x="2892221" y="3007612"/>
            <a:ext cx="888900" cy="876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77" y="0"/>
                </a:moveTo>
                <a:lnTo>
                  <a:pt x="120000" y="17383"/>
                </a:lnTo>
                <a:lnTo>
                  <a:pt x="120000" y="120000"/>
                </a:lnTo>
                <a:lnTo>
                  <a:pt x="24" y="120000"/>
                </a:lnTo>
                <a:cubicBezTo>
                  <a:pt x="-159" y="80000"/>
                  <a:pt x="761" y="40000"/>
                  <a:pt x="577" y="0"/>
                </a:cubicBezTo>
                <a:close/>
              </a:path>
            </a:pathLst>
          </a:custGeom>
          <a:solidFill>
            <a:srgbClr val="2E6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5"/>
          <p:cNvSpPr/>
          <p:nvPr/>
        </p:nvSpPr>
        <p:spPr>
          <a:xfrm flipH="1">
            <a:off x="2018279" y="2127156"/>
            <a:ext cx="882900" cy="876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0" y="0"/>
                </a:moveTo>
                <a:lnTo>
                  <a:pt x="120000" y="17383"/>
                </a:lnTo>
                <a:lnTo>
                  <a:pt x="120000" y="120000"/>
                </a:lnTo>
                <a:lnTo>
                  <a:pt x="80" y="119999"/>
                </a:lnTo>
                <a:cubicBezTo>
                  <a:pt x="-197" y="79999"/>
                  <a:pt x="358" y="40000"/>
                  <a:pt x="80" y="0"/>
                </a:cubicBezTo>
                <a:close/>
              </a:path>
            </a:pathLst>
          </a:custGeom>
          <a:solidFill>
            <a:srgbClr val="1657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5"/>
          <p:cNvSpPr/>
          <p:nvPr/>
        </p:nvSpPr>
        <p:spPr>
          <a:xfrm flipH="1">
            <a:off x="2016085" y="1314437"/>
            <a:ext cx="886800" cy="93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3" y="0"/>
                </a:moveTo>
                <a:lnTo>
                  <a:pt x="120000" y="25359"/>
                </a:lnTo>
                <a:lnTo>
                  <a:pt x="120000" y="120000"/>
                </a:lnTo>
                <a:lnTo>
                  <a:pt x="310" y="104052"/>
                </a:lnTo>
                <a:cubicBezTo>
                  <a:pt x="495" y="69019"/>
                  <a:pt x="-151" y="35032"/>
                  <a:pt x="33" y="0"/>
                </a:cubicBezTo>
                <a:close/>
              </a:path>
            </a:pathLst>
          </a:custGeom>
          <a:solidFill>
            <a:srgbClr val="94BF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5"/>
          <p:cNvSpPr/>
          <p:nvPr/>
        </p:nvSpPr>
        <p:spPr>
          <a:xfrm rot="10800000">
            <a:off x="2021437" y="3003323"/>
            <a:ext cx="877500" cy="872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120000"/>
                </a:moveTo>
                <a:lnTo>
                  <a:pt x="54" y="120000"/>
                </a:lnTo>
                <a:cubicBezTo>
                  <a:pt x="240" y="79812"/>
                  <a:pt x="-132" y="40187"/>
                  <a:pt x="53" y="0"/>
                </a:cubicBezTo>
                <a:lnTo>
                  <a:pt x="120000" y="16766"/>
                </a:lnTo>
                <a:close/>
              </a:path>
            </a:pathLst>
          </a:custGeom>
          <a:solidFill>
            <a:srgbClr val="3B8D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5"/>
          <p:cNvSpPr/>
          <p:nvPr/>
        </p:nvSpPr>
        <p:spPr>
          <a:xfrm>
            <a:off x="1985550" y="1413550"/>
            <a:ext cx="477600" cy="3290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5785"/>
                </a:moveTo>
                <a:lnTo>
                  <a:pt x="0" y="3719"/>
                </a:lnTo>
                <a:lnTo>
                  <a:pt x="120000" y="0"/>
                </a:lnTo>
                <a:lnTo>
                  <a:pt x="120000" y="120000"/>
                </a:lnTo>
                <a:lnTo>
                  <a:pt x="0" y="115785"/>
                </a:lnTo>
                <a:close/>
              </a:path>
            </a:pathLst>
          </a:custGeom>
          <a:gradFill>
            <a:gsLst>
              <a:gs pos="0">
                <a:srgbClr val="FFFFFF">
                  <a:alpha val="9803"/>
                </a:srgbClr>
              </a:gs>
              <a:gs pos="100000">
                <a:srgbClr val="FFFFFF">
                  <a:alpha val="2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5"/>
          <p:cNvSpPr txBox="1"/>
          <p:nvPr/>
        </p:nvSpPr>
        <p:spPr>
          <a:xfrm>
            <a:off x="3878923" y="1654200"/>
            <a:ext cx="5967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01</a:t>
            </a:r>
            <a:endParaRPr sz="2400"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80" name="Google Shape;280;p25"/>
          <p:cNvCxnSpPr/>
          <p:nvPr/>
        </p:nvCxnSpPr>
        <p:spPr>
          <a:xfrm>
            <a:off x="4475989" y="1682588"/>
            <a:ext cx="0" cy="3930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1" name="Google Shape;281;p25"/>
          <p:cNvSpPr txBox="1"/>
          <p:nvPr/>
        </p:nvSpPr>
        <p:spPr>
          <a:xfrm>
            <a:off x="4531748" y="1667625"/>
            <a:ext cx="1637939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Use Case Diagrams</a:t>
            </a:r>
            <a:endParaRPr dirty="0" smtClean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82" name="Google Shape;282;p25"/>
          <p:cNvSpPr txBox="1"/>
          <p:nvPr/>
        </p:nvSpPr>
        <p:spPr>
          <a:xfrm>
            <a:off x="3878949" y="2391975"/>
            <a:ext cx="5967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02</a:t>
            </a:r>
            <a:endParaRPr sz="2400" b="1"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83" name="Google Shape;283;p25"/>
          <p:cNvCxnSpPr/>
          <p:nvPr/>
        </p:nvCxnSpPr>
        <p:spPr>
          <a:xfrm>
            <a:off x="4475988" y="2420358"/>
            <a:ext cx="0" cy="3930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25"/>
          <p:cNvSpPr txBox="1"/>
          <p:nvPr/>
        </p:nvSpPr>
        <p:spPr>
          <a:xfrm>
            <a:off x="4531759" y="2409499"/>
            <a:ext cx="13851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Class Diagram</a:t>
            </a:r>
            <a:endParaRPr dirty="0" smtClean="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85" name="Google Shape;285;p25"/>
          <p:cNvSpPr txBox="1"/>
          <p:nvPr/>
        </p:nvSpPr>
        <p:spPr>
          <a:xfrm>
            <a:off x="3878948" y="3151000"/>
            <a:ext cx="5967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03</a:t>
            </a:r>
            <a:endParaRPr sz="2400"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86" name="Google Shape;286;p25"/>
          <p:cNvCxnSpPr/>
          <p:nvPr/>
        </p:nvCxnSpPr>
        <p:spPr>
          <a:xfrm>
            <a:off x="4475988" y="3179384"/>
            <a:ext cx="0" cy="3930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7" name="Google Shape;287;p25"/>
          <p:cNvSpPr txBox="1"/>
          <p:nvPr/>
        </p:nvSpPr>
        <p:spPr>
          <a:xfrm>
            <a:off x="4531759" y="3094313"/>
            <a:ext cx="1637928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Sequence Diagram</a:t>
            </a:r>
            <a:endParaRPr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88" name="Google Shape;288;p25"/>
          <p:cNvSpPr txBox="1"/>
          <p:nvPr/>
        </p:nvSpPr>
        <p:spPr>
          <a:xfrm>
            <a:off x="3878949" y="3881600"/>
            <a:ext cx="5967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04</a:t>
            </a:r>
            <a:endParaRPr sz="2400"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89" name="Google Shape;289;p25"/>
          <p:cNvCxnSpPr/>
          <p:nvPr/>
        </p:nvCxnSpPr>
        <p:spPr>
          <a:xfrm>
            <a:off x="4475986" y="3909976"/>
            <a:ext cx="0" cy="3930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0" name="Google Shape;290;p25"/>
          <p:cNvSpPr txBox="1"/>
          <p:nvPr/>
        </p:nvSpPr>
        <p:spPr>
          <a:xfrm>
            <a:off x="4531757" y="3826146"/>
            <a:ext cx="1385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Text Title</a:t>
            </a:r>
            <a:endParaRPr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Place your own text here</a:t>
            </a:r>
            <a:endParaRPr sz="1000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91" name="Google Shape;291;p25"/>
          <p:cNvSpPr/>
          <p:nvPr/>
        </p:nvSpPr>
        <p:spPr>
          <a:xfrm flipH="1">
            <a:off x="3787126" y="1509779"/>
            <a:ext cx="91800" cy="297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5785"/>
                </a:moveTo>
                <a:lnTo>
                  <a:pt x="0" y="3719"/>
                </a:lnTo>
                <a:lnTo>
                  <a:pt x="120000" y="0"/>
                </a:lnTo>
                <a:lnTo>
                  <a:pt x="120000" y="120000"/>
                </a:lnTo>
                <a:lnTo>
                  <a:pt x="0" y="115785"/>
                </a:lnTo>
                <a:close/>
              </a:path>
            </a:pathLst>
          </a:custGeom>
          <a:gradFill>
            <a:gsLst>
              <a:gs pos="0">
                <a:srgbClr val="FFFFFF">
                  <a:alpha val="9803"/>
                </a:srgbClr>
              </a:gs>
              <a:gs pos="100000">
                <a:srgbClr val="FFFFFF">
                  <a:alpha val="2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5"/>
          <p:cNvSpPr/>
          <p:nvPr/>
        </p:nvSpPr>
        <p:spPr>
          <a:xfrm>
            <a:off x="3188124" y="1646372"/>
            <a:ext cx="327815" cy="286064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25"/>
          <p:cNvGrpSpPr/>
          <p:nvPr/>
        </p:nvGrpSpPr>
        <p:grpSpPr>
          <a:xfrm>
            <a:off x="3185080" y="2464274"/>
            <a:ext cx="333902" cy="333902"/>
            <a:chOff x="5941025" y="3634400"/>
            <a:chExt cx="467650" cy="467650"/>
          </a:xfrm>
        </p:grpSpPr>
        <p:sp>
          <p:nvSpPr>
            <p:cNvPr id="295" name="Google Shape;295;p25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25"/>
          <p:cNvGrpSpPr/>
          <p:nvPr/>
        </p:nvGrpSpPr>
        <p:grpSpPr>
          <a:xfrm>
            <a:off x="3167257" y="3244367"/>
            <a:ext cx="369549" cy="274765"/>
            <a:chOff x="5247525" y="3007275"/>
            <a:chExt cx="517575" cy="384825"/>
          </a:xfrm>
        </p:grpSpPr>
        <p:sp>
          <p:nvSpPr>
            <p:cNvPr id="302" name="Google Shape;302;p25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" name="Google Shape;304;p25"/>
          <p:cNvGrpSpPr/>
          <p:nvPr/>
        </p:nvGrpSpPr>
        <p:grpSpPr>
          <a:xfrm>
            <a:off x="3199432" y="4046966"/>
            <a:ext cx="305199" cy="319997"/>
            <a:chOff x="5961125" y="1623900"/>
            <a:chExt cx="427450" cy="448175"/>
          </a:xfrm>
        </p:grpSpPr>
        <p:sp>
          <p:nvSpPr>
            <p:cNvPr id="305" name="Google Shape;305;p25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2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291</Words>
  <Application>Microsoft Office PowerPoint</Application>
  <PresentationFormat>On-screen Show (16:9)</PresentationFormat>
  <Paragraphs>96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Nixie One</vt:lpstr>
      <vt:lpstr>Poppins Light</vt:lpstr>
      <vt:lpstr>Roboto Slab</vt:lpstr>
      <vt:lpstr>Warwick template</vt:lpstr>
      <vt:lpstr>SCMS Subsidized Canteen Management System</vt:lpstr>
      <vt:lpstr>Introduction</vt:lpstr>
      <vt:lpstr>Targets</vt:lpstr>
      <vt:lpstr>SOFTWARE REQUIREMENTS</vt:lpstr>
      <vt:lpstr>HARDWARE REQUIREMENTS</vt:lpstr>
      <vt:lpstr>Our process is easy</vt:lpstr>
      <vt:lpstr>Timeline Specification</vt:lpstr>
      <vt:lpstr>UML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SCMS -</dc:title>
  <dc:creator>JJ2</dc:creator>
  <cp:lastModifiedBy>sharath krishna</cp:lastModifiedBy>
  <cp:revision>17</cp:revision>
  <dcterms:modified xsi:type="dcterms:W3CDTF">2019-04-01T15:52:01Z</dcterms:modified>
</cp:coreProperties>
</file>