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83" r:id="rId3"/>
    <p:sldId id="257" r:id="rId4"/>
    <p:sldId id="285" r:id="rId5"/>
    <p:sldId id="262" r:id="rId6"/>
    <p:sldId id="261" r:id="rId7"/>
    <p:sldId id="259" r:id="rId8"/>
    <p:sldId id="286" r:id="rId9"/>
    <p:sldId id="287" r:id="rId10"/>
    <p:sldId id="263" r:id="rId11"/>
    <p:sldId id="275" r:id="rId12"/>
    <p:sldId id="276" r:id="rId13"/>
    <p:sldId id="268" r:id="rId14"/>
    <p:sldId id="280" r:id="rId15"/>
    <p:sldId id="267" r:id="rId16"/>
    <p:sldId id="277" r:id="rId17"/>
    <p:sldId id="266" r:id="rId18"/>
    <p:sldId id="281" r:id="rId19"/>
    <p:sldId id="279" r:id="rId20"/>
    <p:sldId id="265" r:id="rId21"/>
    <p:sldId id="289" r:id="rId22"/>
    <p:sldId id="274" r:id="rId23"/>
    <p:sldId id="273" r:id="rId24"/>
    <p:sldId id="272" r:id="rId25"/>
    <p:sldId id="288" r:id="rId26"/>
    <p:sldId id="271" r:id="rId27"/>
    <p:sldId id="270"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atika Sharma" initials="KS" lastIdx="3" clrIdx="0">
    <p:extLst>
      <p:ext uri="{19B8F6BF-5375-455C-9EA6-DF929625EA0E}">
        <p15:presenceInfo xmlns:p15="http://schemas.microsoft.com/office/powerpoint/2012/main" userId="71e823b1f903a1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30T16:35:56.256" idx="2">
    <p:pos x="7330" y="767"/>
    <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396BC-DF80-464E-B574-9E587AE702A9}"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97CCCBFE-A1B4-47AD-9998-4AE38118BCA8}">
      <dgm:prSet phldrT="[Text]" custT="1"/>
      <dgm:spPr/>
      <dgm:t>
        <a:bodyPr/>
        <a:lstStyle/>
        <a:p>
          <a:pPr algn="l"/>
          <a:r>
            <a:rPr lang="en-US" sz="2000" dirty="0" err="1">
              <a:latin typeface="Times New Roman" panose="02020603050405020304" pitchFamily="18" charset="0"/>
              <a:cs typeface="Times New Roman" panose="02020603050405020304" pitchFamily="18" charset="0"/>
            </a:rPr>
            <a:t>income_desc</a:t>
          </a:r>
          <a:r>
            <a:rPr lang="en-US" sz="2000" dirty="0">
              <a:latin typeface="Times New Roman" panose="02020603050405020304" pitchFamily="18" charset="0"/>
              <a:cs typeface="Times New Roman" panose="02020603050405020304" pitchFamily="18" charset="0"/>
            </a:rPr>
            <a:t> (Income range): categorical variable</a:t>
          </a:r>
        </a:p>
      </dgm:t>
    </dgm:pt>
    <dgm:pt modelId="{D6E826D2-51C6-44F8-8BD2-3E63CF749CB7}" type="parTrans" cxnId="{6D36C35D-8FF2-4C85-B267-DB61AAD7E8AE}">
      <dgm:prSet/>
      <dgm:spPr/>
      <dgm:t>
        <a:bodyPr/>
        <a:lstStyle/>
        <a:p>
          <a:endParaRPr lang="en-US"/>
        </a:p>
      </dgm:t>
    </dgm:pt>
    <dgm:pt modelId="{30C8E86C-D623-4CCB-BBB1-8FA4F5132F88}" type="sibTrans" cxnId="{6D36C35D-8FF2-4C85-B267-DB61AAD7E8AE}">
      <dgm:prSet/>
      <dgm:spPr/>
      <dgm:t>
        <a:bodyPr/>
        <a:lstStyle/>
        <a:p>
          <a:endParaRPr lang="en-US"/>
        </a:p>
      </dgm:t>
    </dgm:pt>
    <dgm:pt modelId="{8DDD5680-E0D4-47E0-9CA9-696ACBFADBD2}">
      <dgm:prSet phldrT="[Text]" custT="1"/>
      <dgm:spPr/>
      <dgm:t>
        <a:bodyPr/>
        <a:lstStyle/>
        <a:p>
          <a:pPr algn="l"/>
          <a:r>
            <a:rPr lang="en-US" sz="2000" dirty="0" err="1">
              <a:latin typeface="Times New Roman" panose="02020603050405020304" pitchFamily="18" charset="0"/>
              <a:cs typeface="Times New Roman" panose="02020603050405020304" pitchFamily="18" charset="0"/>
            </a:rPr>
            <a:t>marrital_status_code</a:t>
          </a:r>
          <a:r>
            <a:rPr lang="en-US" sz="2000" dirty="0">
              <a:latin typeface="Times New Roman" panose="02020603050405020304" pitchFamily="18" charset="0"/>
              <a:cs typeface="Times New Roman" panose="02020603050405020304" pitchFamily="18" charset="0"/>
            </a:rPr>
            <a:t> (marital status) : categorical variable</a:t>
          </a:r>
        </a:p>
      </dgm:t>
    </dgm:pt>
    <dgm:pt modelId="{AA185C18-2F83-42F4-8A34-F9C60A5CE120}" type="parTrans" cxnId="{89FC0238-5F46-46C8-8BED-380D2ADBB992}">
      <dgm:prSet/>
      <dgm:spPr/>
      <dgm:t>
        <a:bodyPr/>
        <a:lstStyle/>
        <a:p>
          <a:endParaRPr lang="en-US"/>
        </a:p>
      </dgm:t>
    </dgm:pt>
    <dgm:pt modelId="{905F828A-807B-41B4-BBA6-B7C4B1B2F5DB}" type="sibTrans" cxnId="{89FC0238-5F46-46C8-8BED-380D2ADBB992}">
      <dgm:prSet/>
      <dgm:spPr/>
      <dgm:t>
        <a:bodyPr/>
        <a:lstStyle/>
        <a:p>
          <a:endParaRPr lang="en-US"/>
        </a:p>
      </dgm:t>
    </dgm:pt>
    <dgm:pt modelId="{16544D91-5761-448F-8674-FC3CD127D72A}">
      <dgm:prSet phldrT="[Text]" custT="1"/>
      <dgm:spPr/>
      <dgm:t>
        <a:bodyPr/>
        <a:lstStyle/>
        <a:p>
          <a:pPr algn="l"/>
          <a:r>
            <a:rPr lang="en-US" sz="2000" dirty="0" err="1">
              <a:latin typeface="Times New Roman" panose="02020603050405020304" pitchFamily="18" charset="0"/>
              <a:cs typeface="Times New Roman" panose="02020603050405020304" pitchFamily="18" charset="0"/>
            </a:rPr>
            <a:t>age_desc</a:t>
          </a:r>
          <a:r>
            <a:rPr lang="en-US" sz="2000" dirty="0">
              <a:latin typeface="Times New Roman" panose="02020603050405020304" pitchFamily="18" charset="0"/>
              <a:cs typeface="Times New Roman" panose="02020603050405020304" pitchFamily="18" charset="0"/>
            </a:rPr>
            <a:t> (age range): categorical variable</a:t>
          </a:r>
        </a:p>
      </dgm:t>
    </dgm:pt>
    <dgm:pt modelId="{F65758E4-09FD-40A6-8A80-FD553D8011A9}" type="parTrans" cxnId="{99901D98-2240-4B57-927F-CB73C76DA834}">
      <dgm:prSet/>
      <dgm:spPr/>
      <dgm:t>
        <a:bodyPr/>
        <a:lstStyle/>
        <a:p>
          <a:endParaRPr lang="en-US"/>
        </a:p>
      </dgm:t>
    </dgm:pt>
    <dgm:pt modelId="{B907891E-DC0B-4606-837E-6C64D35D7291}" type="sibTrans" cxnId="{99901D98-2240-4B57-927F-CB73C76DA834}">
      <dgm:prSet/>
      <dgm:spPr/>
      <dgm:t>
        <a:bodyPr/>
        <a:lstStyle/>
        <a:p>
          <a:endParaRPr lang="en-US"/>
        </a:p>
      </dgm:t>
    </dgm:pt>
    <dgm:pt modelId="{774743A3-6901-42A7-8378-53CAFC1612B2}">
      <dgm:prSet phldrT="[Text]"/>
      <dgm:spPr/>
      <dgm:t>
        <a:bodyPr/>
        <a:lstStyle/>
        <a:p>
          <a:pPr algn="l"/>
          <a:r>
            <a:rPr lang="en-US" dirty="0" err="1">
              <a:latin typeface="Times New Roman" panose="02020603050405020304" pitchFamily="18" charset="0"/>
              <a:cs typeface="Times New Roman" panose="02020603050405020304" pitchFamily="18" charset="0"/>
            </a:rPr>
            <a:t>household_size_desc</a:t>
          </a:r>
          <a:r>
            <a:rPr lang="en-US" dirty="0">
              <a:latin typeface="Times New Roman" panose="02020603050405020304" pitchFamily="18" charset="0"/>
              <a:cs typeface="Times New Roman" panose="02020603050405020304" pitchFamily="18" charset="0"/>
            </a:rPr>
            <a:t> ( household size): categorical variable</a:t>
          </a:r>
        </a:p>
      </dgm:t>
    </dgm:pt>
    <dgm:pt modelId="{2B6E200B-7CCB-47CB-9058-F1884D076411}" type="parTrans" cxnId="{1194FDA1-B393-4C7F-9962-29AC00A0AA63}">
      <dgm:prSet/>
      <dgm:spPr/>
      <dgm:t>
        <a:bodyPr/>
        <a:lstStyle/>
        <a:p>
          <a:endParaRPr lang="en-US"/>
        </a:p>
      </dgm:t>
    </dgm:pt>
    <dgm:pt modelId="{82D258EC-DCCF-4D94-A65C-0A0E5047238A}" type="sibTrans" cxnId="{1194FDA1-B393-4C7F-9962-29AC00A0AA63}">
      <dgm:prSet/>
      <dgm:spPr/>
      <dgm:t>
        <a:bodyPr/>
        <a:lstStyle/>
        <a:p>
          <a:endParaRPr lang="en-US"/>
        </a:p>
      </dgm:t>
    </dgm:pt>
    <dgm:pt modelId="{E3BA43E6-725B-497A-8698-5F7296B18E92}" type="pres">
      <dgm:prSet presAssocID="{E34396BC-DF80-464E-B574-9E587AE702A9}" presName="Name0" presStyleCnt="0">
        <dgm:presLayoutVars>
          <dgm:dir/>
          <dgm:resizeHandles val="exact"/>
        </dgm:presLayoutVars>
      </dgm:prSet>
      <dgm:spPr/>
    </dgm:pt>
    <dgm:pt modelId="{EBB66AEA-0618-4C26-B163-627176BA8189}" type="pres">
      <dgm:prSet presAssocID="{97CCCBFE-A1B4-47AD-9998-4AE38118BCA8}" presName="compNode" presStyleCnt="0"/>
      <dgm:spPr/>
    </dgm:pt>
    <dgm:pt modelId="{86925C83-2E8E-4C7D-85B8-4617B13E21A8}" type="pres">
      <dgm:prSet presAssocID="{97CCCBFE-A1B4-47AD-9998-4AE38118BCA8}"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5D70FC15-F26D-4EE8-A71C-5B721084DC17}" type="pres">
      <dgm:prSet presAssocID="{97CCCBFE-A1B4-47AD-9998-4AE38118BCA8}" presName="textRect" presStyleLbl="revTx" presStyleIdx="0" presStyleCnt="4">
        <dgm:presLayoutVars>
          <dgm:bulletEnabled val="1"/>
        </dgm:presLayoutVars>
      </dgm:prSet>
      <dgm:spPr/>
    </dgm:pt>
    <dgm:pt modelId="{F1A5839D-E7C7-4C9D-8437-707ABD3542F4}" type="pres">
      <dgm:prSet presAssocID="{30C8E86C-D623-4CCB-BBB1-8FA4F5132F88}" presName="sibTrans" presStyleLbl="sibTrans2D1" presStyleIdx="0" presStyleCnt="0"/>
      <dgm:spPr/>
    </dgm:pt>
    <dgm:pt modelId="{27416D66-7CBA-4407-9CFA-A23D178EDB50}" type="pres">
      <dgm:prSet presAssocID="{8DDD5680-E0D4-47E0-9CA9-696ACBFADBD2}" presName="compNode" presStyleCnt="0"/>
      <dgm:spPr/>
    </dgm:pt>
    <dgm:pt modelId="{2E18E959-DB50-4180-8E75-E045AA89EE34}" type="pres">
      <dgm:prSet presAssocID="{8DDD5680-E0D4-47E0-9CA9-696ACBFADBD2}" presName="pict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Wedding rings with solid fill"/>
        </a:ext>
      </dgm:extLst>
    </dgm:pt>
    <dgm:pt modelId="{6333B283-7E5D-4AB0-A3EC-A5DE1A9BE2EB}" type="pres">
      <dgm:prSet presAssocID="{8DDD5680-E0D4-47E0-9CA9-696ACBFADBD2}" presName="textRect" presStyleLbl="revTx" presStyleIdx="1" presStyleCnt="4">
        <dgm:presLayoutVars>
          <dgm:bulletEnabled val="1"/>
        </dgm:presLayoutVars>
      </dgm:prSet>
      <dgm:spPr/>
    </dgm:pt>
    <dgm:pt modelId="{E898D2AB-EF32-4B50-A337-52B17B22D88C}" type="pres">
      <dgm:prSet presAssocID="{905F828A-807B-41B4-BBA6-B7C4B1B2F5DB}" presName="sibTrans" presStyleLbl="sibTrans2D1" presStyleIdx="0" presStyleCnt="0"/>
      <dgm:spPr/>
    </dgm:pt>
    <dgm:pt modelId="{BF4FE985-80A3-47B1-A8D3-4E1ED558A667}" type="pres">
      <dgm:prSet presAssocID="{16544D91-5761-448F-8674-FC3CD127D72A}" presName="compNode" presStyleCnt="0"/>
      <dgm:spPr/>
    </dgm:pt>
    <dgm:pt modelId="{6D86D240-2694-4536-9611-4DEFBAC7C73C}" type="pres">
      <dgm:prSet presAssocID="{16544D91-5761-448F-8674-FC3CD127D72A}" presName="pict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School boy with solid fill"/>
        </a:ext>
      </dgm:extLst>
    </dgm:pt>
    <dgm:pt modelId="{9AF0DF11-D217-4E40-A4FE-DF693C1BF94A}" type="pres">
      <dgm:prSet presAssocID="{16544D91-5761-448F-8674-FC3CD127D72A}" presName="textRect" presStyleLbl="revTx" presStyleIdx="2" presStyleCnt="4">
        <dgm:presLayoutVars>
          <dgm:bulletEnabled val="1"/>
        </dgm:presLayoutVars>
      </dgm:prSet>
      <dgm:spPr/>
    </dgm:pt>
    <dgm:pt modelId="{B2AD8518-D3A6-471F-BC3D-2269C32F4984}" type="pres">
      <dgm:prSet presAssocID="{B907891E-DC0B-4606-837E-6C64D35D7291}" presName="sibTrans" presStyleLbl="sibTrans2D1" presStyleIdx="0" presStyleCnt="0"/>
      <dgm:spPr/>
    </dgm:pt>
    <dgm:pt modelId="{D68BE1DE-6082-44C1-B350-5BC2462EF270}" type="pres">
      <dgm:prSet presAssocID="{774743A3-6901-42A7-8378-53CAFC1612B2}" presName="compNode" presStyleCnt="0"/>
      <dgm:spPr/>
    </dgm:pt>
    <dgm:pt modelId="{07A4D90D-62CE-400C-B1E3-8BCA351C09DF}" type="pres">
      <dgm:prSet presAssocID="{774743A3-6901-42A7-8378-53CAFC1612B2}" presName="pict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dgm:spPr>
      <dgm:extLst>
        <a:ext uri="{E40237B7-FDA0-4F09-8148-C483321AD2D9}">
          <dgm14:cNvPr xmlns:dgm14="http://schemas.microsoft.com/office/drawing/2010/diagram" id="0" name="" descr="Family with two children with solid fill"/>
        </a:ext>
      </dgm:extLst>
    </dgm:pt>
    <dgm:pt modelId="{E119B701-C93D-4335-AF61-49A224A2999F}" type="pres">
      <dgm:prSet presAssocID="{774743A3-6901-42A7-8378-53CAFC1612B2}" presName="textRect" presStyleLbl="revTx" presStyleIdx="3" presStyleCnt="4">
        <dgm:presLayoutVars>
          <dgm:bulletEnabled val="1"/>
        </dgm:presLayoutVars>
      </dgm:prSet>
      <dgm:spPr/>
    </dgm:pt>
  </dgm:ptLst>
  <dgm:cxnLst>
    <dgm:cxn modelId="{88484507-9ADD-44BC-BF32-641218196C9E}" type="presOf" srcId="{B907891E-DC0B-4606-837E-6C64D35D7291}" destId="{B2AD8518-D3A6-471F-BC3D-2269C32F4984}" srcOrd="0" destOrd="0" presId="urn:microsoft.com/office/officeart/2005/8/layout/pList1"/>
    <dgm:cxn modelId="{89FC0238-5F46-46C8-8BED-380D2ADBB992}" srcId="{E34396BC-DF80-464E-B574-9E587AE702A9}" destId="{8DDD5680-E0D4-47E0-9CA9-696ACBFADBD2}" srcOrd="1" destOrd="0" parTransId="{AA185C18-2F83-42F4-8A34-F9C60A5CE120}" sibTransId="{905F828A-807B-41B4-BBA6-B7C4B1B2F5DB}"/>
    <dgm:cxn modelId="{D1047F5D-6D22-4B8E-BCFA-10E0F41CB8A8}" type="presOf" srcId="{97CCCBFE-A1B4-47AD-9998-4AE38118BCA8}" destId="{5D70FC15-F26D-4EE8-A71C-5B721084DC17}" srcOrd="0" destOrd="0" presId="urn:microsoft.com/office/officeart/2005/8/layout/pList1"/>
    <dgm:cxn modelId="{6D36C35D-8FF2-4C85-B267-DB61AAD7E8AE}" srcId="{E34396BC-DF80-464E-B574-9E587AE702A9}" destId="{97CCCBFE-A1B4-47AD-9998-4AE38118BCA8}" srcOrd="0" destOrd="0" parTransId="{D6E826D2-51C6-44F8-8BD2-3E63CF749CB7}" sibTransId="{30C8E86C-D623-4CCB-BBB1-8FA4F5132F88}"/>
    <dgm:cxn modelId="{D259FB79-3A24-4E6A-BD4F-793547F8B066}" type="presOf" srcId="{30C8E86C-D623-4CCB-BBB1-8FA4F5132F88}" destId="{F1A5839D-E7C7-4C9D-8437-707ABD3542F4}" srcOrd="0" destOrd="0" presId="urn:microsoft.com/office/officeart/2005/8/layout/pList1"/>
    <dgm:cxn modelId="{12039D86-AB35-4C0D-B0C7-3453C7CC2133}" type="presOf" srcId="{16544D91-5761-448F-8674-FC3CD127D72A}" destId="{9AF0DF11-D217-4E40-A4FE-DF693C1BF94A}" srcOrd="0" destOrd="0" presId="urn:microsoft.com/office/officeart/2005/8/layout/pList1"/>
    <dgm:cxn modelId="{D9458293-CB21-45EC-B4D7-F0730728194A}" type="presOf" srcId="{8DDD5680-E0D4-47E0-9CA9-696ACBFADBD2}" destId="{6333B283-7E5D-4AB0-A3EC-A5DE1A9BE2EB}" srcOrd="0" destOrd="0" presId="urn:microsoft.com/office/officeart/2005/8/layout/pList1"/>
    <dgm:cxn modelId="{2CA4D593-9BF1-4998-AD5A-5D9BA9973BE8}" type="presOf" srcId="{774743A3-6901-42A7-8378-53CAFC1612B2}" destId="{E119B701-C93D-4335-AF61-49A224A2999F}" srcOrd="0" destOrd="0" presId="urn:microsoft.com/office/officeart/2005/8/layout/pList1"/>
    <dgm:cxn modelId="{99901D98-2240-4B57-927F-CB73C76DA834}" srcId="{E34396BC-DF80-464E-B574-9E587AE702A9}" destId="{16544D91-5761-448F-8674-FC3CD127D72A}" srcOrd="2" destOrd="0" parTransId="{F65758E4-09FD-40A6-8A80-FD553D8011A9}" sibTransId="{B907891E-DC0B-4606-837E-6C64D35D7291}"/>
    <dgm:cxn modelId="{1194FDA1-B393-4C7F-9962-29AC00A0AA63}" srcId="{E34396BC-DF80-464E-B574-9E587AE702A9}" destId="{774743A3-6901-42A7-8378-53CAFC1612B2}" srcOrd="3" destOrd="0" parTransId="{2B6E200B-7CCB-47CB-9058-F1884D076411}" sibTransId="{82D258EC-DCCF-4D94-A65C-0A0E5047238A}"/>
    <dgm:cxn modelId="{1D98D8D7-85C1-4573-8DF1-35F806ECF6CA}" type="presOf" srcId="{905F828A-807B-41B4-BBA6-B7C4B1B2F5DB}" destId="{E898D2AB-EF32-4B50-A337-52B17B22D88C}" srcOrd="0" destOrd="0" presId="urn:microsoft.com/office/officeart/2005/8/layout/pList1"/>
    <dgm:cxn modelId="{1F3BF5DF-7486-4F7D-BC49-DD5613241764}" type="presOf" srcId="{E34396BC-DF80-464E-B574-9E587AE702A9}" destId="{E3BA43E6-725B-497A-8698-5F7296B18E92}" srcOrd="0" destOrd="0" presId="urn:microsoft.com/office/officeart/2005/8/layout/pList1"/>
    <dgm:cxn modelId="{140CC679-9921-4475-B79E-93BC536BD609}" type="presParOf" srcId="{E3BA43E6-725B-497A-8698-5F7296B18E92}" destId="{EBB66AEA-0618-4C26-B163-627176BA8189}" srcOrd="0" destOrd="0" presId="urn:microsoft.com/office/officeart/2005/8/layout/pList1"/>
    <dgm:cxn modelId="{53B26215-1CC6-4BF1-9122-6CA2EE3B76F5}" type="presParOf" srcId="{EBB66AEA-0618-4C26-B163-627176BA8189}" destId="{86925C83-2E8E-4C7D-85B8-4617B13E21A8}" srcOrd="0" destOrd="0" presId="urn:microsoft.com/office/officeart/2005/8/layout/pList1"/>
    <dgm:cxn modelId="{A3FE305A-0F53-4A8B-B6A3-6CDFC1000CF2}" type="presParOf" srcId="{EBB66AEA-0618-4C26-B163-627176BA8189}" destId="{5D70FC15-F26D-4EE8-A71C-5B721084DC17}" srcOrd="1" destOrd="0" presId="urn:microsoft.com/office/officeart/2005/8/layout/pList1"/>
    <dgm:cxn modelId="{317BF947-57B1-476B-86F3-23F925B8242C}" type="presParOf" srcId="{E3BA43E6-725B-497A-8698-5F7296B18E92}" destId="{F1A5839D-E7C7-4C9D-8437-707ABD3542F4}" srcOrd="1" destOrd="0" presId="urn:microsoft.com/office/officeart/2005/8/layout/pList1"/>
    <dgm:cxn modelId="{EC7DD4BC-84BE-49DB-A2B0-50E880EC0E71}" type="presParOf" srcId="{E3BA43E6-725B-497A-8698-5F7296B18E92}" destId="{27416D66-7CBA-4407-9CFA-A23D178EDB50}" srcOrd="2" destOrd="0" presId="urn:microsoft.com/office/officeart/2005/8/layout/pList1"/>
    <dgm:cxn modelId="{15CD71CD-A79F-496A-8209-DE6394E51365}" type="presParOf" srcId="{27416D66-7CBA-4407-9CFA-A23D178EDB50}" destId="{2E18E959-DB50-4180-8E75-E045AA89EE34}" srcOrd="0" destOrd="0" presId="urn:microsoft.com/office/officeart/2005/8/layout/pList1"/>
    <dgm:cxn modelId="{6AF734C1-D774-4696-B9FF-F598F481FB46}" type="presParOf" srcId="{27416D66-7CBA-4407-9CFA-A23D178EDB50}" destId="{6333B283-7E5D-4AB0-A3EC-A5DE1A9BE2EB}" srcOrd="1" destOrd="0" presId="urn:microsoft.com/office/officeart/2005/8/layout/pList1"/>
    <dgm:cxn modelId="{1027402C-A6EB-40E2-9EBC-49536722AB7D}" type="presParOf" srcId="{E3BA43E6-725B-497A-8698-5F7296B18E92}" destId="{E898D2AB-EF32-4B50-A337-52B17B22D88C}" srcOrd="3" destOrd="0" presId="urn:microsoft.com/office/officeart/2005/8/layout/pList1"/>
    <dgm:cxn modelId="{919FDCE8-D97E-4452-AF6A-47B6D80D2C94}" type="presParOf" srcId="{E3BA43E6-725B-497A-8698-5F7296B18E92}" destId="{BF4FE985-80A3-47B1-A8D3-4E1ED558A667}" srcOrd="4" destOrd="0" presId="urn:microsoft.com/office/officeart/2005/8/layout/pList1"/>
    <dgm:cxn modelId="{1033AAF4-6E45-4F2E-A05E-F0CD91553471}" type="presParOf" srcId="{BF4FE985-80A3-47B1-A8D3-4E1ED558A667}" destId="{6D86D240-2694-4536-9611-4DEFBAC7C73C}" srcOrd="0" destOrd="0" presId="urn:microsoft.com/office/officeart/2005/8/layout/pList1"/>
    <dgm:cxn modelId="{05B7FC79-574A-4F43-9D69-20F86A8AB44A}" type="presParOf" srcId="{BF4FE985-80A3-47B1-A8D3-4E1ED558A667}" destId="{9AF0DF11-D217-4E40-A4FE-DF693C1BF94A}" srcOrd="1" destOrd="0" presId="urn:microsoft.com/office/officeart/2005/8/layout/pList1"/>
    <dgm:cxn modelId="{125889F3-B3B3-44BB-9C96-736CC5FC8022}" type="presParOf" srcId="{E3BA43E6-725B-497A-8698-5F7296B18E92}" destId="{B2AD8518-D3A6-471F-BC3D-2269C32F4984}" srcOrd="5" destOrd="0" presId="urn:microsoft.com/office/officeart/2005/8/layout/pList1"/>
    <dgm:cxn modelId="{8400E61D-8142-43D3-BB91-FDC818AD796F}" type="presParOf" srcId="{E3BA43E6-725B-497A-8698-5F7296B18E92}" destId="{D68BE1DE-6082-44C1-B350-5BC2462EF270}" srcOrd="6" destOrd="0" presId="urn:microsoft.com/office/officeart/2005/8/layout/pList1"/>
    <dgm:cxn modelId="{BB2F6098-54CA-4892-8E62-AA1F19DF1C45}" type="presParOf" srcId="{D68BE1DE-6082-44C1-B350-5BC2462EF270}" destId="{07A4D90D-62CE-400C-B1E3-8BCA351C09DF}" srcOrd="0" destOrd="0" presId="urn:microsoft.com/office/officeart/2005/8/layout/pList1"/>
    <dgm:cxn modelId="{34255425-FF70-44F5-83A5-B317B09001D3}" type="presParOf" srcId="{D68BE1DE-6082-44C1-B350-5BC2462EF270}" destId="{E119B701-C93D-4335-AF61-49A224A2999F}"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25C83-2E8E-4C7D-85B8-4617B13E21A8}">
      <dsp:nvSpPr>
        <dsp:cNvPr id="0" name=""/>
        <dsp:cNvSpPr/>
      </dsp:nvSpPr>
      <dsp:spPr>
        <a:xfrm>
          <a:off x="5403" y="87508"/>
          <a:ext cx="2571609" cy="1771838"/>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70FC15-F26D-4EE8-A71C-5B721084DC17}">
      <dsp:nvSpPr>
        <dsp:cNvPr id="0" name=""/>
        <dsp:cNvSpPr/>
      </dsp:nvSpPr>
      <dsp:spPr>
        <a:xfrm>
          <a:off x="5403" y="1859346"/>
          <a:ext cx="2571609" cy="954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income_desc</a:t>
          </a:r>
          <a:r>
            <a:rPr lang="en-US" sz="2000" kern="1200" dirty="0">
              <a:latin typeface="Times New Roman" panose="02020603050405020304" pitchFamily="18" charset="0"/>
              <a:cs typeface="Times New Roman" panose="02020603050405020304" pitchFamily="18" charset="0"/>
            </a:rPr>
            <a:t> (Income range): categorical variable</a:t>
          </a:r>
        </a:p>
      </dsp:txBody>
      <dsp:txXfrm>
        <a:off x="5403" y="1859346"/>
        <a:ext cx="2571609" cy="954067"/>
      </dsp:txXfrm>
    </dsp:sp>
    <dsp:sp modelId="{2E18E959-DB50-4180-8E75-E045AA89EE34}">
      <dsp:nvSpPr>
        <dsp:cNvPr id="0" name=""/>
        <dsp:cNvSpPr/>
      </dsp:nvSpPr>
      <dsp:spPr>
        <a:xfrm>
          <a:off x="2834282" y="87508"/>
          <a:ext cx="2571609" cy="1771838"/>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33B283-7E5D-4AB0-A3EC-A5DE1A9BE2EB}">
      <dsp:nvSpPr>
        <dsp:cNvPr id="0" name=""/>
        <dsp:cNvSpPr/>
      </dsp:nvSpPr>
      <dsp:spPr>
        <a:xfrm>
          <a:off x="2834282" y="1859346"/>
          <a:ext cx="2571609" cy="954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marrital_status_code</a:t>
          </a:r>
          <a:r>
            <a:rPr lang="en-US" sz="2000" kern="1200" dirty="0">
              <a:latin typeface="Times New Roman" panose="02020603050405020304" pitchFamily="18" charset="0"/>
              <a:cs typeface="Times New Roman" panose="02020603050405020304" pitchFamily="18" charset="0"/>
            </a:rPr>
            <a:t> (marital status) : categorical variable</a:t>
          </a:r>
        </a:p>
      </dsp:txBody>
      <dsp:txXfrm>
        <a:off x="2834282" y="1859346"/>
        <a:ext cx="2571609" cy="954067"/>
      </dsp:txXfrm>
    </dsp:sp>
    <dsp:sp modelId="{6D86D240-2694-4536-9611-4DEFBAC7C73C}">
      <dsp:nvSpPr>
        <dsp:cNvPr id="0" name=""/>
        <dsp:cNvSpPr/>
      </dsp:nvSpPr>
      <dsp:spPr>
        <a:xfrm>
          <a:off x="5663160" y="87508"/>
          <a:ext cx="2571609" cy="1771838"/>
        </a:xfrm>
        <a:prstGeom prst="round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0DF11-D217-4E40-A4FE-DF693C1BF94A}">
      <dsp:nvSpPr>
        <dsp:cNvPr id="0" name=""/>
        <dsp:cNvSpPr/>
      </dsp:nvSpPr>
      <dsp:spPr>
        <a:xfrm>
          <a:off x="5663160" y="1859346"/>
          <a:ext cx="2571609" cy="954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age_desc</a:t>
          </a:r>
          <a:r>
            <a:rPr lang="en-US" sz="2000" kern="1200" dirty="0">
              <a:latin typeface="Times New Roman" panose="02020603050405020304" pitchFamily="18" charset="0"/>
              <a:cs typeface="Times New Roman" panose="02020603050405020304" pitchFamily="18" charset="0"/>
            </a:rPr>
            <a:t> (age range): categorical variable</a:t>
          </a:r>
        </a:p>
      </dsp:txBody>
      <dsp:txXfrm>
        <a:off x="5663160" y="1859346"/>
        <a:ext cx="2571609" cy="954067"/>
      </dsp:txXfrm>
    </dsp:sp>
    <dsp:sp modelId="{07A4D90D-62CE-400C-B1E3-8BCA351C09DF}">
      <dsp:nvSpPr>
        <dsp:cNvPr id="0" name=""/>
        <dsp:cNvSpPr/>
      </dsp:nvSpPr>
      <dsp:spPr>
        <a:xfrm>
          <a:off x="8492038" y="87508"/>
          <a:ext cx="2571609" cy="1771838"/>
        </a:xfrm>
        <a:prstGeom prst="round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9B701-C93D-4335-AF61-49A224A2999F}">
      <dsp:nvSpPr>
        <dsp:cNvPr id="0" name=""/>
        <dsp:cNvSpPr/>
      </dsp:nvSpPr>
      <dsp:spPr>
        <a:xfrm>
          <a:off x="8492038" y="1859346"/>
          <a:ext cx="2571609" cy="954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household_size_desc</a:t>
          </a:r>
          <a:r>
            <a:rPr lang="en-US" sz="2000" kern="1200" dirty="0">
              <a:latin typeface="Times New Roman" panose="02020603050405020304" pitchFamily="18" charset="0"/>
              <a:cs typeface="Times New Roman" panose="02020603050405020304" pitchFamily="18" charset="0"/>
            </a:rPr>
            <a:t> ( household size): categorical variable</a:t>
          </a:r>
        </a:p>
      </dsp:txBody>
      <dsp:txXfrm>
        <a:off x="8492038" y="1859346"/>
        <a:ext cx="2571609" cy="95406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4/29/2022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54773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4/29/2022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2337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4/29/2022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0388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4/29/2022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58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4/29/2022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2904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4/29/2022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548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4/29/2022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1823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4/29/2022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948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4/29/2022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634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4/29/2022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3744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4/29/2022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9676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4/29/2022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363585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8" r:id="rId7"/>
    <p:sldLayoutId id="2147483874" r:id="rId8"/>
    <p:sldLayoutId id="2147483875" r:id="rId9"/>
    <p:sldLayoutId id="2147483876" r:id="rId10"/>
    <p:sldLayoutId id="214748387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diagramLayout" Target="../diagrams/layout1.xml"/><Relationship Id="rId7" Type="http://schemas.openxmlformats.org/officeDocument/2006/relationships/image" Target="../media/image4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5.emf"/><Relationship Id="rId4" Type="http://schemas.openxmlformats.org/officeDocument/2006/relationships/package" Target="../embeddings/Microsoft_Excel_Worksheet.xlsx"/></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B9BCDB7F-A46D-4582-A21F-E88526D01D2B}"/>
              </a:ext>
            </a:extLst>
          </p:cNvPr>
          <p:cNvSpPr>
            <a:spLocks noGrp="1"/>
          </p:cNvSpPr>
          <p:nvPr>
            <p:ph type="ctrTitle"/>
          </p:nvPr>
        </p:nvSpPr>
        <p:spPr>
          <a:xfrm>
            <a:off x="157252" y="500648"/>
            <a:ext cx="7006115" cy="1915293"/>
          </a:xfrm>
        </p:spPr>
        <p:txBody>
          <a:bodyPr>
            <a:normAutofit/>
          </a:bodyPr>
          <a:lstStyle/>
          <a:p>
            <a:pPr algn="l"/>
            <a:r>
              <a:rPr lang="en-US" sz="3400">
                <a:latin typeface="Arial Black" panose="020B0A04020102020204" pitchFamily="34" charset="0"/>
              </a:rPr>
              <a:t>Analysis of customer spend and Product-Category level Engagement</a:t>
            </a:r>
            <a:endParaRPr lang="en-US" sz="3400" dirty="0">
              <a:latin typeface="Arial Black" panose="020B0A04020102020204" pitchFamily="34" charset="0"/>
            </a:endParaRPr>
          </a:p>
        </p:txBody>
      </p:sp>
      <p:sp>
        <p:nvSpPr>
          <p:cNvPr id="3" name="Subtitle 2">
            <a:extLst>
              <a:ext uri="{FF2B5EF4-FFF2-40B4-BE49-F238E27FC236}">
                <a16:creationId xmlns:a16="http://schemas.microsoft.com/office/drawing/2014/main" id="{98AA8659-29D2-4030-A76E-36FEA6AAA416}"/>
              </a:ext>
            </a:extLst>
          </p:cNvPr>
          <p:cNvSpPr>
            <a:spLocks noGrp="1"/>
          </p:cNvSpPr>
          <p:nvPr>
            <p:ph type="subTitle" idx="1"/>
          </p:nvPr>
        </p:nvSpPr>
        <p:spPr>
          <a:xfrm>
            <a:off x="314960" y="5872345"/>
            <a:ext cx="5418327" cy="695959"/>
          </a:xfrm>
        </p:spPr>
        <p:txBody>
          <a:bodyPr>
            <a:normAutofit lnSpcReduction="10000"/>
          </a:bodyPr>
          <a:lstStyle/>
          <a:p>
            <a:pPr algn="l"/>
            <a:r>
              <a:rPr lang="en-US"/>
              <a:t>By: </a:t>
            </a:r>
            <a:br>
              <a:rPr lang="en-US"/>
            </a:br>
            <a:r>
              <a:rPr lang="en-US"/>
              <a:t>Kratika Sharma</a:t>
            </a:r>
            <a:endParaRPr lang="en-US" dirty="0"/>
          </a:p>
        </p:txBody>
      </p:sp>
      <p:grpSp>
        <p:nvGrpSpPr>
          <p:cNvPr id="15"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Graphical user interface&#10;&#10;Description automatically generated">
            <a:extLst>
              <a:ext uri="{FF2B5EF4-FFF2-40B4-BE49-F238E27FC236}">
                <a16:creationId xmlns:a16="http://schemas.microsoft.com/office/drawing/2014/main" id="{484AEC72-CA27-4531-8274-69D61F67EE9A}"/>
              </a:ext>
            </a:extLst>
          </p:cNvPr>
          <p:cNvPicPr>
            <a:picLocks noChangeAspect="1"/>
          </p:cNvPicPr>
          <p:nvPr/>
        </p:nvPicPr>
        <p:blipFill rotWithShape="1">
          <a:blip r:embed="rId2">
            <a:extLst>
              <a:ext uri="{28A0092B-C50C-407E-A947-70E740481C1C}">
                <a14:useLocalDpi xmlns:a14="http://schemas.microsoft.com/office/drawing/2010/main" val="0"/>
              </a:ext>
            </a:extLst>
          </a:blip>
          <a:srcRect l="9778" r="15973" b="1"/>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86333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E72-0273-4A6B-B277-709AE98B8E69}"/>
              </a:ext>
            </a:extLst>
          </p:cNvPr>
          <p:cNvSpPr>
            <a:spLocks noGrp="1"/>
          </p:cNvSpPr>
          <p:nvPr>
            <p:ph type="title"/>
          </p:nvPr>
        </p:nvSpPr>
        <p:spPr>
          <a:xfrm>
            <a:off x="269507" y="18255"/>
            <a:ext cx="11359348" cy="1325563"/>
          </a:xfrm>
        </p:spPr>
        <p:txBody>
          <a:bodyPr>
            <a:normAutofit/>
          </a:bodyPr>
          <a:lstStyle/>
          <a:p>
            <a:pPr algn="ctr"/>
            <a:r>
              <a:rPr lang="en-US" sz="4400" dirty="0">
                <a:latin typeface="Arial Black" panose="020B0A04020102020204" pitchFamily="34" charset="0"/>
              </a:rPr>
              <a:t>Problem 1: Predictors and Response</a:t>
            </a:r>
          </a:p>
        </p:txBody>
      </p:sp>
      <p:graphicFrame>
        <p:nvGraphicFramePr>
          <p:cNvPr id="14" name="Content Placeholder 13">
            <a:extLst>
              <a:ext uri="{FF2B5EF4-FFF2-40B4-BE49-F238E27FC236}">
                <a16:creationId xmlns:a16="http://schemas.microsoft.com/office/drawing/2014/main" id="{FD4EE829-C7D4-4237-A4E4-293F4ECFB1B7}"/>
              </a:ext>
            </a:extLst>
          </p:cNvPr>
          <p:cNvGraphicFramePr>
            <a:graphicFrameLocks noGrp="1"/>
          </p:cNvGraphicFramePr>
          <p:nvPr>
            <p:ph idx="1"/>
            <p:extLst>
              <p:ext uri="{D42A27DB-BD31-4B8C-83A1-F6EECF244321}">
                <p14:modId xmlns:p14="http://schemas.microsoft.com/office/powerpoint/2010/main" val="1408296339"/>
              </p:ext>
            </p:extLst>
          </p:nvPr>
        </p:nvGraphicFramePr>
        <p:xfrm>
          <a:off x="721895" y="1343819"/>
          <a:ext cx="11069052" cy="2900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Graphic 16" descr="Register with solid fill">
            <a:extLst>
              <a:ext uri="{FF2B5EF4-FFF2-40B4-BE49-F238E27FC236}">
                <a16:creationId xmlns:a16="http://schemas.microsoft.com/office/drawing/2014/main" id="{8E1DEC19-7935-47FA-9C79-12E4B2F057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6337" y="4355139"/>
            <a:ext cx="2589195" cy="2175309"/>
          </a:xfrm>
          <a:prstGeom prst="rect">
            <a:avLst/>
          </a:prstGeom>
        </p:spPr>
      </p:pic>
      <p:sp>
        <p:nvSpPr>
          <p:cNvPr id="18" name="TextBox 17">
            <a:extLst>
              <a:ext uri="{FF2B5EF4-FFF2-40B4-BE49-F238E27FC236}">
                <a16:creationId xmlns:a16="http://schemas.microsoft.com/office/drawing/2014/main" id="{0356267D-B5EE-4971-A8E2-8953D6578136}"/>
              </a:ext>
            </a:extLst>
          </p:cNvPr>
          <p:cNvSpPr txBox="1"/>
          <p:nvPr/>
        </p:nvSpPr>
        <p:spPr>
          <a:xfrm>
            <a:off x="6096000" y="5053264"/>
            <a:ext cx="518480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Total Sales: calculated from </a:t>
            </a:r>
            <a:r>
              <a:rPr lang="en-US" sz="2400" dirty="0" err="1">
                <a:latin typeface="Times New Roman" panose="02020603050405020304" pitchFamily="18" charset="0"/>
                <a:cs typeface="Times New Roman" panose="02020603050405020304" pitchFamily="18" charset="0"/>
              </a:rPr>
              <a:t>sales_value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06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2EEE-1630-4022-9EBF-2E01E477380B}"/>
              </a:ext>
            </a:extLst>
          </p:cNvPr>
          <p:cNvSpPr>
            <a:spLocks noGrp="1"/>
          </p:cNvSpPr>
          <p:nvPr>
            <p:ph type="title"/>
          </p:nvPr>
        </p:nvSpPr>
        <p:spPr>
          <a:xfrm>
            <a:off x="356134" y="102886"/>
            <a:ext cx="10483449" cy="578151"/>
          </a:xfrm>
        </p:spPr>
        <p:txBody>
          <a:bodyPr>
            <a:normAutofit fontScale="90000"/>
          </a:bodyPr>
          <a:lstStyle/>
          <a:p>
            <a:pPr algn="ctr"/>
            <a:r>
              <a:rPr lang="en-US" dirty="0"/>
              <a:t>Descriptive Statistics</a:t>
            </a:r>
          </a:p>
        </p:txBody>
      </p:sp>
      <p:pic>
        <p:nvPicPr>
          <p:cNvPr id="25" name="Picture 24">
            <a:extLst>
              <a:ext uri="{FF2B5EF4-FFF2-40B4-BE49-F238E27FC236}">
                <a16:creationId xmlns:a16="http://schemas.microsoft.com/office/drawing/2014/main" id="{D2F81C32-4F38-41B3-8394-AB174B2935A4}"/>
              </a:ext>
            </a:extLst>
          </p:cNvPr>
          <p:cNvPicPr>
            <a:picLocks noChangeAspect="1"/>
          </p:cNvPicPr>
          <p:nvPr/>
        </p:nvPicPr>
        <p:blipFill>
          <a:blip r:embed="rId2"/>
          <a:stretch>
            <a:fillRect/>
          </a:stretch>
        </p:blipFill>
        <p:spPr>
          <a:xfrm>
            <a:off x="356134" y="777449"/>
            <a:ext cx="4210050" cy="2190750"/>
          </a:xfrm>
          <a:prstGeom prst="rect">
            <a:avLst/>
          </a:prstGeom>
        </p:spPr>
      </p:pic>
      <p:pic>
        <p:nvPicPr>
          <p:cNvPr id="27" name="Picture 26">
            <a:extLst>
              <a:ext uri="{FF2B5EF4-FFF2-40B4-BE49-F238E27FC236}">
                <a16:creationId xmlns:a16="http://schemas.microsoft.com/office/drawing/2014/main" id="{9F4DE067-B158-4787-946A-33D7AE5F07D5}"/>
              </a:ext>
            </a:extLst>
          </p:cNvPr>
          <p:cNvPicPr>
            <a:picLocks noChangeAspect="1"/>
          </p:cNvPicPr>
          <p:nvPr/>
        </p:nvPicPr>
        <p:blipFill>
          <a:blip r:embed="rId3"/>
          <a:stretch>
            <a:fillRect/>
          </a:stretch>
        </p:blipFill>
        <p:spPr>
          <a:xfrm>
            <a:off x="510222" y="3531870"/>
            <a:ext cx="4181475" cy="1562100"/>
          </a:xfrm>
          <a:prstGeom prst="rect">
            <a:avLst/>
          </a:prstGeom>
        </p:spPr>
      </p:pic>
      <p:pic>
        <p:nvPicPr>
          <p:cNvPr id="29" name="Picture 28">
            <a:extLst>
              <a:ext uri="{FF2B5EF4-FFF2-40B4-BE49-F238E27FC236}">
                <a16:creationId xmlns:a16="http://schemas.microsoft.com/office/drawing/2014/main" id="{18F70D16-A00D-49C8-AACA-AE6084108719}"/>
              </a:ext>
            </a:extLst>
          </p:cNvPr>
          <p:cNvPicPr>
            <a:picLocks noChangeAspect="1"/>
          </p:cNvPicPr>
          <p:nvPr/>
        </p:nvPicPr>
        <p:blipFill>
          <a:blip r:embed="rId4"/>
          <a:stretch>
            <a:fillRect/>
          </a:stretch>
        </p:blipFill>
        <p:spPr>
          <a:xfrm>
            <a:off x="6453821" y="2438400"/>
            <a:ext cx="4181475" cy="1981200"/>
          </a:xfrm>
          <a:prstGeom prst="rect">
            <a:avLst/>
          </a:prstGeom>
        </p:spPr>
      </p:pic>
      <p:sp>
        <p:nvSpPr>
          <p:cNvPr id="30" name="TextBox 29">
            <a:extLst>
              <a:ext uri="{FF2B5EF4-FFF2-40B4-BE49-F238E27FC236}">
                <a16:creationId xmlns:a16="http://schemas.microsoft.com/office/drawing/2014/main" id="{B1038921-EEB4-4F48-8092-744E9BD201C8}"/>
              </a:ext>
            </a:extLst>
          </p:cNvPr>
          <p:cNvSpPr txBox="1"/>
          <p:nvPr/>
        </p:nvSpPr>
        <p:spPr>
          <a:xfrm>
            <a:off x="5699760" y="955040"/>
            <a:ext cx="52527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Out of 801 customers, 36% are in age group 45-54, 24.2% in 35-44, 17.7% in 25-34, 5.7% in 19-24, 7.4% in 55-64, and 9% above 65 years of age.</a:t>
            </a:r>
          </a:p>
        </p:txBody>
      </p:sp>
      <p:sp>
        <p:nvSpPr>
          <p:cNvPr id="31" name="TextBox 30">
            <a:extLst>
              <a:ext uri="{FF2B5EF4-FFF2-40B4-BE49-F238E27FC236}">
                <a16:creationId xmlns:a16="http://schemas.microsoft.com/office/drawing/2014/main" id="{DF27498D-8038-49B0-A90F-D3201EA105E2}"/>
              </a:ext>
            </a:extLst>
          </p:cNvPr>
          <p:cNvSpPr txBox="1"/>
          <p:nvPr/>
        </p:nvSpPr>
        <p:spPr>
          <a:xfrm>
            <a:off x="731520" y="5496560"/>
            <a:ext cx="43891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Out of 801 customers, 42.4% are married, 14.6% are unmarried, and the status of 42.9% is unknown. </a:t>
            </a:r>
          </a:p>
        </p:txBody>
      </p:sp>
      <p:sp>
        <p:nvSpPr>
          <p:cNvPr id="32" name="TextBox 31">
            <a:extLst>
              <a:ext uri="{FF2B5EF4-FFF2-40B4-BE49-F238E27FC236}">
                <a16:creationId xmlns:a16="http://schemas.microsoft.com/office/drawing/2014/main" id="{866D9349-A1C3-47ED-8E14-67AAA54ACCE0}"/>
              </a:ext>
            </a:extLst>
          </p:cNvPr>
          <p:cNvSpPr txBox="1"/>
          <p:nvPr/>
        </p:nvSpPr>
        <p:spPr>
          <a:xfrm>
            <a:off x="6453821" y="4866640"/>
            <a:ext cx="449865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Out of 801 customers, 31.8% has household of size 1, 39.7% has household size of 2, 13.6% has household size of 3, 6.6% has household size 4, and 8.2% has household size of 5 and more.</a:t>
            </a:r>
          </a:p>
        </p:txBody>
      </p:sp>
    </p:spTree>
    <p:extLst>
      <p:ext uri="{BB962C8B-B14F-4D97-AF65-F5344CB8AC3E}">
        <p14:creationId xmlns:p14="http://schemas.microsoft.com/office/powerpoint/2010/main" val="271680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574AE0-2290-4E74-9C79-70F51C4070E9}"/>
              </a:ext>
            </a:extLst>
          </p:cNvPr>
          <p:cNvPicPr>
            <a:picLocks noGrp="1" noChangeAspect="1"/>
          </p:cNvPicPr>
          <p:nvPr>
            <p:ph idx="1"/>
          </p:nvPr>
        </p:nvPicPr>
        <p:blipFill>
          <a:blip r:embed="rId2"/>
          <a:stretch>
            <a:fillRect/>
          </a:stretch>
        </p:blipFill>
        <p:spPr>
          <a:xfrm>
            <a:off x="203749" y="179705"/>
            <a:ext cx="5754290" cy="2630872"/>
          </a:xfrm>
        </p:spPr>
      </p:pic>
      <p:pic>
        <p:nvPicPr>
          <p:cNvPr id="8" name="Picture 7">
            <a:extLst>
              <a:ext uri="{FF2B5EF4-FFF2-40B4-BE49-F238E27FC236}">
                <a16:creationId xmlns:a16="http://schemas.microsoft.com/office/drawing/2014/main" id="{E7EC9C05-E9AD-4ECD-AAFB-8D7499591A3B}"/>
              </a:ext>
            </a:extLst>
          </p:cNvPr>
          <p:cNvPicPr>
            <a:picLocks noChangeAspect="1"/>
          </p:cNvPicPr>
          <p:nvPr/>
        </p:nvPicPr>
        <p:blipFill>
          <a:blip r:embed="rId3"/>
          <a:stretch>
            <a:fillRect/>
          </a:stretch>
        </p:blipFill>
        <p:spPr>
          <a:xfrm>
            <a:off x="6314173" y="2497519"/>
            <a:ext cx="5388559" cy="4159186"/>
          </a:xfrm>
          <a:prstGeom prst="rect">
            <a:avLst/>
          </a:prstGeom>
        </p:spPr>
      </p:pic>
      <p:sp>
        <p:nvSpPr>
          <p:cNvPr id="10" name="TextBox 9">
            <a:extLst>
              <a:ext uri="{FF2B5EF4-FFF2-40B4-BE49-F238E27FC236}">
                <a16:creationId xmlns:a16="http://schemas.microsoft.com/office/drawing/2014/main" id="{E76EB495-5BCC-41A6-BF11-0D678173E6F9}"/>
              </a:ext>
            </a:extLst>
          </p:cNvPr>
          <p:cNvSpPr txBox="1"/>
          <p:nvPr/>
        </p:nvSpPr>
        <p:spPr>
          <a:xfrm>
            <a:off x="203749" y="2889250"/>
            <a:ext cx="6716815" cy="4524315"/>
          </a:xfrm>
          <a:prstGeom prst="rect">
            <a:avLst/>
          </a:prstGeom>
          <a:noFill/>
        </p:spPr>
        <p:txBody>
          <a:bodyPr wrap="square" rtlCol="0">
            <a:spAutoFit/>
          </a:bodyPr>
          <a:lstStyle/>
          <a:p>
            <a:r>
              <a:rPr lang="en-US" dirty="0"/>
              <a:t>Out of 801 customers, following is the percentage of people in different income groups:</a:t>
            </a:r>
          </a:p>
          <a:p>
            <a:pPr marL="285750" indent="-285750">
              <a:buFont typeface="Arial" panose="020B0604020202020204" pitchFamily="34" charset="0"/>
              <a:buChar char="•"/>
            </a:pPr>
            <a:r>
              <a:rPr lang="en-US" dirty="0"/>
              <a:t>Under 15K: 7.6%</a:t>
            </a:r>
          </a:p>
          <a:p>
            <a:pPr marL="285750" indent="-285750">
              <a:buFont typeface="Arial" panose="020B0604020202020204" pitchFamily="34" charset="0"/>
              <a:buChar char="•"/>
            </a:pPr>
            <a:r>
              <a:rPr lang="en-US" dirty="0"/>
              <a:t>15-24K: 9.2%</a:t>
            </a:r>
          </a:p>
          <a:p>
            <a:pPr marL="285750" indent="-285750">
              <a:buFont typeface="Arial" panose="020B0604020202020204" pitchFamily="34" charset="0"/>
              <a:buChar char="•"/>
            </a:pPr>
            <a:r>
              <a:rPr lang="en-US" dirty="0"/>
              <a:t>25-34K: 9.6%</a:t>
            </a:r>
          </a:p>
          <a:p>
            <a:pPr marL="285750" indent="-285750">
              <a:buFont typeface="Arial" panose="020B0604020202020204" pitchFamily="34" charset="0"/>
              <a:buChar char="•"/>
            </a:pPr>
            <a:r>
              <a:rPr lang="en-US" dirty="0"/>
              <a:t>35-49K: 21.5%</a:t>
            </a:r>
          </a:p>
          <a:p>
            <a:pPr marL="285750" indent="-285750">
              <a:buFont typeface="Arial" panose="020B0604020202020204" pitchFamily="34" charset="0"/>
              <a:buChar char="•"/>
            </a:pPr>
            <a:r>
              <a:rPr lang="en-US" dirty="0"/>
              <a:t>50-74K: 24%</a:t>
            </a:r>
          </a:p>
          <a:p>
            <a:pPr marL="285750" indent="-285750">
              <a:buFont typeface="Arial" panose="020B0604020202020204" pitchFamily="34" charset="0"/>
              <a:buChar char="•"/>
            </a:pPr>
            <a:r>
              <a:rPr lang="en-US" dirty="0"/>
              <a:t>75-99K: 12%</a:t>
            </a:r>
          </a:p>
          <a:p>
            <a:pPr marL="285750" indent="-285750">
              <a:buFont typeface="Arial" panose="020B0604020202020204" pitchFamily="34" charset="0"/>
              <a:buChar char="•"/>
            </a:pPr>
            <a:r>
              <a:rPr lang="en-US" dirty="0"/>
              <a:t>100-124K: 4.2%</a:t>
            </a:r>
          </a:p>
          <a:p>
            <a:pPr marL="285750" indent="-285750">
              <a:buFont typeface="Arial" panose="020B0604020202020204" pitchFamily="34" charset="0"/>
              <a:buChar char="•"/>
            </a:pPr>
            <a:r>
              <a:rPr lang="en-US" dirty="0"/>
              <a:t>125-149K: 4.7%</a:t>
            </a:r>
          </a:p>
          <a:p>
            <a:pPr marL="285750" indent="-285750">
              <a:buFont typeface="Arial" panose="020B0604020202020204" pitchFamily="34" charset="0"/>
              <a:buChar char="•"/>
            </a:pPr>
            <a:r>
              <a:rPr lang="en-US" dirty="0"/>
              <a:t>150-174K: 3.7%</a:t>
            </a:r>
          </a:p>
          <a:p>
            <a:pPr marL="285750" indent="-285750">
              <a:buFont typeface="Arial" panose="020B0604020202020204" pitchFamily="34" charset="0"/>
              <a:buChar char="•"/>
            </a:pPr>
            <a:r>
              <a:rPr lang="en-US" dirty="0"/>
              <a:t>175-199K: 1.4%</a:t>
            </a:r>
          </a:p>
          <a:p>
            <a:pPr marL="285750" indent="-285750">
              <a:buFont typeface="Arial" panose="020B0604020202020204" pitchFamily="34" charset="0"/>
              <a:buChar char="•"/>
            </a:pPr>
            <a:r>
              <a:rPr lang="en-US" dirty="0"/>
              <a:t>200-249K: 0.6%</a:t>
            </a:r>
          </a:p>
          <a:p>
            <a:pPr marL="285750" indent="-285750">
              <a:buFont typeface="Arial" panose="020B0604020202020204" pitchFamily="34" charset="0"/>
              <a:buChar char="•"/>
            </a:pPr>
            <a:r>
              <a:rPr lang="en-US" dirty="0"/>
              <a:t>250K+: 1.4%</a:t>
            </a:r>
          </a:p>
          <a:p>
            <a:pPr marL="285750" indent="-285750">
              <a:buFontTx/>
              <a:buChar char="-"/>
            </a:pPr>
            <a:endParaRPr lang="en-US" dirty="0"/>
          </a:p>
          <a:p>
            <a:pPr marL="285750" indent="-285750">
              <a:buFontTx/>
              <a:buChar char="-"/>
            </a:pPr>
            <a:endParaRPr lang="en-US" dirty="0"/>
          </a:p>
        </p:txBody>
      </p:sp>
      <p:sp>
        <p:nvSpPr>
          <p:cNvPr id="12" name="TextBox 11">
            <a:extLst>
              <a:ext uri="{FF2B5EF4-FFF2-40B4-BE49-F238E27FC236}">
                <a16:creationId xmlns:a16="http://schemas.microsoft.com/office/drawing/2014/main" id="{B361F165-CB84-4AFD-8AA8-C36212B7CCFE}"/>
              </a:ext>
            </a:extLst>
          </p:cNvPr>
          <p:cNvSpPr txBox="1"/>
          <p:nvPr/>
        </p:nvSpPr>
        <p:spPr>
          <a:xfrm>
            <a:off x="5842535" y="825377"/>
            <a:ext cx="54960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Total money spend is seen to follow a normal distribution with right skewedness. There are more people seen spending between 5000-15000. </a:t>
            </a:r>
          </a:p>
        </p:txBody>
      </p:sp>
    </p:spTree>
    <p:extLst>
      <p:ext uri="{BB962C8B-B14F-4D97-AF65-F5344CB8AC3E}">
        <p14:creationId xmlns:p14="http://schemas.microsoft.com/office/powerpoint/2010/main" val="43360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E72-0273-4A6B-B277-709AE98B8E69}"/>
              </a:ext>
            </a:extLst>
          </p:cNvPr>
          <p:cNvSpPr>
            <a:spLocks noGrp="1"/>
          </p:cNvSpPr>
          <p:nvPr>
            <p:ph type="title"/>
          </p:nvPr>
        </p:nvSpPr>
        <p:spPr/>
        <p:txBody>
          <a:bodyPr>
            <a:normAutofit/>
          </a:bodyPr>
          <a:lstStyle/>
          <a:p>
            <a:pPr algn="ctr"/>
            <a:r>
              <a:rPr lang="en-US" sz="4400" dirty="0">
                <a:latin typeface="Arial Black" panose="020B0A04020102020204" pitchFamily="34" charset="0"/>
              </a:rPr>
              <a:t>Analysis: Spend vs Income</a:t>
            </a:r>
          </a:p>
        </p:txBody>
      </p:sp>
      <p:pic>
        <p:nvPicPr>
          <p:cNvPr id="1026" name="Picture 2">
            <a:extLst>
              <a:ext uri="{FF2B5EF4-FFF2-40B4-BE49-F238E27FC236}">
                <a16:creationId xmlns:a16="http://schemas.microsoft.com/office/drawing/2014/main" id="{361C36C5-D71A-4DBD-9EFE-8B543AEBF7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4626" y="2039923"/>
            <a:ext cx="6518937" cy="3732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E7DEE4-95EC-434C-B21D-32A7694B0163}"/>
              </a:ext>
            </a:extLst>
          </p:cNvPr>
          <p:cNvSpPr txBox="1"/>
          <p:nvPr/>
        </p:nvSpPr>
        <p:spPr>
          <a:xfrm>
            <a:off x="162560" y="1869440"/>
            <a:ext cx="5063958" cy="2246769"/>
          </a:xfrm>
          <a:prstGeom prst="rect">
            <a:avLst/>
          </a:prstGeom>
          <a:noFill/>
        </p:spPr>
        <p:txBody>
          <a:bodyPr wrap="square" rtlCol="0">
            <a:spAutoFit/>
          </a:bodyPr>
          <a:lstStyle/>
          <a:p>
            <a:r>
              <a:rPr lang="en-US" sz="2800" b="0" i="0" dirty="0">
                <a:solidFill>
                  <a:srgbClr val="333333"/>
                </a:solidFill>
                <a:effectLst/>
                <a:latin typeface="Times New Roman" panose="02020603050405020304" pitchFamily="18" charset="0"/>
                <a:cs typeface="Times New Roman" panose="02020603050405020304" pitchFamily="18" charset="0"/>
              </a:rPr>
              <a:t>We see that the average consumer spend looks to be the highest in the group of $50-74k followed by the groups of $35-49k and $75-99k.</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88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C61F2-B592-48A9-89C4-219D31759EC2}"/>
              </a:ext>
            </a:extLst>
          </p:cNvPr>
          <p:cNvPicPr>
            <a:picLocks noChangeAspect="1"/>
          </p:cNvPicPr>
          <p:nvPr/>
        </p:nvPicPr>
        <p:blipFill>
          <a:blip r:embed="rId2"/>
          <a:stretch>
            <a:fillRect/>
          </a:stretch>
        </p:blipFill>
        <p:spPr>
          <a:xfrm>
            <a:off x="-1" y="1060914"/>
            <a:ext cx="6652193" cy="3546076"/>
          </a:xfrm>
          <a:prstGeom prst="rect">
            <a:avLst/>
          </a:prstGeom>
        </p:spPr>
      </p:pic>
      <p:pic>
        <p:nvPicPr>
          <p:cNvPr id="7" name="Picture 6">
            <a:extLst>
              <a:ext uri="{FF2B5EF4-FFF2-40B4-BE49-F238E27FC236}">
                <a16:creationId xmlns:a16="http://schemas.microsoft.com/office/drawing/2014/main" id="{B99E0099-8619-48A2-90FD-C2B433CD96FE}"/>
              </a:ext>
            </a:extLst>
          </p:cNvPr>
          <p:cNvPicPr>
            <a:picLocks noChangeAspect="1"/>
          </p:cNvPicPr>
          <p:nvPr/>
        </p:nvPicPr>
        <p:blipFill>
          <a:blip r:embed="rId3"/>
          <a:stretch>
            <a:fillRect/>
          </a:stretch>
        </p:blipFill>
        <p:spPr>
          <a:xfrm>
            <a:off x="7035440" y="1200329"/>
            <a:ext cx="4924425" cy="1543050"/>
          </a:xfrm>
          <a:prstGeom prst="rect">
            <a:avLst/>
          </a:prstGeom>
        </p:spPr>
      </p:pic>
      <p:pic>
        <p:nvPicPr>
          <p:cNvPr id="9" name="Picture 8">
            <a:extLst>
              <a:ext uri="{FF2B5EF4-FFF2-40B4-BE49-F238E27FC236}">
                <a16:creationId xmlns:a16="http://schemas.microsoft.com/office/drawing/2014/main" id="{F3787EDC-6F36-458B-88E0-EC7E2246706B}"/>
              </a:ext>
            </a:extLst>
          </p:cNvPr>
          <p:cNvPicPr>
            <a:picLocks noChangeAspect="1"/>
          </p:cNvPicPr>
          <p:nvPr/>
        </p:nvPicPr>
        <p:blipFill>
          <a:blip r:embed="rId4"/>
          <a:stretch>
            <a:fillRect/>
          </a:stretch>
        </p:blipFill>
        <p:spPr>
          <a:xfrm>
            <a:off x="6859444" y="3429000"/>
            <a:ext cx="5332556" cy="3144520"/>
          </a:xfrm>
          <a:prstGeom prst="rect">
            <a:avLst/>
          </a:prstGeom>
        </p:spPr>
      </p:pic>
      <p:sp>
        <p:nvSpPr>
          <p:cNvPr id="11" name="TextBox 10">
            <a:extLst>
              <a:ext uri="{FF2B5EF4-FFF2-40B4-BE49-F238E27FC236}">
                <a16:creationId xmlns:a16="http://schemas.microsoft.com/office/drawing/2014/main" id="{25DDC0F8-A547-4471-830B-87EA8514CFD8}"/>
              </a:ext>
            </a:extLst>
          </p:cNvPr>
          <p:cNvSpPr txBox="1"/>
          <p:nvPr/>
        </p:nvSpPr>
        <p:spPr>
          <a:xfrm>
            <a:off x="-1" y="-71846"/>
            <a:ext cx="11819823" cy="1200329"/>
          </a:xfrm>
          <a:prstGeom prst="rect">
            <a:avLst/>
          </a:prstGeom>
          <a:noFill/>
        </p:spPr>
        <p:txBody>
          <a:bodyPr wrap="square">
            <a:spAutoFit/>
          </a:bodyPr>
          <a:lstStyle/>
          <a:p>
            <a:r>
              <a:rPr lang="en-US" sz="3600" dirty="0">
                <a:solidFill>
                  <a:schemeClr val="accent4">
                    <a:lumMod val="50000"/>
                  </a:schemeClr>
                </a:solidFill>
                <a:latin typeface="Arial Black" panose="020B0A04020102020204" pitchFamily="34" charset="0"/>
              </a:rPr>
              <a:t>ANOVA: Comparing spend for different income groups</a:t>
            </a:r>
            <a:endParaRPr lang="en-US" sz="3600" dirty="0">
              <a:solidFill>
                <a:schemeClr val="accent4">
                  <a:lumMod val="50000"/>
                </a:schemeClr>
              </a:solidFill>
            </a:endParaRPr>
          </a:p>
        </p:txBody>
      </p:sp>
      <p:sp>
        <p:nvSpPr>
          <p:cNvPr id="12" name="TextBox 11">
            <a:extLst>
              <a:ext uri="{FF2B5EF4-FFF2-40B4-BE49-F238E27FC236}">
                <a16:creationId xmlns:a16="http://schemas.microsoft.com/office/drawing/2014/main" id="{84DEC9A0-61FC-4BD8-B913-F4D294E3A151}"/>
              </a:ext>
            </a:extLst>
          </p:cNvPr>
          <p:cNvSpPr txBox="1"/>
          <p:nvPr/>
        </p:nvSpPr>
        <p:spPr>
          <a:xfrm>
            <a:off x="192505" y="4803006"/>
            <a:ext cx="6112042" cy="923330"/>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sig. of Spend between the different income groups is &lt;0.001, which is less than 0.005 and so we can say that there is difference in average spend in each income group. </a:t>
            </a:r>
            <a:endParaRPr lang="en-US" dirty="0"/>
          </a:p>
        </p:txBody>
      </p:sp>
    </p:spTree>
    <p:extLst>
      <p:ext uri="{BB962C8B-B14F-4D97-AF65-F5344CB8AC3E}">
        <p14:creationId xmlns:p14="http://schemas.microsoft.com/office/powerpoint/2010/main" val="283501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E72-0273-4A6B-B277-709AE98B8E69}"/>
              </a:ext>
            </a:extLst>
          </p:cNvPr>
          <p:cNvSpPr>
            <a:spLocks noGrp="1"/>
          </p:cNvSpPr>
          <p:nvPr>
            <p:ph type="title"/>
          </p:nvPr>
        </p:nvSpPr>
        <p:spPr/>
        <p:txBody>
          <a:bodyPr>
            <a:normAutofit/>
          </a:bodyPr>
          <a:lstStyle/>
          <a:p>
            <a:pPr algn="ctr"/>
            <a:r>
              <a:rPr lang="en-US" sz="4400" dirty="0">
                <a:latin typeface="Arial Black" panose="020B0A04020102020204" pitchFamily="34" charset="0"/>
              </a:rPr>
              <a:t>Analysis: Spend vs Age</a:t>
            </a:r>
          </a:p>
        </p:txBody>
      </p:sp>
      <p:pic>
        <p:nvPicPr>
          <p:cNvPr id="2050" name="Picture 2">
            <a:extLst>
              <a:ext uri="{FF2B5EF4-FFF2-40B4-BE49-F238E27FC236}">
                <a16:creationId xmlns:a16="http://schemas.microsoft.com/office/drawing/2014/main" id="{47E94E66-01DB-449B-9437-F1CA029F5A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2127" y="1690688"/>
            <a:ext cx="609187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04A1C5-972B-457C-BB9A-28D7050142CE}"/>
              </a:ext>
            </a:extLst>
          </p:cNvPr>
          <p:cNvSpPr txBox="1"/>
          <p:nvPr/>
        </p:nvSpPr>
        <p:spPr>
          <a:xfrm>
            <a:off x="345440" y="1920240"/>
            <a:ext cx="5130800" cy="1384995"/>
          </a:xfrm>
          <a:prstGeom prst="rect">
            <a:avLst/>
          </a:prstGeom>
          <a:noFill/>
        </p:spPr>
        <p:txBody>
          <a:bodyPr wrap="square" rtlCol="0">
            <a:spAutoFit/>
          </a:bodyPr>
          <a:lstStyle/>
          <a:p>
            <a:r>
              <a:rPr lang="en-US" sz="2800" b="0" i="0" dirty="0">
                <a:solidFill>
                  <a:srgbClr val="333333"/>
                </a:solidFill>
                <a:effectLst/>
                <a:latin typeface="Times New Roman" panose="02020603050405020304" pitchFamily="18" charset="0"/>
                <a:cs typeface="Times New Roman" panose="02020603050405020304" pitchFamily="18" charset="0"/>
              </a:rPr>
              <a:t>It appears that the age bracket of 35-55 years spends the highest compared to all other age groups.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13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D4F4-1EB5-429B-A996-99F1D3CD2C6D}"/>
              </a:ext>
            </a:extLst>
          </p:cNvPr>
          <p:cNvSpPr>
            <a:spLocks noGrp="1"/>
          </p:cNvSpPr>
          <p:nvPr>
            <p:ph type="title"/>
          </p:nvPr>
        </p:nvSpPr>
        <p:spPr>
          <a:xfrm>
            <a:off x="0" y="18256"/>
            <a:ext cx="12192000" cy="1300406"/>
          </a:xfrm>
        </p:spPr>
        <p:txBody>
          <a:bodyPr>
            <a:normAutofit/>
          </a:bodyPr>
          <a:lstStyle/>
          <a:p>
            <a:r>
              <a:rPr lang="en-US" sz="3600" dirty="0">
                <a:latin typeface="Arial Black" panose="020B0A04020102020204" pitchFamily="34" charset="0"/>
              </a:rPr>
              <a:t>ANOVA: Comparing spend for different age groups</a:t>
            </a:r>
          </a:p>
        </p:txBody>
      </p:sp>
      <p:pic>
        <p:nvPicPr>
          <p:cNvPr id="5" name="Picture 4">
            <a:extLst>
              <a:ext uri="{FF2B5EF4-FFF2-40B4-BE49-F238E27FC236}">
                <a16:creationId xmlns:a16="http://schemas.microsoft.com/office/drawing/2014/main" id="{1CA27BD5-5753-44AB-B574-35929CA4DF03}"/>
              </a:ext>
            </a:extLst>
          </p:cNvPr>
          <p:cNvPicPr>
            <a:picLocks noChangeAspect="1"/>
          </p:cNvPicPr>
          <p:nvPr/>
        </p:nvPicPr>
        <p:blipFill>
          <a:blip r:embed="rId2"/>
          <a:stretch>
            <a:fillRect/>
          </a:stretch>
        </p:blipFill>
        <p:spPr>
          <a:xfrm>
            <a:off x="101617" y="1318663"/>
            <a:ext cx="5994383" cy="2511658"/>
          </a:xfrm>
          <a:prstGeom prst="rect">
            <a:avLst/>
          </a:prstGeom>
        </p:spPr>
      </p:pic>
      <p:pic>
        <p:nvPicPr>
          <p:cNvPr id="7" name="Picture 6">
            <a:extLst>
              <a:ext uri="{FF2B5EF4-FFF2-40B4-BE49-F238E27FC236}">
                <a16:creationId xmlns:a16="http://schemas.microsoft.com/office/drawing/2014/main" id="{8D01D8C8-C204-497E-9096-ABDC8E7B25AC}"/>
              </a:ext>
            </a:extLst>
          </p:cNvPr>
          <p:cNvPicPr>
            <a:picLocks noChangeAspect="1"/>
          </p:cNvPicPr>
          <p:nvPr/>
        </p:nvPicPr>
        <p:blipFill>
          <a:blip r:embed="rId3"/>
          <a:stretch>
            <a:fillRect/>
          </a:stretch>
        </p:blipFill>
        <p:spPr>
          <a:xfrm>
            <a:off x="6831781" y="1318662"/>
            <a:ext cx="4924425" cy="1543050"/>
          </a:xfrm>
          <a:prstGeom prst="rect">
            <a:avLst/>
          </a:prstGeom>
        </p:spPr>
      </p:pic>
      <p:pic>
        <p:nvPicPr>
          <p:cNvPr id="9" name="Picture 8">
            <a:extLst>
              <a:ext uri="{FF2B5EF4-FFF2-40B4-BE49-F238E27FC236}">
                <a16:creationId xmlns:a16="http://schemas.microsoft.com/office/drawing/2014/main" id="{40B8B19A-FED8-40BA-973D-6E9DA74AD866}"/>
              </a:ext>
            </a:extLst>
          </p:cNvPr>
          <p:cNvPicPr>
            <a:picLocks noChangeAspect="1"/>
          </p:cNvPicPr>
          <p:nvPr/>
        </p:nvPicPr>
        <p:blipFill>
          <a:blip r:embed="rId4"/>
          <a:stretch>
            <a:fillRect/>
          </a:stretch>
        </p:blipFill>
        <p:spPr>
          <a:xfrm>
            <a:off x="6328659" y="3429000"/>
            <a:ext cx="5630682" cy="3320320"/>
          </a:xfrm>
          <a:prstGeom prst="rect">
            <a:avLst/>
          </a:prstGeom>
        </p:spPr>
      </p:pic>
      <p:sp>
        <p:nvSpPr>
          <p:cNvPr id="10" name="TextBox 9">
            <a:extLst>
              <a:ext uri="{FF2B5EF4-FFF2-40B4-BE49-F238E27FC236}">
                <a16:creationId xmlns:a16="http://schemas.microsoft.com/office/drawing/2014/main" id="{D377EC89-FE74-4D92-893F-3F7E520563DC}"/>
              </a:ext>
            </a:extLst>
          </p:cNvPr>
          <p:cNvSpPr txBox="1"/>
          <p:nvPr/>
        </p:nvSpPr>
        <p:spPr>
          <a:xfrm>
            <a:off x="101617" y="3830321"/>
            <a:ext cx="5630682" cy="2462213"/>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The sig. of Spend between the different age groups is &lt;0.001, which is less than 0.005 and so we can say that there is difference in average spend in each age group. With 35-44 age group having the highest mean of spend. </a:t>
            </a:r>
          </a:p>
          <a:p>
            <a:endParaRPr lang="en-US" sz="1800" b="0" i="0" u="none" strike="noStrike" baseline="0"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8587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E72-0273-4A6B-B277-709AE98B8E69}"/>
              </a:ext>
            </a:extLst>
          </p:cNvPr>
          <p:cNvSpPr>
            <a:spLocks noGrp="1"/>
          </p:cNvSpPr>
          <p:nvPr>
            <p:ph type="title"/>
          </p:nvPr>
        </p:nvSpPr>
        <p:spPr/>
        <p:txBody>
          <a:bodyPr>
            <a:normAutofit/>
          </a:bodyPr>
          <a:lstStyle/>
          <a:p>
            <a:pPr algn="ctr"/>
            <a:r>
              <a:rPr lang="en-US" sz="4400" dirty="0">
                <a:latin typeface="Arial Black" panose="020B0A04020102020204" pitchFamily="34" charset="0"/>
              </a:rPr>
              <a:t>Analysis: Spend vs Household Size and Marital Status</a:t>
            </a:r>
          </a:p>
        </p:txBody>
      </p:sp>
      <p:pic>
        <p:nvPicPr>
          <p:cNvPr id="3074" name="Picture 2">
            <a:extLst>
              <a:ext uri="{FF2B5EF4-FFF2-40B4-BE49-F238E27FC236}">
                <a16:creationId xmlns:a16="http://schemas.microsoft.com/office/drawing/2014/main" id="{4C985B46-2197-4219-AE9C-60B4E5144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8498" y="1854501"/>
            <a:ext cx="609187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F45C84-4F14-404D-ACF1-807B60D3334C}"/>
              </a:ext>
            </a:extLst>
          </p:cNvPr>
          <p:cNvSpPr txBox="1"/>
          <p:nvPr/>
        </p:nvSpPr>
        <p:spPr>
          <a:xfrm>
            <a:off x="345440" y="1940560"/>
            <a:ext cx="4917440" cy="3416320"/>
          </a:xfrm>
          <a:prstGeom prst="rect">
            <a:avLst/>
          </a:prstGeom>
          <a:noFill/>
        </p:spPr>
        <p:txBody>
          <a:bodyPr wrap="square" rtlCol="0">
            <a:spAutoFit/>
          </a:bodyPr>
          <a:lstStyle/>
          <a:p>
            <a:pPr marL="457200" indent="-4572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 It appears that households with sizes of 2 and 3 would be the highest average spenders, followed by households with sizes 1 and 5. </a:t>
            </a:r>
          </a:p>
          <a:p>
            <a:pPr marL="457200" indent="-4572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Moreover, it also appears that on average, married customers do spend more as compared to unmarried and single people.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723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9E24E1-20E7-4831-A170-3BD3C57AC18B}"/>
              </a:ext>
            </a:extLst>
          </p:cNvPr>
          <p:cNvPicPr>
            <a:picLocks noChangeAspect="1"/>
          </p:cNvPicPr>
          <p:nvPr/>
        </p:nvPicPr>
        <p:blipFill>
          <a:blip r:embed="rId2"/>
          <a:stretch>
            <a:fillRect/>
          </a:stretch>
        </p:blipFill>
        <p:spPr>
          <a:xfrm>
            <a:off x="309078" y="1302666"/>
            <a:ext cx="5766836" cy="2101850"/>
          </a:xfrm>
          <a:prstGeom prst="rect">
            <a:avLst/>
          </a:prstGeom>
        </p:spPr>
      </p:pic>
      <p:pic>
        <p:nvPicPr>
          <p:cNvPr id="7" name="Picture 6">
            <a:extLst>
              <a:ext uri="{FF2B5EF4-FFF2-40B4-BE49-F238E27FC236}">
                <a16:creationId xmlns:a16="http://schemas.microsoft.com/office/drawing/2014/main" id="{51E775C0-58DC-4D14-A629-113C6C8BAE13}"/>
              </a:ext>
            </a:extLst>
          </p:cNvPr>
          <p:cNvPicPr>
            <a:picLocks noChangeAspect="1"/>
          </p:cNvPicPr>
          <p:nvPr/>
        </p:nvPicPr>
        <p:blipFill>
          <a:blip r:embed="rId3"/>
          <a:stretch>
            <a:fillRect/>
          </a:stretch>
        </p:blipFill>
        <p:spPr>
          <a:xfrm>
            <a:off x="6476235" y="1093169"/>
            <a:ext cx="4924425" cy="2101850"/>
          </a:xfrm>
          <a:prstGeom prst="rect">
            <a:avLst/>
          </a:prstGeom>
        </p:spPr>
      </p:pic>
      <p:pic>
        <p:nvPicPr>
          <p:cNvPr id="9" name="Picture 8">
            <a:extLst>
              <a:ext uri="{FF2B5EF4-FFF2-40B4-BE49-F238E27FC236}">
                <a16:creationId xmlns:a16="http://schemas.microsoft.com/office/drawing/2014/main" id="{93782E34-1E71-4E41-A1D1-CD9893124A76}"/>
              </a:ext>
            </a:extLst>
          </p:cNvPr>
          <p:cNvPicPr>
            <a:picLocks noChangeAspect="1"/>
          </p:cNvPicPr>
          <p:nvPr/>
        </p:nvPicPr>
        <p:blipFill>
          <a:blip r:embed="rId4"/>
          <a:stretch>
            <a:fillRect/>
          </a:stretch>
        </p:blipFill>
        <p:spPr>
          <a:xfrm>
            <a:off x="6287670" y="3379685"/>
            <a:ext cx="5725068" cy="3375978"/>
          </a:xfrm>
          <a:prstGeom prst="rect">
            <a:avLst/>
          </a:prstGeom>
        </p:spPr>
      </p:pic>
      <p:sp>
        <p:nvSpPr>
          <p:cNvPr id="10" name="TextBox 9">
            <a:extLst>
              <a:ext uri="{FF2B5EF4-FFF2-40B4-BE49-F238E27FC236}">
                <a16:creationId xmlns:a16="http://schemas.microsoft.com/office/drawing/2014/main" id="{0A582584-A53D-471D-BE61-F8F6F7290439}"/>
              </a:ext>
            </a:extLst>
          </p:cNvPr>
          <p:cNvSpPr txBox="1"/>
          <p:nvPr/>
        </p:nvSpPr>
        <p:spPr>
          <a:xfrm>
            <a:off x="0" y="102337"/>
            <a:ext cx="11800982" cy="1200329"/>
          </a:xfrm>
          <a:prstGeom prst="rect">
            <a:avLst/>
          </a:prstGeom>
          <a:noFill/>
        </p:spPr>
        <p:txBody>
          <a:bodyPr wrap="square" rtlCol="0">
            <a:spAutoFit/>
          </a:bodyPr>
          <a:lstStyle/>
          <a:p>
            <a:r>
              <a:rPr lang="en-US" sz="3600" dirty="0">
                <a:solidFill>
                  <a:schemeClr val="accent4">
                    <a:lumMod val="50000"/>
                  </a:schemeClr>
                </a:solidFill>
                <a:latin typeface="Arial Black" panose="020B0A04020102020204" pitchFamily="34" charset="0"/>
              </a:rPr>
              <a:t>ANOVA: Comparing spend for different marital status groups</a:t>
            </a:r>
            <a:endParaRPr lang="en-US" sz="3600" dirty="0">
              <a:solidFill>
                <a:schemeClr val="accent4">
                  <a:lumMod val="50000"/>
                </a:schemeClr>
              </a:solidFill>
            </a:endParaRPr>
          </a:p>
        </p:txBody>
      </p:sp>
      <p:sp>
        <p:nvSpPr>
          <p:cNvPr id="11" name="TextBox 10">
            <a:extLst>
              <a:ext uri="{FF2B5EF4-FFF2-40B4-BE49-F238E27FC236}">
                <a16:creationId xmlns:a16="http://schemas.microsoft.com/office/drawing/2014/main" id="{136DD838-29FE-43D4-A81E-E05F5EF2C0D3}"/>
              </a:ext>
            </a:extLst>
          </p:cNvPr>
          <p:cNvSpPr txBox="1"/>
          <p:nvPr/>
        </p:nvSpPr>
        <p:spPr>
          <a:xfrm>
            <a:off x="211756" y="3830855"/>
            <a:ext cx="5544151" cy="1754326"/>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sig. of Spend between the different marital status groups is 0.003, which is less than 0.005 and so we can say that there is difference in average spend in </a:t>
            </a:r>
            <a:r>
              <a:rPr lang="en-US" dirty="0">
                <a:solidFill>
                  <a:srgbClr val="000000"/>
                </a:solidFill>
                <a:latin typeface="Times New Roman" panose="02020603050405020304" pitchFamily="18" charset="0"/>
              </a:rPr>
              <a:t>different marital status</a:t>
            </a:r>
            <a:r>
              <a:rPr lang="en-US" sz="1800" b="0" i="0" u="none" strike="noStrike" baseline="0" dirty="0">
                <a:solidFill>
                  <a:srgbClr val="000000"/>
                </a:solidFill>
                <a:latin typeface="Times New Roman" panose="02020603050405020304" pitchFamily="18" charset="0"/>
              </a:rPr>
              <a:t>. With married people having the highest mean of spend. </a:t>
            </a:r>
          </a:p>
          <a:p>
            <a:endParaRPr lang="en-US" dirty="0"/>
          </a:p>
        </p:txBody>
      </p:sp>
    </p:spTree>
    <p:extLst>
      <p:ext uri="{BB962C8B-B14F-4D97-AF65-F5344CB8AC3E}">
        <p14:creationId xmlns:p14="http://schemas.microsoft.com/office/powerpoint/2010/main" val="95855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59D009-772F-4246-89A0-9D3F2B78F87B}"/>
              </a:ext>
            </a:extLst>
          </p:cNvPr>
          <p:cNvPicPr>
            <a:picLocks noChangeAspect="1"/>
          </p:cNvPicPr>
          <p:nvPr/>
        </p:nvPicPr>
        <p:blipFill>
          <a:blip r:embed="rId2"/>
          <a:stretch>
            <a:fillRect/>
          </a:stretch>
        </p:blipFill>
        <p:spPr>
          <a:xfrm>
            <a:off x="0" y="1176030"/>
            <a:ext cx="6781800" cy="2371725"/>
          </a:xfrm>
          <a:prstGeom prst="rect">
            <a:avLst/>
          </a:prstGeom>
        </p:spPr>
      </p:pic>
      <p:pic>
        <p:nvPicPr>
          <p:cNvPr id="7" name="Picture 6">
            <a:extLst>
              <a:ext uri="{FF2B5EF4-FFF2-40B4-BE49-F238E27FC236}">
                <a16:creationId xmlns:a16="http://schemas.microsoft.com/office/drawing/2014/main" id="{36378C56-5425-4358-8F2F-7E27EB872446}"/>
              </a:ext>
            </a:extLst>
          </p:cNvPr>
          <p:cNvPicPr>
            <a:picLocks noChangeAspect="1"/>
          </p:cNvPicPr>
          <p:nvPr/>
        </p:nvPicPr>
        <p:blipFill>
          <a:blip r:embed="rId3"/>
          <a:stretch>
            <a:fillRect/>
          </a:stretch>
        </p:blipFill>
        <p:spPr>
          <a:xfrm>
            <a:off x="7082690" y="1176030"/>
            <a:ext cx="4924425" cy="1543050"/>
          </a:xfrm>
          <a:prstGeom prst="rect">
            <a:avLst/>
          </a:prstGeom>
        </p:spPr>
      </p:pic>
      <p:pic>
        <p:nvPicPr>
          <p:cNvPr id="9" name="Picture 8">
            <a:extLst>
              <a:ext uri="{FF2B5EF4-FFF2-40B4-BE49-F238E27FC236}">
                <a16:creationId xmlns:a16="http://schemas.microsoft.com/office/drawing/2014/main" id="{C8B201F0-B179-4814-AA8A-B64CC6FFEF5E}"/>
              </a:ext>
            </a:extLst>
          </p:cNvPr>
          <p:cNvPicPr>
            <a:picLocks noChangeAspect="1"/>
          </p:cNvPicPr>
          <p:nvPr/>
        </p:nvPicPr>
        <p:blipFill>
          <a:blip r:embed="rId4"/>
          <a:stretch>
            <a:fillRect/>
          </a:stretch>
        </p:blipFill>
        <p:spPr>
          <a:xfrm>
            <a:off x="6696192" y="3106103"/>
            <a:ext cx="5310923" cy="3131764"/>
          </a:xfrm>
          <a:prstGeom prst="rect">
            <a:avLst/>
          </a:prstGeom>
        </p:spPr>
      </p:pic>
      <p:sp>
        <p:nvSpPr>
          <p:cNvPr id="10" name="TextBox 9">
            <a:extLst>
              <a:ext uri="{FF2B5EF4-FFF2-40B4-BE49-F238E27FC236}">
                <a16:creationId xmlns:a16="http://schemas.microsoft.com/office/drawing/2014/main" id="{1D00E631-95A5-49BF-AD08-81B574B82139}"/>
              </a:ext>
            </a:extLst>
          </p:cNvPr>
          <p:cNvSpPr txBox="1"/>
          <p:nvPr/>
        </p:nvSpPr>
        <p:spPr>
          <a:xfrm>
            <a:off x="0" y="48022"/>
            <a:ext cx="12192000" cy="1569660"/>
          </a:xfrm>
          <a:prstGeom prst="rect">
            <a:avLst/>
          </a:prstGeom>
          <a:noFill/>
        </p:spPr>
        <p:txBody>
          <a:bodyPr wrap="square" rtlCol="0">
            <a:spAutoFit/>
          </a:bodyPr>
          <a:lstStyle/>
          <a:p>
            <a:r>
              <a:rPr lang="en-US" sz="3200" dirty="0">
                <a:solidFill>
                  <a:schemeClr val="accent4">
                    <a:lumMod val="50000"/>
                  </a:schemeClr>
                </a:solidFill>
                <a:latin typeface="Arial Black" panose="020B0A04020102020204" pitchFamily="34" charset="0"/>
              </a:rPr>
              <a:t>ANOVA: Comparing spend for different household size groups</a:t>
            </a:r>
          </a:p>
          <a:p>
            <a:endParaRPr lang="en-US" sz="3200" dirty="0">
              <a:latin typeface="Arial Black" panose="020B0A04020102020204" pitchFamily="34" charset="0"/>
            </a:endParaRPr>
          </a:p>
        </p:txBody>
      </p:sp>
      <p:sp>
        <p:nvSpPr>
          <p:cNvPr id="11" name="TextBox 10">
            <a:extLst>
              <a:ext uri="{FF2B5EF4-FFF2-40B4-BE49-F238E27FC236}">
                <a16:creationId xmlns:a16="http://schemas.microsoft.com/office/drawing/2014/main" id="{438C41D0-E5BA-44D8-B4D0-32C7125E303D}"/>
              </a:ext>
            </a:extLst>
          </p:cNvPr>
          <p:cNvSpPr txBox="1"/>
          <p:nvPr/>
        </p:nvSpPr>
        <p:spPr>
          <a:xfrm>
            <a:off x="250257" y="3898232"/>
            <a:ext cx="5524901" cy="1477328"/>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sig. of Spend between the different household size groups is 0.002, which is less than 0.005 and so we can say that there is difference in average spend in </a:t>
            </a:r>
            <a:r>
              <a:rPr lang="en-US" dirty="0">
                <a:solidFill>
                  <a:srgbClr val="000000"/>
                </a:solidFill>
                <a:latin typeface="Times New Roman" panose="02020603050405020304" pitchFamily="18" charset="0"/>
              </a:rPr>
              <a:t>different household size</a:t>
            </a:r>
            <a:r>
              <a:rPr lang="en-US" sz="1800" b="0" i="0" u="none" strike="noStrike" baseline="0" dirty="0">
                <a:solidFill>
                  <a:srgbClr val="000000"/>
                </a:solidFill>
                <a:latin typeface="Times New Roman" panose="02020603050405020304" pitchFamily="18" charset="0"/>
              </a:rPr>
              <a:t>. </a:t>
            </a:r>
          </a:p>
          <a:p>
            <a:endParaRPr lang="en-US" dirty="0"/>
          </a:p>
        </p:txBody>
      </p:sp>
    </p:spTree>
    <p:extLst>
      <p:ext uri="{BB962C8B-B14F-4D97-AF65-F5344CB8AC3E}">
        <p14:creationId xmlns:p14="http://schemas.microsoft.com/office/powerpoint/2010/main" val="197550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90681BA-0073-413A-8888-46CEB07B8E74}"/>
              </a:ext>
            </a:extLst>
          </p:cNvPr>
          <p:cNvSpPr/>
          <p:nvPr/>
        </p:nvSpPr>
        <p:spPr>
          <a:xfrm>
            <a:off x="137962" y="1792340"/>
            <a:ext cx="5500838" cy="9504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PROBLEM STATEMENT AND SIGNIFICANCE</a:t>
            </a:r>
          </a:p>
        </p:txBody>
      </p:sp>
      <p:sp>
        <p:nvSpPr>
          <p:cNvPr id="11" name="Rectangle: Rounded Corners 10">
            <a:extLst>
              <a:ext uri="{FF2B5EF4-FFF2-40B4-BE49-F238E27FC236}">
                <a16:creationId xmlns:a16="http://schemas.microsoft.com/office/drawing/2014/main" id="{227DC679-2C07-4F5D-8C94-2E23AF46D626}"/>
              </a:ext>
            </a:extLst>
          </p:cNvPr>
          <p:cNvSpPr/>
          <p:nvPr/>
        </p:nvSpPr>
        <p:spPr>
          <a:xfrm>
            <a:off x="2659781" y="5321745"/>
            <a:ext cx="5958038"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MARKETING IMPLICATIONS</a:t>
            </a:r>
          </a:p>
        </p:txBody>
      </p:sp>
      <p:sp>
        <p:nvSpPr>
          <p:cNvPr id="12" name="Rectangle: Rounded Corners 11">
            <a:extLst>
              <a:ext uri="{FF2B5EF4-FFF2-40B4-BE49-F238E27FC236}">
                <a16:creationId xmlns:a16="http://schemas.microsoft.com/office/drawing/2014/main" id="{E2C9CCF3-AC7D-4A8A-BEFB-867ED7640CF6}"/>
              </a:ext>
            </a:extLst>
          </p:cNvPr>
          <p:cNvSpPr/>
          <p:nvPr/>
        </p:nvSpPr>
        <p:spPr>
          <a:xfrm>
            <a:off x="5638800" y="3648826"/>
            <a:ext cx="4591250" cy="910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ANALYSIS AND MODELLING </a:t>
            </a:r>
          </a:p>
        </p:txBody>
      </p:sp>
      <p:sp>
        <p:nvSpPr>
          <p:cNvPr id="13" name="Rectangle: Rounded Corners 12">
            <a:extLst>
              <a:ext uri="{FF2B5EF4-FFF2-40B4-BE49-F238E27FC236}">
                <a16:creationId xmlns:a16="http://schemas.microsoft.com/office/drawing/2014/main" id="{A4613A58-9087-4557-AB07-7D807BD74D0B}"/>
              </a:ext>
            </a:extLst>
          </p:cNvPr>
          <p:cNvSpPr/>
          <p:nvPr/>
        </p:nvSpPr>
        <p:spPr>
          <a:xfrm>
            <a:off x="137962" y="3606492"/>
            <a:ext cx="4408371"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CLEANING</a:t>
            </a:r>
          </a:p>
        </p:txBody>
      </p:sp>
      <p:sp>
        <p:nvSpPr>
          <p:cNvPr id="14" name="Rectangle: Rounded Corners 13">
            <a:extLst>
              <a:ext uri="{FF2B5EF4-FFF2-40B4-BE49-F238E27FC236}">
                <a16:creationId xmlns:a16="http://schemas.microsoft.com/office/drawing/2014/main" id="{A1132259-5A22-401B-B703-9D6615A32D5C}"/>
              </a:ext>
            </a:extLst>
          </p:cNvPr>
          <p:cNvSpPr/>
          <p:nvPr/>
        </p:nvSpPr>
        <p:spPr>
          <a:xfrm>
            <a:off x="6745705" y="1810368"/>
            <a:ext cx="4679482" cy="9470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INTRODUCTION</a:t>
            </a:r>
          </a:p>
        </p:txBody>
      </p:sp>
      <p:sp>
        <p:nvSpPr>
          <p:cNvPr id="15" name="TextBox 14">
            <a:extLst>
              <a:ext uri="{FF2B5EF4-FFF2-40B4-BE49-F238E27FC236}">
                <a16:creationId xmlns:a16="http://schemas.microsoft.com/office/drawing/2014/main" id="{49B9E0EE-9EA0-4B2B-B583-6F29A29B9A61}"/>
              </a:ext>
            </a:extLst>
          </p:cNvPr>
          <p:cNvSpPr txBox="1"/>
          <p:nvPr/>
        </p:nvSpPr>
        <p:spPr>
          <a:xfrm>
            <a:off x="827773" y="231006"/>
            <a:ext cx="9885145" cy="769441"/>
          </a:xfrm>
          <a:prstGeom prst="rect">
            <a:avLst/>
          </a:prstGeom>
          <a:noFill/>
        </p:spPr>
        <p:txBody>
          <a:bodyPr wrap="square" rtlCol="0">
            <a:spAutoFit/>
          </a:bodyPr>
          <a:lstStyle/>
          <a:p>
            <a:pPr algn="ctr"/>
            <a:r>
              <a:rPr lang="en-US" sz="4400" dirty="0">
                <a:solidFill>
                  <a:schemeClr val="accent2">
                    <a:lumMod val="50000"/>
                  </a:schemeClr>
                </a:solidFill>
                <a:latin typeface="Arial Black" panose="020B0A04020102020204" pitchFamily="34" charset="0"/>
              </a:rPr>
              <a:t>TABLE OF CONTENTS</a:t>
            </a:r>
          </a:p>
        </p:txBody>
      </p:sp>
      <p:pic>
        <p:nvPicPr>
          <p:cNvPr id="17" name="Graphic 16" descr="Brainstorm with solid fill">
            <a:extLst>
              <a:ext uri="{FF2B5EF4-FFF2-40B4-BE49-F238E27FC236}">
                <a16:creationId xmlns:a16="http://schemas.microsoft.com/office/drawing/2014/main" id="{66441F04-8C4B-4AA9-A4C7-B2A23AFD7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962" y="1877726"/>
            <a:ext cx="914400" cy="914400"/>
          </a:xfrm>
          <a:prstGeom prst="rect">
            <a:avLst/>
          </a:prstGeom>
        </p:spPr>
      </p:pic>
      <p:pic>
        <p:nvPicPr>
          <p:cNvPr id="19" name="Graphic 18" descr="Database with solid fill">
            <a:extLst>
              <a:ext uri="{FF2B5EF4-FFF2-40B4-BE49-F238E27FC236}">
                <a16:creationId xmlns:a16="http://schemas.microsoft.com/office/drawing/2014/main" id="{D4B8F870-992D-4A61-9D1E-09704B6EDB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7790" y="1833225"/>
            <a:ext cx="914400" cy="914400"/>
          </a:xfrm>
          <a:prstGeom prst="rect">
            <a:avLst/>
          </a:prstGeom>
        </p:spPr>
      </p:pic>
      <p:pic>
        <p:nvPicPr>
          <p:cNvPr id="21" name="Graphic 20" descr="Mop and bucket with solid fill">
            <a:extLst>
              <a:ext uri="{FF2B5EF4-FFF2-40B4-BE49-F238E27FC236}">
                <a16:creationId xmlns:a16="http://schemas.microsoft.com/office/drawing/2014/main" id="{D834BC85-B57C-4D13-A303-98835AFA39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5339" y="3648826"/>
            <a:ext cx="914400" cy="914400"/>
          </a:xfrm>
          <a:prstGeom prst="rect">
            <a:avLst/>
          </a:prstGeom>
        </p:spPr>
      </p:pic>
      <p:pic>
        <p:nvPicPr>
          <p:cNvPr id="23" name="Graphic 22" descr="Research with solid fill">
            <a:extLst>
              <a:ext uri="{FF2B5EF4-FFF2-40B4-BE49-F238E27FC236}">
                <a16:creationId xmlns:a16="http://schemas.microsoft.com/office/drawing/2014/main" id="{5E432C95-B4EF-446E-A88A-F9D7E4512B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3701174"/>
            <a:ext cx="819718" cy="819718"/>
          </a:xfrm>
          <a:prstGeom prst="rect">
            <a:avLst/>
          </a:prstGeom>
        </p:spPr>
      </p:pic>
      <p:pic>
        <p:nvPicPr>
          <p:cNvPr id="25" name="Graphic 24" descr="Badge 1 with solid fill">
            <a:extLst>
              <a:ext uri="{FF2B5EF4-FFF2-40B4-BE49-F238E27FC236}">
                <a16:creationId xmlns:a16="http://schemas.microsoft.com/office/drawing/2014/main" id="{5C0EA873-11CF-4463-B74C-6E577E8EC3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03533" y="1833225"/>
            <a:ext cx="914400" cy="914400"/>
          </a:xfrm>
          <a:prstGeom prst="rect">
            <a:avLst/>
          </a:prstGeom>
        </p:spPr>
      </p:pic>
      <p:pic>
        <p:nvPicPr>
          <p:cNvPr id="27" name="Graphic 26" descr="Badge with solid fill">
            <a:extLst>
              <a:ext uri="{FF2B5EF4-FFF2-40B4-BE49-F238E27FC236}">
                <a16:creationId xmlns:a16="http://schemas.microsoft.com/office/drawing/2014/main" id="{B8887F52-1012-4937-9E23-78DEE2FF634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74943" y="1810368"/>
            <a:ext cx="914400" cy="914400"/>
          </a:xfrm>
          <a:prstGeom prst="rect">
            <a:avLst/>
          </a:prstGeom>
        </p:spPr>
      </p:pic>
      <p:pic>
        <p:nvPicPr>
          <p:cNvPr id="29" name="Graphic 28" descr="Badge 3 with solid fill">
            <a:extLst>
              <a:ext uri="{FF2B5EF4-FFF2-40B4-BE49-F238E27FC236}">
                <a16:creationId xmlns:a16="http://schemas.microsoft.com/office/drawing/2014/main" id="{83B0FC7A-6810-47C0-9256-2DABDCA892C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34615" y="3645035"/>
            <a:ext cx="914400" cy="914400"/>
          </a:xfrm>
          <a:prstGeom prst="rect">
            <a:avLst/>
          </a:prstGeom>
        </p:spPr>
      </p:pic>
      <p:pic>
        <p:nvPicPr>
          <p:cNvPr id="31" name="Graphic 30" descr="Badge 4 with solid fill">
            <a:extLst>
              <a:ext uri="{FF2B5EF4-FFF2-40B4-BE49-F238E27FC236}">
                <a16:creationId xmlns:a16="http://schemas.microsoft.com/office/drawing/2014/main" id="{20F85C76-2C61-459D-9BEC-FC1736CF57F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410332" y="3697383"/>
            <a:ext cx="914400" cy="914400"/>
          </a:xfrm>
          <a:prstGeom prst="rect">
            <a:avLst/>
          </a:prstGeom>
        </p:spPr>
      </p:pic>
      <p:pic>
        <p:nvPicPr>
          <p:cNvPr id="33" name="Graphic 32" descr="Badge 5 with solid fill">
            <a:extLst>
              <a:ext uri="{FF2B5EF4-FFF2-40B4-BE49-F238E27FC236}">
                <a16:creationId xmlns:a16="http://schemas.microsoft.com/office/drawing/2014/main" id="{FAD00A9C-0C7A-44EE-AE94-C2233F6E67E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554227" y="5321745"/>
            <a:ext cx="914400" cy="914400"/>
          </a:xfrm>
          <a:prstGeom prst="rect">
            <a:avLst/>
          </a:prstGeom>
        </p:spPr>
      </p:pic>
      <p:pic>
        <p:nvPicPr>
          <p:cNvPr id="35" name="Graphic 34" descr="Shopping cart with solid fill">
            <a:extLst>
              <a:ext uri="{FF2B5EF4-FFF2-40B4-BE49-F238E27FC236}">
                <a16:creationId xmlns:a16="http://schemas.microsoft.com/office/drawing/2014/main" id="{B01FE9DA-DD57-4C8C-80C6-79CAAA58929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77415" y="5384588"/>
            <a:ext cx="914400" cy="914400"/>
          </a:xfrm>
          <a:prstGeom prst="rect">
            <a:avLst/>
          </a:prstGeom>
        </p:spPr>
      </p:pic>
    </p:spTree>
    <p:extLst>
      <p:ext uri="{BB962C8B-B14F-4D97-AF65-F5344CB8AC3E}">
        <p14:creationId xmlns:p14="http://schemas.microsoft.com/office/powerpoint/2010/main" val="337593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E72-0273-4A6B-B277-709AE98B8E69}"/>
              </a:ext>
            </a:extLst>
          </p:cNvPr>
          <p:cNvSpPr>
            <a:spLocks noGrp="1"/>
          </p:cNvSpPr>
          <p:nvPr>
            <p:ph type="title"/>
          </p:nvPr>
        </p:nvSpPr>
        <p:spPr>
          <a:xfrm>
            <a:off x="394636" y="77447"/>
            <a:ext cx="10887710" cy="866909"/>
          </a:xfrm>
        </p:spPr>
        <p:txBody>
          <a:bodyPr>
            <a:normAutofit/>
          </a:bodyPr>
          <a:lstStyle/>
          <a:p>
            <a:pPr algn="ctr"/>
            <a:r>
              <a:rPr lang="en-US" sz="4400" dirty="0">
                <a:latin typeface="Arial Black" panose="020B0A04020102020204" pitchFamily="34" charset="0"/>
              </a:rPr>
              <a:t>Modelling</a:t>
            </a:r>
          </a:p>
        </p:txBody>
      </p:sp>
      <p:sp>
        <p:nvSpPr>
          <p:cNvPr id="6" name="TextBox 5">
            <a:extLst>
              <a:ext uri="{FF2B5EF4-FFF2-40B4-BE49-F238E27FC236}">
                <a16:creationId xmlns:a16="http://schemas.microsoft.com/office/drawing/2014/main" id="{0FDFF432-DF99-4587-8317-23503FC828AC}"/>
              </a:ext>
            </a:extLst>
          </p:cNvPr>
          <p:cNvSpPr txBox="1"/>
          <p:nvPr/>
        </p:nvSpPr>
        <p:spPr>
          <a:xfrm>
            <a:off x="127098" y="1216851"/>
            <a:ext cx="5524901" cy="5355312"/>
          </a:xfrm>
          <a:prstGeom prst="rect">
            <a:avLst/>
          </a:prstGeom>
          <a:noFill/>
        </p:spPr>
        <p:txBody>
          <a:bodyPr wrap="square" rtlCol="0">
            <a:spAutoFit/>
          </a:bodyPr>
          <a:lstStyle/>
          <a:p>
            <a:r>
              <a:rPr lang="en-US" b="1" dirty="0">
                <a:effectLst/>
              </a:rPr>
              <a:t>Linear Regression Model</a:t>
            </a:r>
            <a:r>
              <a:rPr lang="en-US" dirty="0">
                <a:effectLst/>
              </a:rPr>
              <a:t> -</a:t>
            </a:r>
          </a:p>
          <a:p>
            <a:endParaRPr lang="en-US" dirty="0">
              <a:effectLst/>
            </a:endParaRPr>
          </a:p>
          <a:p>
            <a:pPr>
              <a:buFont typeface="Arial" panose="020B0604020202020204" pitchFamily="34" charset="0"/>
              <a:buChar char="•"/>
            </a:pPr>
            <a:r>
              <a:rPr lang="en-US" i="1" dirty="0">
                <a:effectLst/>
              </a:rPr>
              <a:t>Step 1</a:t>
            </a:r>
            <a:r>
              <a:rPr lang="en-US" dirty="0">
                <a:effectLst/>
              </a:rPr>
              <a:t>-Data was collated with all the demographic variables and overall sales over a certain time period for all customers</a:t>
            </a:r>
          </a:p>
          <a:p>
            <a:pPr>
              <a:buFont typeface="Arial" panose="020B0604020202020204" pitchFamily="34" charset="0"/>
              <a:buChar char="•"/>
            </a:pPr>
            <a:r>
              <a:rPr lang="en-US" i="1" dirty="0">
                <a:effectLst/>
              </a:rPr>
              <a:t>Step 2</a:t>
            </a:r>
            <a:r>
              <a:rPr lang="en-US" dirty="0">
                <a:effectLst/>
              </a:rPr>
              <a:t>-After checking relationships of variables with overall sales, we tested appropriateness for normality of the response variable. And we followed a dummy encoding for all the factor predictor variables.</a:t>
            </a:r>
          </a:p>
          <a:p>
            <a:pPr>
              <a:buFont typeface="Arial" panose="020B0604020202020204" pitchFamily="34" charset="0"/>
              <a:buChar char="•"/>
            </a:pPr>
            <a:r>
              <a:rPr lang="en-US" i="1" dirty="0">
                <a:effectLst/>
              </a:rPr>
              <a:t>Step 3</a:t>
            </a:r>
            <a:r>
              <a:rPr lang="en-US" dirty="0">
                <a:effectLst/>
              </a:rPr>
              <a:t>-Once these validations were complete, we ran the linear regression to calculate estimates for each of the variables and categories</a:t>
            </a:r>
          </a:p>
          <a:p>
            <a:pPr>
              <a:buFont typeface="Arial" panose="020B0604020202020204" pitchFamily="34" charset="0"/>
              <a:buChar char="•"/>
            </a:pPr>
            <a:r>
              <a:rPr lang="en-US" i="1" dirty="0">
                <a:effectLst/>
              </a:rPr>
              <a:t>Step 4</a:t>
            </a:r>
            <a:r>
              <a:rPr lang="en-US" dirty="0">
                <a:effectLst/>
              </a:rPr>
              <a:t>-Compare the model iteration using model-fit statistics(</a:t>
            </a:r>
            <a:r>
              <a:rPr lang="en-US" i="1" dirty="0">
                <a:effectLst/>
              </a:rPr>
              <a:t>R-square, error</a:t>
            </a:r>
            <a:r>
              <a:rPr lang="en-US" dirty="0">
                <a:effectLst/>
              </a:rPr>
              <a:t>) to arrive at the best model</a:t>
            </a:r>
          </a:p>
          <a:p>
            <a:pPr>
              <a:buFont typeface="Arial" panose="020B0604020202020204" pitchFamily="34" charset="0"/>
              <a:buChar char="•"/>
            </a:pPr>
            <a:r>
              <a:rPr lang="en-US" i="1" dirty="0">
                <a:effectLst/>
              </a:rPr>
              <a:t>Step 5</a:t>
            </a:r>
            <a:r>
              <a:rPr lang="en-US" dirty="0">
                <a:effectLst/>
              </a:rPr>
              <a:t>-Calculate the contribution values to understand to what magnitude is sales affected by each of those demographic factors.</a:t>
            </a:r>
          </a:p>
          <a:p>
            <a:br>
              <a:rPr lang="en-US" dirty="0">
                <a:effectLst/>
              </a:rPr>
            </a:br>
            <a:endParaRPr lang="en-US" dirty="0"/>
          </a:p>
        </p:txBody>
      </p:sp>
      <p:pic>
        <p:nvPicPr>
          <p:cNvPr id="10" name="Picture 9">
            <a:extLst>
              <a:ext uri="{FF2B5EF4-FFF2-40B4-BE49-F238E27FC236}">
                <a16:creationId xmlns:a16="http://schemas.microsoft.com/office/drawing/2014/main" id="{D66AC29A-931E-48DA-81F4-08BB4206989A}"/>
              </a:ext>
            </a:extLst>
          </p:cNvPr>
          <p:cNvPicPr>
            <a:picLocks noChangeAspect="1"/>
          </p:cNvPicPr>
          <p:nvPr/>
        </p:nvPicPr>
        <p:blipFill>
          <a:blip r:embed="rId2"/>
          <a:stretch>
            <a:fillRect/>
          </a:stretch>
        </p:blipFill>
        <p:spPr>
          <a:xfrm>
            <a:off x="5651999" y="1008461"/>
            <a:ext cx="6438401" cy="5772092"/>
          </a:xfrm>
          <a:prstGeom prst="rect">
            <a:avLst/>
          </a:prstGeom>
        </p:spPr>
      </p:pic>
    </p:spTree>
    <p:extLst>
      <p:ext uri="{BB962C8B-B14F-4D97-AF65-F5344CB8AC3E}">
        <p14:creationId xmlns:p14="http://schemas.microsoft.com/office/powerpoint/2010/main" val="53443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E72-0273-4A6B-B277-709AE98B8E69}"/>
              </a:ext>
            </a:extLst>
          </p:cNvPr>
          <p:cNvSpPr>
            <a:spLocks noGrp="1"/>
          </p:cNvSpPr>
          <p:nvPr>
            <p:ph type="title"/>
          </p:nvPr>
        </p:nvSpPr>
        <p:spPr>
          <a:xfrm>
            <a:off x="122722" y="105243"/>
            <a:ext cx="10659110" cy="780281"/>
          </a:xfrm>
        </p:spPr>
        <p:txBody>
          <a:bodyPr>
            <a:normAutofit/>
          </a:bodyPr>
          <a:lstStyle/>
          <a:p>
            <a:pPr algn="ctr"/>
            <a:r>
              <a:rPr lang="en-US" sz="4400" dirty="0">
                <a:latin typeface="Arial Black" panose="020B0A04020102020204" pitchFamily="34" charset="0"/>
              </a:rPr>
              <a:t>Interpretation</a:t>
            </a:r>
          </a:p>
        </p:txBody>
      </p:sp>
      <p:sp>
        <p:nvSpPr>
          <p:cNvPr id="3" name="Content Placeholder 2">
            <a:extLst>
              <a:ext uri="{FF2B5EF4-FFF2-40B4-BE49-F238E27FC236}">
                <a16:creationId xmlns:a16="http://schemas.microsoft.com/office/drawing/2014/main" id="{EE8F5239-AE32-4011-81D1-B2BDD722C1A2}"/>
              </a:ext>
            </a:extLst>
          </p:cNvPr>
          <p:cNvSpPr>
            <a:spLocks noGrp="1"/>
          </p:cNvSpPr>
          <p:nvPr>
            <p:ph idx="1"/>
          </p:nvPr>
        </p:nvSpPr>
        <p:spPr>
          <a:xfrm>
            <a:off x="575143" y="1241658"/>
            <a:ext cx="11041714" cy="5397317"/>
          </a:xfrm>
        </p:spPr>
        <p:txBody>
          <a:bodyPr>
            <a:normAutofit/>
          </a:bodyPr>
          <a:lstStyle/>
          <a:p>
            <a:pPr marL="0" indent="0">
              <a:buNone/>
            </a:pPr>
            <a:r>
              <a:rPr lang="en-US" dirty="0">
                <a:solidFill>
                  <a:schemeClr val="tx1"/>
                </a:solidFill>
                <a:effectLst/>
                <a:latin typeface="Times New Roman" panose="02020603050405020304" pitchFamily="18" charset="0"/>
                <a:cs typeface="Times New Roman" panose="02020603050405020304" pitchFamily="18" charset="0"/>
              </a:rPr>
              <a:t>Our linear model results seem to match our initial conjecture to a great extent.</a:t>
            </a:r>
          </a:p>
          <a:p>
            <a:r>
              <a:rPr lang="en-US" dirty="0">
                <a:solidFill>
                  <a:schemeClr val="tx1"/>
                </a:solidFill>
                <a:effectLst/>
                <a:latin typeface="Times New Roman" panose="02020603050405020304" pitchFamily="18" charset="0"/>
                <a:cs typeface="Times New Roman" panose="02020603050405020304" pitchFamily="18" charset="0"/>
              </a:rPr>
              <a:t>Age group 35-44 comes out to be statistically significant. Which means that a positive indicator in this age group could have a significant effect on the consumer spend.</a:t>
            </a:r>
          </a:p>
          <a:p>
            <a:r>
              <a:rPr lang="en-US" dirty="0">
                <a:solidFill>
                  <a:schemeClr val="tx1"/>
                </a:solidFill>
                <a:effectLst/>
                <a:latin typeface="Times New Roman" panose="02020603050405020304" pitchFamily="18" charset="0"/>
                <a:cs typeface="Times New Roman" panose="02020603050405020304" pitchFamily="18" charset="0"/>
              </a:rPr>
              <a:t>Marital status ‘Married’ shows statistical significance which has the value of the intercept 5244. Which shows that a positive indicator in this category has a significant effect on consumer spend.</a:t>
            </a:r>
          </a:p>
          <a:p>
            <a:pPr>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Income categories “15-24k”, “35-49k” and “50-74k” show statistical significance. With all else constant, a positive indicator in these categories will have a positive effect (combined with the intercept) on the consumer spend.</a:t>
            </a:r>
          </a:p>
          <a:p>
            <a:pPr>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Household sizes 4 have some statistical significance in the model. Which means these have a significant effect on the consumer spend.</a:t>
            </a:r>
          </a:p>
          <a:p>
            <a:pP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9DD0C4B-AF94-4043-8FFE-2050392FEA1D}"/>
              </a:ext>
            </a:extLst>
          </p:cNvPr>
          <p:cNvSpPr/>
          <p:nvPr/>
        </p:nvSpPr>
        <p:spPr>
          <a:xfrm>
            <a:off x="575143" y="4689592"/>
            <a:ext cx="11041714" cy="1853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n-US" b="0" i="0" u="none" strike="noStrike" baseline="0">
                <a:solidFill>
                  <a:srgbClr val="000000"/>
                </a:solidFill>
                <a:latin typeface="Times New Roman" panose="02020603050405020304" pitchFamily="18" charset="0"/>
              </a:rPr>
              <a:t>Total_Sales^ = b0 + b1*age(25-34) + b2* age(35-44) + b3* age(45-54) + b4* age(55-64) + b5* age(65+) + b6*marital_status_code_B+b7* marital_status_code_U +b8*household_size_2+ b9*household_size_3 + b10*household_size_4 + b11*household_size_5 + b12_income_desc(125-149K) + b13_income_desc(15-24K) + b14_income_desc(150-174K) + b15_income_desc(175-199K) + b16_income_desc(200-249K) + b17_income_desc(25-34K) + b18_income_desc(250K+) + b19_income_desc(35-49K) + b20_income_desc(50-74K) + b21_income_desc(75-99K) + b22_income_desc(Under 15K)</a:t>
            </a:r>
            <a:endParaRPr lang="en-US" dirty="0"/>
          </a:p>
        </p:txBody>
      </p:sp>
    </p:spTree>
    <p:extLst>
      <p:ext uri="{BB962C8B-B14F-4D97-AF65-F5344CB8AC3E}">
        <p14:creationId xmlns:p14="http://schemas.microsoft.com/office/powerpoint/2010/main" val="188746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5FC-4E3D-4E29-A546-D78088CCDB14}"/>
              </a:ext>
            </a:extLst>
          </p:cNvPr>
          <p:cNvSpPr>
            <a:spLocks noGrp="1"/>
          </p:cNvSpPr>
          <p:nvPr>
            <p:ph type="title"/>
          </p:nvPr>
        </p:nvSpPr>
        <p:spPr>
          <a:xfrm>
            <a:off x="86627" y="1"/>
            <a:ext cx="11742821" cy="1010652"/>
          </a:xfrm>
        </p:spPr>
        <p:txBody>
          <a:bodyPr>
            <a:normAutofit/>
          </a:bodyPr>
          <a:lstStyle/>
          <a:p>
            <a:pPr algn="ctr"/>
            <a:r>
              <a:rPr lang="en-US" sz="4400" dirty="0">
                <a:latin typeface="Arial Black" panose="020B0A04020102020204" pitchFamily="34" charset="0"/>
              </a:rPr>
              <a:t>Splitting Data in Test and Train</a:t>
            </a:r>
          </a:p>
        </p:txBody>
      </p:sp>
      <p:pic>
        <p:nvPicPr>
          <p:cNvPr id="5" name="Picture 4">
            <a:extLst>
              <a:ext uri="{FF2B5EF4-FFF2-40B4-BE49-F238E27FC236}">
                <a16:creationId xmlns:a16="http://schemas.microsoft.com/office/drawing/2014/main" id="{C4E2C7FA-0B37-47B2-A0EF-34A92CC05348}"/>
              </a:ext>
            </a:extLst>
          </p:cNvPr>
          <p:cNvPicPr>
            <a:picLocks noChangeAspect="1"/>
          </p:cNvPicPr>
          <p:nvPr/>
        </p:nvPicPr>
        <p:blipFill>
          <a:blip r:embed="rId2"/>
          <a:stretch>
            <a:fillRect/>
          </a:stretch>
        </p:blipFill>
        <p:spPr>
          <a:xfrm>
            <a:off x="673769" y="1010653"/>
            <a:ext cx="9989823" cy="5005864"/>
          </a:xfrm>
          <a:prstGeom prst="rect">
            <a:avLst/>
          </a:prstGeom>
        </p:spPr>
      </p:pic>
    </p:spTree>
    <p:extLst>
      <p:ext uri="{BB962C8B-B14F-4D97-AF65-F5344CB8AC3E}">
        <p14:creationId xmlns:p14="http://schemas.microsoft.com/office/powerpoint/2010/main" val="316788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5FC-4E3D-4E29-A546-D78088CCDB14}"/>
              </a:ext>
            </a:extLst>
          </p:cNvPr>
          <p:cNvSpPr>
            <a:spLocks noGrp="1"/>
          </p:cNvSpPr>
          <p:nvPr>
            <p:ph type="title"/>
          </p:nvPr>
        </p:nvSpPr>
        <p:spPr>
          <a:xfrm>
            <a:off x="594360" y="0"/>
            <a:ext cx="10659110" cy="1325563"/>
          </a:xfrm>
        </p:spPr>
        <p:txBody>
          <a:bodyPr>
            <a:normAutofit/>
          </a:bodyPr>
          <a:lstStyle/>
          <a:p>
            <a:pPr algn="ctr"/>
            <a:r>
              <a:rPr lang="en-US" sz="4400" dirty="0">
                <a:latin typeface="Arial Black" panose="020B0A04020102020204" pitchFamily="34" charset="0"/>
              </a:rPr>
              <a:t>Accuracy and MAPE on Test data</a:t>
            </a:r>
          </a:p>
        </p:txBody>
      </p:sp>
      <p:pic>
        <p:nvPicPr>
          <p:cNvPr id="4" name="Picture 3">
            <a:extLst>
              <a:ext uri="{FF2B5EF4-FFF2-40B4-BE49-F238E27FC236}">
                <a16:creationId xmlns:a16="http://schemas.microsoft.com/office/drawing/2014/main" id="{0F6801CC-E631-4E15-83A0-FA3247E53709}"/>
              </a:ext>
            </a:extLst>
          </p:cNvPr>
          <p:cNvPicPr>
            <a:picLocks noChangeAspect="1"/>
          </p:cNvPicPr>
          <p:nvPr/>
        </p:nvPicPr>
        <p:blipFill>
          <a:blip r:embed="rId2"/>
          <a:stretch>
            <a:fillRect/>
          </a:stretch>
        </p:blipFill>
        <p:spPr>
          <a:xfrm>
            <a:off x="1637958" y="1230015"/>
            <a:ext cx="7958433" cy="2802970"/>
          </a:xfrm>
          <a:prstGeom prst="rect">
            <a:avLst/>
          </a:prstGeom>
        </p:spPr>
      </p:pic>
      <p:sp>
        <p:nvSpPr>
          <p:cNvPr id="5" name="TextBox 4">
            <a:extLst>
              <a:ext uri="{FF2B5EF4-FFF2-40B4-BE49-F238E27FC236}">
                <a16:creationId xmlns:a16="http://schemas.microsoft.com/office/drawing/2014/main" id="{8529DA8E-5DD7-4F1B-B69E-8E09F401B1CB}"/>
              </a:ext>
            </a:extLst>
          </p:cNvPr>
          <p:cNvSpPr txBox="1"/>
          <p:nvPr/>
        </p:nvSpPr>
        <p:spPr>
          <a:xfrm>
            <a:off x="423512" y="4581625"/>
            <a:ext cx="11011301"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Adjusted R-square is 14.1%, so we can say that 14.1% variability in Y is explained by variation in X variables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MAPE is 70.08%. So, predicted total sales deviates (on average) from the actual sales by 70.08.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The residuals of the total sales predicted from model is very high leading to the high MAPE</a:t>
            </a:r>
          </a:p>
          <a:p>
            <a:pPr marL="742950" lvl="1"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This is may because we have some variables which are not significant statistically present in the model or some variables which should also be considered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0867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5FC-4E3D-4E29-A546-D78088CCDB14}"/>
              </a:ext>
            </a:extLst>
          </p:cNvPr>
          <p:cNvSpPr>
            <a:spLocks noGrp="1"/>
          </p:cNvSpPr>
          <p:nvPr>
            <p:ph type="title"/>
          </p:nvPr>
        </p:nvSpPr>
        <p:spPr>
          <a:xfrm>
            <a:off x="-1" y="86628"/>
            <a:ext cx="11983453" cy="1395664"/>
          </a:xfrm>
        </p:spPr>
        <p:txBody>
          <a:bodyPr>
            <a:normAutofit/>
          </a:bodyPr>
          <a:lstStyle/>
          <a:p>
            <a:pPr algn="ctr"/>
            <a:r>
              <a:rPr lang="en-US" sz="4400" dirty="0">
                <a:latin typeface="Arial Black" panose="020B0A04020102020204" pitchFamily="34" charset="0"/>
              </a:rPr>
              <a:t>Problem 1: Summary And Marketing Implication</a:t>
            </a:r>
          </a:p>
        </p:txBody>
      </p:sp>
      <p:sp>
        <p:nvSpPr>
          <p:cNvPr id="3" name="Content Placeholder 2">
            <a:extLst>
              <a:ext uri="{FF2B5EF4-FFF2-40B4-BE49-F238E27FC236}">
                <a16:creationId xmlns:a16="http://schemas.microsoft.com/office/drawing/2014/main" id="{34C98B09-2DB3-4DEF-A726-3A927633EA52}"/>
              </a:ext>
            </a:extLst>
          </p:cNvPr>
          <p:cNvSpPr>
            <a:spLocks noGrp="1"/>
          </p:cNvSpPr>
          <p:nvPr>
            <p:ph idx="1"/>
          </p:nvPr>
        </p:nvSpPr>
        <p:spPr>
          <a:xfrm>
            <a:off x="269507" y="1482291"/>
            <a:ext cx="11713946" cy="5120640"/>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Overall, we find that of the four predictor variables studied there are a few categories in each that can largely influence the consumer spend. </a:t>
            </a:r>
          </a:p>
          <a:p>
            <a:pPr algn="l"/>
            <a:r>
              <a:rPr lang="en-US" b="1" dirty="0">
                <a:solidFill>
                  <a:schemeClr val="tx1"/>
                </a:solidFill>
                <a:latin typeface="Times New Roman" panose="02020603050405020304" pitchFamily="18" charset="0"/>
                <a:cs typeface="Times New Roman" panose="02020603050405020304" pitchFamily="18" charset="0"/>
              </a:rPr>
              <a:t>Project Implications: </a:t>
            </a:r>
          </a:p>
          <a:p>
            <a:pPr lvl="1"/>
            <a:r>
              <a:rPr lang="en-US" sz="2000" dirty="0">
                <a:solidFill>
                  <a:schemeClr val="tx1"/>
                </a:solidFill>
                <a:latin typeface="Times New Roman" panose="02020603050405020304" pitchFamily="18" charset="0"/>
                <a:cs typeface="Times New Roman" panose="02020603050405020304" pitchFamily="18" charset="0"/>
              </a:rPr>
              <a:t>The insight on what demographics make consumers spend more will be key to any decision-making for this retail client. </a:t>
            </a:r>
          </a:p>
          <a:p>
            <a:pPr lvl="1"/>
            <a:r>
              <a:rPr lang="en-US" sz="2000" dirty="0">
                <a:solidFill>
                  <a:schemeClr val="tx1"/>
                </a:solidFill>
                <a:latin typeface="Times New Roman" panose="02020603050405020304" pitchFamily="18" charset="0"/>
                <a:cs typeface="Times New Roman" panose="02020603050405020304" pitchFamily="18" charset="0"/>
              </a:rPr>
              <a:t>This can be a big enabler in any promotion/coupon targeting programs to various consumer segments or to attract those demographic segments of consumers who currently are not high spenders. </a:t>
            </a:r>
          </a:p>
          <a:p>
            <a:pPr lvl="1"/>
            <a:r>
              <a:rPr lang="en-US" sz="2000" dirty="0">
                <a:solidFill>
                  <a:schemeClr val="tx1"/>
                </a:solidFill>
                <a:latin typeface="Times New Roman" panose="02020603050405020304" pitchFamily="18" charset="0"/>
                <a:cs typeface="Times New Roman" panose="02020603050405020304" pitchFamily="18" charset="0"/>
              </a:rPr>
              <a:t>Overall, we believe this knowledge is key to ensuring a high average customer lifetime value.</a:t>
            </a:r>
          </a:p>
          <a:p>
            <a:pPr marL="457200" lvl="1"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Limitations of the analysis </a:t>
            </a:r>
            <a:r>
              <a:rPr lang="en-US" dirty="0">
                <a:solidFill>
                  <a:schemeClr val="tx1"/>
                </a:solidFill>
                <a:latin typeface="Times New Roman" panose="02020603050405020304" pitchFamily="18" charset="0"/>
                <a:cs typeface="Times New Roman" panose="02020603050405020304" pitchFamily="18" charset="0"/>
              </a:rPr>
              <a:t>* This study was limited to the demographic factors we saw in the data. when we ran the regression, we found it gave a lower R-square value. We think that there could be other predictor variables that we are not seeing in the data, which might help explain the correlation even better. Variables such as, whether the consumer is a loyal to another retail chain, or whether distance and convenience is a factor how people choose to walk into stores.</a:t>
            </a:r>
          </a:p>
          <a:p>
            <a:pPr marL="0" indent="0">
              <a:buNone/>
            </a:pPr>
            <a:br>
              <a:rPr lang="en-US" dirty="0">
                <a:solidFill>
                  <a:schemeClr val="tx1"/>
                </a:solidFill>
                <a:effectLst/>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7744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5" name="TextBox 4">
            <a:extLst>
              <a:ext uri="{FF2B5EF4-FFF2-40B4-BE49-F238E27FC236}">
                <a16:creationId xmlns:a16="http://schemas.microsoft.com/office/drawing/2014/main" id="{6D8722C6-D08A-464D-8997-45F6B5C77D79}"/>
              </a:ext>
            </a:extLst>
          </p:cNvPr>
          <p:cNvSpPr txBox="1"/>
          <p:nvPr/>
        </p:nvSpPr>
        <p:spPr>
          <a:xfrm>
            <a:off x="411480" y="716597"/>
            <a:ext cx="7950200" cy="2930843"/>
          </a:xfrm>
          <a:prstGeom prst="rect">
            <a:avLst/>
          </a:prstGeom>
        </p:spPr>
        <p:txBody>
          <a:bodyPr vert="horz" lIns="91440" tIns="45720" rIns="91440" bIns="45720" rtlCol="0" anchor="t">
            <a:noAutofit/>
          </a:bodyPr>
          <a:lstStyle/>
          <a:p>
            <a:pPr defTabSz="914400">
              <a:lnSpc>
                <a:spcPct val="90000"/>
              </a:lnSpc>
              <a:spcAft>
                <a:spcPts val="600"/>
              </a:spcAft>
              <a:buClr>
                <a:schemeClr val="tx2">
                  <a:lumMod val="75000"/>
                  <a:lumOff val="25000"/>
                </a:schemeClr>
              </a:buClr>
            </a:pPr>
            <a:r>
              <a:rPr lang="en-US" sz="4000" dirty="0">
                <a:solidFill>
                  <a:schemeClr val="tx2"/>
                </a:solidFill>
                <a:latin typeface="Arial Black" panose="020B0A04020102020204" pitchFamily="34" charset="0"/>
              </a:rPr>
              <a:t>Segmenting customer based on spend across product category</a:t>
            </a:r>
          </a:p>
        </p:txBody>
      </p:sp>
      <p:sp>
        <p:nvSpPr>
          <p:cNvPr id="15"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7"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8" name="Oval 17">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icture containing text&#10;&#10;Description automatically generated">
            <a:extLst>
              <a:ext uri="{FF2B5EF4-FFF2-40B4-BE49-F238E27FC236}">
                <a16:creationId xmlns:a16="http://schemas.microsoft.com/office/drawing/2014/main" id="{516CD6F1-1674-47C8-87FE-006C285B8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94" y="3188182"/>
            <a:ext cx="3536756" cy="2122053"/>
          </a:xfrm>
          <a:prstGeom prst="rect">
            <a:avLst/>
          </a:prstGeom>
        </p:spPr>
      </p:pic>
    </p:spTree>
    <p:extLst>
      <p:ext uri="{BB962C8B-B14F-4D97-AF65-F5344CB8AC3E}">
        <p14:creationId xmlns:p14="http://schemas.microsoft.com/office/powerpoint/2010/main" val="3270578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5FC-4E3D-4E29-A546-D78088CCDB14}"/>
              </a:ext>
            </a:extLst>
          </p:cNvPr>
          <p:cNvSpPr>
            <a:spLocks noGrp="1"/>
          </p:cNvSpPr>
          <p:nvPr>
            <p:ph type="title"/>
          </p:nvPr>
        </p:nvSpPr>
        <p:spPr>
          <a:xfrm>
            <a:off x="134753" y="45452"/>
            <a:ext cx="11617693" cy="1271170"/>
          </a:xfrm>
        </p:spPr>
        <p:txBody>
          <a:bodyPr>
            <a:noAutofit/>
          </a:bodyPr>
          <a:lstStyle/>
          <a:p>
            <a:r>
              <a:rPr lang="en-US" sz="4000" dirty="0">
                <a:latin typeface="Arial Black" panose="020B0A04020102020204" pitchFamily="34" charset="0"/>
              </a:rPr>
              <a:t>Problem 2: Segmenting customer based on spend across product category</a:t>
            </a:r>
          </a:p>
        </p:txBody>
      </p:sp>
      <p:pic>
        <p:nvPicPr>
          <p:cNvPr id="5" name="Picture 4">
            <a:extLst>
              <a:ext uri="{FF2B5EF4-FFF2-40B4-BE49-F238E27FC236}">
                <a16:creationId xmlns:a16="http://schemas.microsoft.com/office/drawing/2014/main" id="{52044320-2D78-4E24-88C8-CC0D915896BA}"/>
              </a:ext>
            </a:extLst>
          </p:cNvPr>
          <p:cNvPicPr>
            <a:picLocks noChangeAspect="1"/>
          </p:cNvPicPr>
          <p:nvPr/>
        </p:nvPicPr>
        <p:blipFill>
          <a:blip r:embed="rId3"/>
          <a:stretch>
            <a:fillRect/>
          </a:stretch>
        </p:blipFill>
        <p:spPr>
          <a:xfrm>
            <a:off x="304357" y="1526314"/>
            <a:ext cx="4705592" cy="4883401"/>
          </a:xfrm>
          <a:prstGeom prst="rect">
            <a:avLst/>
          </a:prstGeom>
        </p:spPr>
      </p:pic>
      <p:sp>
        <p:nvSpPr>
          <p:cNvPr id="7" name="TextBox 6">
            <a:extLst>
              <a:ext uri="{FF2B5EF4-FFF2-40B4-BE49-F238E27FC236}">
                <a16:creationId xmlns:a16="http://schemas.microsoft.com/office/drawing/2014/main" id="{2F5AF514-32C4-4265-B72E-33CD60B5F6A9}"/>
              </a:ext>
            </a:extLst>
          </p:cNvPr>
          <p:cNvSpPr txBox="1"/>
          <p:nvPr/>
        </p:nvSpPr>
        <p:spPr>
          <a:xfrm>
            <a:off x="5655365" y="1526314"/>
            <a:ext cx="5808323" cy="2677656"/>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Total sales across product category suggests that biggest product category is Grocery followed by </a:t>
            </a:r>
            <a:r>
              <a:rPr lang="en-US" sz="2400" b="0" i="0" dirty="0" err="1">
                <a:solidFill>
                  <a:srgbClr val="333333"/>
                </a:solidFill>
                <a:effectLst/>
                <a:latin typeface="Times New Roman" panose="02020603050405020304" pitchFamily="18" charset="0"/>
                <a:cs typeface="Times New Roman" panose="02020603050405020304" pitchFamily="18" charset="0"/>
              </a:rPr>
              <a:t>Misc</a:t>
            </a:r>
            <a:r>
              <a:rPr lang="en-US" sz="2400" b="0" i="0" dirty="0">
                <a:solidFill>
                  <a:srgbClr val="333333"/>
                </a:solidFill>
                <a:effectLst/>
                <a:latin typeface="Times New Roman" panose="02020603050405020304" pitchFamily="18" charset="0"/>
                <a:cs typeface="Times New Roman" panose="02020603050405020304" pitchFamily="18" charset="0"/>
              </a:rPr>
              <a:t> Items and Meat.</a:t>
            </a:r>
          </a:p>
          <a:p>
            <a:pPr marL="342900" indent="-3429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These 19 variables were taken as input for K-means clustering</a:t>
            </a:r>
          </a:p>
          <a:p>
            <a:pPr marL="342900" indent="-342900">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Here in this excel, we can find all the different customer segments</a:t>
            </a:r>
          </a:p>
        </p:txBody>
      </p:sp>
      <p:graphicFrame>
        <p:nvGraphicFramePr>
          <p:cNvPr id="9" name="Object 8">
            <a:extLst>
              <a:ext uri="{FF2B5EF4-FFF2-40B4-BE49-F238E27FC236}">
                <a16:creationId xmlns:a16="http://schemas.microsoft.com/office/drawing/2014/main" id="{FCFD9996-95DF-49CD-8838-AACE7D874C34}"/>
              </a:ext>
            </a:extLst>
          </p:cNvPr>
          <p:cNvGraphicFramePr>
            <a:graphicFrameLocks noChangeAspect="1"/>
          </p:cNvGraphicFramePr>
          <p:nvPr>
            <p:extLst>
              <p:ext uri="{D42A27DB-BD31-4B8C-83A1-F6EECF244321}">
                <p14:modId xmlns:p14="http://schemas.microsoft.com/office/powerpoint/2010/main" val="1469699956"/>
              </p:ext>
            </p:extLst>
          </p:nvPr>
        </p:nvGraphicFramePr>
        <p:xfrm>
          <a:off x="9785585" y="3677062"/>
          <a:ext cx="2150184" cy="1896343"/>
        </p:xfrm>
        <a:graphic>
          <a:graphicData uri="http://schemas.openxmlformats.org/presentationml/2006/ole">
            <mc:AlternateContent xmlns:mc="http://schemas.openxmlformats.org/markup-compatibility/2006">
              <mc:Choice xmlns:v="urn:schemas-microsoft-com:vml" Requires="v">
                <p:oleObj spid="_x0000_s4208" name="Worksheet" showAsIcon="1" r:id="rId4" imgW="914597" imgH="806311" progId="Excel.Sheet.12">
                  <p:embed/>
                </p:oleObj>
              </mc:Choice>
              <mc:Fallback>
                <p:oleObj name="Worksheet" showAsIcon="1" r:id="rId4" imgW="914597" imgH="806311" progId="Excel.Sheet.12">
                  <p:embed/>
                  <p:pic>
                    <p:nvPicPr>
                      <p:cNvPr id="0" name=""/>
                      <p:cNvPicPr/>
                      <p:nvPr/>
                    </p:nvPicPr>
                    <p:blipFill>
                      <a:blip r:embed="rId5"/>
                      <a:stretch>
                        <a:fillRect/>
                      </a:stretch>
                    </p:blipFill>
                    <p:spPr>
                      <a:xfrm>
                        <a:off x="9785585" y="3677062"/>
                        <a:ext cx="2150184" cy="1896343"/>
                      </a:xfrm>
                      <a:prstGeom prst="rect">
                        <a:avLst/>
                      </a:prstGeom>
                    </p:spPr>
                  </p:pic>
                </p:oleObj>
              </mc:Fallback>
            </mc:AlternateContent>
          </a:graphicData>
        </a:graphic>
      </p:graphicFrame>
    </p:spTree>
    <p:extLst>
      <p:ext uri="{BB962C8B-B14F-4D97-AF65-F5344CB8AC3E}">
        <p14:creationId xmlns:p14="http://schemas.microsoft.com/office/powerpoint/2010/main" val="340741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8B6766E-1F17-474E-ABAC-EB904EC9F275}"/>
              </a:ext>
            </a:extLst>
          </p:cNvPr>
          <p:cNvSpPr txBox="1"/>
          <p:nvPr/>
        </p:nvSpPr>
        <p:spPr>
          <a:xfrm>
            <a:off x="379397" y="1228397"/>
            <a:ext cx="11677849" cy="4401205"/>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Among the high spenders, there is a segment ‘H-Floral-Cosmetics-Garden </a:t>
            </a:r>
            <a:r>
              <a:rPr lang="en-US" sz="2000" b="0" i="0" dirty="0" err="1">
                <a:effectLst/>
                <a:latin typeface="Times New Roman" panose="02020603050405020304" pitchFamily="18" charset="0"/>
                <a:cs typeface="Times New Roman" panose="02020603050405020304" pitchFamily="18" charset="0"/>
              </a:rPr>
              <a:t>Suplies</a:t>
            </a:r>
            <a:r>
              <a:rPr lang="en-US" sz="2000" b="0" i="0" dirty="0">
                <a:effectLst/>
                <a:latin typeface="Times New Roman" panose="02020603050405020304" pitchFamily="18" charset="0"/>
                <a:cs typeface="Times New Roman" panose="02020603050405020304" pitchFamily="18" charset="0"/>
              </a:rPr>
              <a:t> buyers’ with 67 households and it seems to be buying products from floral, cosmetics and garden supplies. </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can target this segment using cross-category promotions across these product categories to increase their engagement level. Also, in case sales of any of these product categories is dropping, sales across this customer segment should be checked for any potential reasons.</a:t>
            </a:r>
          </a:p>
          <a:p>
            <a:pPr lvl="1">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Majority of the customers(~1230) belong to the </a:t>
            </a:r>
            <a:r>
              <a:rPr lang="en-US" sz="2000" b="0" i="1" dirty="0">
                <a:effectLst/>
                <a:latin typeface="Times New Roman" panose="02020603050405020304" pitchFamily="18" charset="0"/>
                <a:cs typeface="Times New Roman" panose="02020603050405020304" pitchFamily="18" charset="0"/>
              </a:rPr>
              <a:t>“VL-Grocery-Basic Necessities”</a:t>
            </a:r>
            <a:r>
              <a:rPr lang="en-US" sz="2000" b="0" i="0" dirty="0">
                <a:effectLst/>
                <a:latin typeface="Times New Roman" panose="02020603050405020304" pitchFamily="18" charset="0"/>
                <a:cs typeface="Times New Roman" panose="02020603050405020304" pitchFamily="18" charset="0"/>
              </a:rPr>
              <a:t> segment who visit stores for the necessities (groceries/basic necessities)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Majority of the money is spent on buying on grocery(~61%) followed by </a:t>
            </a:r>
            <a:r>
              <a:rPr lang="en-US" sz="2000" b="0" i="0" dirty="0" err="1">
                <a:effectLst/>
                <a:latin typeface="Times New Roman" panose="02020603050405020304" pitchFamily="18" charset="0"/>
                <a:cs typeface="Times New Roman" panose="02020603050405020304" pitchFamily="18" charset="0"/>
              </a:rPr>
              <a:t>Misc</a:t>
            </a:r>
            <a:r>
              <a:rPr lang="en-US" sz="2000" b="0" i="0" dirty="0">
                <a:effectLst/>
                <a:latin typeface="Times New Roman" panose="02020603050405020304" pitchFamily="18" charset="0"/>
                <a:cs typeface="Times New Roman" panose="02020603050405020304" pitchFamily="18" charset="0"/>
              </a:rPr>
              <a:t> Items(17%) and meat(14%)</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Another important segment is “L-Broad category Spenders” with 639 customers. These customers spend on broad categories ranging from Grocery, Deli, Meat , Services and coupons to less common</a:t>
            </a:r>
          </a:p>
          <a:p>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478A886-2A50-47CA-B69C-BD76D1919479}"/>
              </a:ext>
            </a:extLst>
          </p:cNvPr>
          <p:cNvSpPr txBox="1"/>
          <p:nvPr/>
        </p:nvSpPr>
        <p:spPr>
          <a:xfrm>
            <a:off x="93847" y="220662"/>
            <a:ext cx="11677850" cy="707886"/>
          </a:xfrm>
          <a:prstGeom prst="rect">
            <a:avLst/>
          </a:prstGeom>
          <a:noFill/>
        </p:spPr>
        <p:txBody>
          <a:bodyPr wrap="square">
            <a:spAutoFit/>
          </a:bodyPr>
          <a:lstStyle/>
          <a:p>
            <a:pPr algn="ctr"/>
            <a:r>
              <a:rPr lang="en-US" sz="4000" dirty="0">
                <a:solidFill>
                  <a:schemeClr val="accent4">
                    <a:lumMod val="50000"/>
                  </a:schemeClr>
                </a:solidFill>
                <a:latin typeface="Arial Black" panose="020B0A04020102020204" pitchFamily="34" charset="0"/>
              </a:rPr>
              <a:t>Insights from analysis</a:t>
            </a:r>
            <a:endParaRPr lang="en-US" sz="4000" dirty="0">
              <a:solidFill>
                <a:schemeClr val="accent4">
                  <a:lumMod val="50000"/>
                </a:schemeClr>
              </a:solidFill>
            </a:endParaRPr>
          </a:p>
        </p:txBody>
      </p:sp>
    </p:spTree>
    <p:extLst>
      <p:ext uri="{BB962C8B-B14F-4D97-AF65-F5344CB8AC3E}">
        <p14:creationId xmlns:p14="http://schemas.microsoft.com/office/powerpoint/2010/main" val="361402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F64E-2A48-4EBE-B808-A2FC2DE8F0AD}"/>
              </a:ext>
            </a:extLst>
          </p:cNvPr>
          <p:cNvSpPr>
            <a:spLocks noGrp="1"/>
          </p:cNvSpPr>
          <p:nvPr>
            <p:ph type="title"/>
          </p:nvPr>
        </p:nvSpPr>
        <p:spPr>
          <a:xfrm>
            <a:off x="498107" y="259882"/>
            <a:ext cx="10659110" cy="875899"/>
          </a:xfrm>
        </p:spPr>
        <p:txBody>
          <a:bodyPr>
            <a:normAutofit fontScale="90000"/>
          </a:bodyPr>
          <a:lstStyle/>
          <a:p>
            <a:pPr algn="ctr"/>
            <a:r>
              <a:rPr lang="en-US" sz="4400" dirty="0">
                <a:latin typeface="Arial Black" panose="020B0A04020102020204" pitchFamily="34" charset="0"/>
              </a:rPr>
              <a:t>Problem 2: Marketing Implications</a:t>
            </a:r>
          </a:p>
        </p:txBody>
      </p:sp>
      <p:sp>
        <p:nvSpPr>
          <p:cNvPr id="3" name="Content Placeholder 2">
            <a:extLst>
              <a:ext uri="{FF2B5EF4-FFF2-40B4-BE49-F238E27FC236}">
                <a16:creationId xmlns:a16="http://schemas.microsoft.com/office/drawing/2014/main" id="{7FE9F32F-6A4D-44A5-B5CF-484589BFF496}"/>
              </a:ext>
            </a:extLst>
          </p:cNvPr>
          <p:cNvSpPr>
            <a:spLocks noGrp="1"/>
          </p:cNvSpPr>
          <p:nvPr>
            <p:ph idx="1"/>
          </p:nvPr>
        </p:nvSpPr>
        <p:spPr>
          <a:xfrm>
            <a:off x="219777" y="1443789"/>
            <a:ext cx="11752446" cy="5919537"/>
          </a:xfrm>
        </p:spPr>
        <p:txBody>
          <a:bodyPr>
            <a:normAutofit/>
          </a:bodyPr>
          <a:lstStyle/>
          <a:p>
            <a:r>
              <a:rPr lang="en-US" sz="2800" b="0" i="0" dirty="0">
                <a:solidFill>
                  <a:srgbClr val="333333"/>
                </a:solidFill>
                <a:effectLst/>
                <a:latin typeface="Times New Roman" panose="02020603050405020304" pitchFamily="18" charset="0"/>
                <a:cs typeface="Times New Roman" panose="02020603050405020304" pitchFamily="18" charset="0"/>
              </a:rPr>
              <a:t>Earlier promotions were sent out to household without much consideration of customer/household profile and the buying potential. </a:t>
            </a:r>
          </a:p>
          <a:p>
            <a:r>
              <a:rPr lang="en-US" sz="2800" b="0" i="0" dirty="0">
                <a:solidFill>
                  <a:srgbClr val="333333"/>
                </a:solidFill>
                <a:effectLst/>
                <a:latin typeface="Times New Roman" panose="02020603050405020304" pitchFamily="18" charset="0"/>
                <a:cs typeface="Times New Roman" panose="02020603050405020304" pitchFamily="18" charset="0"/>
              </a:rPr>
              <a:t>So, the promotions were not customized for the audience and were sent to all irrespective of their preferences.</a:t>
            </a:r>
          </a:p>
          <a:p>
            <a:r>
              <a:rPr lang="en-US" sz="2800" b="0" i="0" dirty="0">
                <a:solidFill>
                  <a:srgbClr val="333333"/>
                </a:solidFill>
                <a:effectLst/>
                <a:latin typeface="Times New Roman" panose="02020603050405020304" pitchFamily="18" charset="0"/>
                <a:cs typeface="Times New Roman" panose="02020603050405020304" pitchFamily="18" charset="0"/>
              </a:rPr>
              <a:t>New segmentation exercise would allow business to send targeted messages and enable them to design promotional strategies in a better way. </a:t>
            </a:r>
          </a:p>
          <a:p>
            <a:r>
              <a:rPr lang="en-US" sz="2800" b="0" i="0" dirty="0">
                <a:solidFill>
                  <a:srgbClr val="333333"/>
                </a:solidFill>
                <a:effectLst/>
                <a:latin typeface="Times New Roman" panose="02020603050405020304" pitchFamily="18" charset="0"/>
                <a:cs typeface="Times New Roman" panose="02020603050405020304" pitchFamily="18" charset="0"/>
              </a:rPr>
              <a:t>Also, knowing how your sales is distributed across categories will allow stores to come up with cross-category promotions aimed at increasing customer spend.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377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E71-BFE3-4F43-9605-B34447BABE13}"/>
              </a:ext>
            </a:extLst>
          </p:cNvPr>
          <p:cNvSpPr>
            <a:spLocks noGrp="1"/>
          </p:cNvSpPr>
          <p:nvPr>
            <p:ph type="title"/>
          </p:nvPr>
        </p:nvSpPr>
        <p:spPr>
          <a:xfrm>
            <a:off x="575110" y="98976"/>
            <a:ext cx="10659110" cy="1325563"/>
          </a:xfrm>
        </p:spPr>
        <p:txBody>
          <a:bodyPr>
            <a:normAutofit/>
          </a:bodyPr>
          <a:lstStyle/>
          <a:p>
            <a:pPr algn="ctr"/>
            <a:r>
              <a:rPr lang="en-US" sz="4400" dirty="0">
                <a:latin typeface="Arial Black" panose="020B0A04020102020204" pitchFamily="34" charset="0"/>
              </a:rPr>
              <a:t>Problem Statement</a:t>
            </a:r>
          </a:p>
        </p:txBody>
      </p:sp>
      <p:sp>
        <p:nvSpPr>
          <p:cNvPr id="5" name="Rectangle: Rounded Corners 4">
            <a:extLst>
              <a:ext uri="{FF2B5EF4-FFF2-40B4-BE49-F238E27FC236}">
                <a16:creationId xmlns:a16="http://schemas.microsoft.com/office/drawing/2014/main" id="{3FEEE815-C397-433E-B85C-BE3EF18B05EB}"/>
              </a:ext>
            </a:extLst>
          </p:cNvPr>
          <p:cNvSpPr/>
          <p:nvPr/>
        </p:nvSpPr>
        <p:spPr>
          <a:xfrm>
            <a:off x="465222" y="2021802"/>
            <a:ext cx="11643360" cy="11818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0" i="0" dirty="0">
                <a:solidFill>
                  <a:schemeClr val="tx1"/>
                </a:solidFill>
                <a:effectLst/>
                <a:latin typeface="Times New Roman" panose="02020603050405020304" pitchFamily="18" charset="0"/>
                <a:cs typeface="Times New Roman" panose="02020603050405020304" pitchFamily="18" charset="0"/>
              </a:rPr>
              <a:t>What household demographic factors contribute most to customer spend in the stores?</a:t>
            </a:r>
            <a:endParaRPr lang="en-US" sz="3200" dirty="0">
              <a:solidFill>
                <a:schemeClr val="tx1"/>
              </a:solidFill>
            </a:endParaRPr>
          </a:p>
        </p:txBody>
      </p:sp>
      <p:sp>
        <p:nvSpPr>
          <p:cNvPr id="8" name="Rectangle: Rounded Corners 7">
            <a:extLst>
              <a:ext uri="{FF2B5EF4-FFF2-40B4-BE49-F238E27FC236}">
                <a16:creationId xmlns:a16="http://schemas.microsoft.com/office/drawing/2014/main" id="{4BF76CB3-7FEB-4137-823D-4913336F118C}"/>
              </a:ext>
            </a:extLst>
          </p:cNvPr>
          <p:cNvSpPr/>
          <p:nvPr/>
        </p:nvSpPr>
        <p:spPr>
          <a:xfrm>
            <a:off x="235819" y="4461313"/>
            <a:ext cx="11720362" cy="1065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0" i="0" dirty="0">
                <a:solidFill>
                  <a:schemeClr val="tx1"/>
                </a:solidFill>
                <a:effectLst/>
                <a:latin typeface="Times New Roman" panose="02020603050405020304" pitchFamily="18" charset="0"/>
                <a:cs typeface="Times New Roman" panose="02020603050405020304" pitchFamily="18" charset="0"/>
              </a:rPr>
              <a:t>What category is </a:t>
            </a:r>
            <a:r>
              <a:rPr lang="en-US" sz="3200" dirty="0">
                <a:solidFill>
                  <a:schemeClr val="tx1"/>
                </a:solidFill>
                <a:latin typeface="Times New Roman" panose="02020603050405020304" pitchFamily="18" charset="0"/>
                <a:cs typeface="Times New Roman" panose="02020603050405020304" pitchFamily="18" charset="0"/>
              </a:rPr>
              <a:t>each</a:t>
            </a:r>
            <a:r>
              <a:rPr lang="en-US" sz="3200" b="0" i="0" dirty="0">
                <a:solidFill>
                  <a:schemeClr val="tx1"/>
                </a:solidFill>
                <a:effectLst/>
                <a:latin typeface="Times New Roman" panose="02020603050405020304" pitchFamily="18" charset="0"/>
                <a:cs typeface="Times New Roman" panose="02020603050405020304" pitchFamily="18" charset="0"/>
              </a:rPr>
              <a:t> customer most engaged with? </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9" name="Picture 8" descr="A close-up of some signs&#10;&#10;Description automatically generated with medium confidence">
            <a:extLst>
              <a:ext uri="{FF2B5EF4-FFF2-40B4-BE49-F238E27FC236}">
                <a16:creationId xmlns:a16="http://schemas.microsoft.com/office/drawing/2014/main" id="{EE178CDB-D993-40F5-A709-F0FB9CB25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8" y="1146325"/>
            <a:ext cx="1359936" cy="1153691"/>
          </a:xfrm>
          <a:prstGeom prst="rect">
            <a:avLst/>
          </a:prstGeom>
        </p:spPr>
      </p:pic>
      <p:pic>
        <p:nvPicPr>
          <p:cNvPr id="11" name="Graphic 10" descr="Money with solid fill">
            <a:extLst>
              <a:ext uri="{FF2B5EF4-FFF2-40B4-BE49-F238E27FC236}">
                <a16:creationId xmlns:a16="http://schemas.microsoft.com/office/drawing/2014/main" id="{D92E3214-1C24-4E3D-9C90-C3C3C58114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1571" y="2612735"/>
            <a:ext cx="914400" cy="914400"/>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A0BC0E17-48ED-4477-867E-5BEC7B64E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32" y="3930242"/>
            <a:ext cx="1770235" cy="1062141"/>
          </a:xfrm>
          <a:prstGeom prst="rect">
            <a:avLst/>
          </a:prstGeom>
        </p:spPr>
      </p:pic>
    </p:spTree>
    <p:extLst>
      <p:ext uri="{BB962C8B-B14F-4D97-AF65-F5344CB8AC3E}">
        <p14:creationId xmlns:p14="http://schemas.microsoft.com/office/powerpoint/2010/main" val="67781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E587EE-6D12-424E-A75A-0A00A5F9F9FE}"/>
              </a:ext>
            </a:extLst>
          </p:cNvPr>
          <p:cNvSpPr txBox="1"/>
          <p:nvPr/>
        </p:nvSpPr>
        <p:spPr>
          <a:xfrm>
            <a:off x="818147" y="240632"/>
            <a:ext cx="10010274" cy="769441"/>
          </a:xfrm>
          <a:prstGeom prst="rect">
            <a:avLst/>
          </a:prstGeom>
          <a:noFill/>
        </p:spPr>
        <p:txBody>
          <a:bodyPr wrap="square" rtlCol="0">
            <a:spAutoFit/>
          </a:bodyPr>
          <a:lstStyle/>
          <a:p>
            <a:pPr algn="ctr"/>
            <a:r>
              <a:rPr lang="en-US" sz="4400" dirty="0">
                <a:solidFill>
                  <a:schemeClr val="accent4">
                    <a:lumMod val="50000"/>
                  </a:schemeClr>
                </a:solidFill>
                <a:latin typeface="Arial Black" panose="020B0A04020102020204" pitchFamily="34" charset="0"/>
              </a:rPr>
              <a:t>SIGNIFICANCE OF STUDY</a:t>
            </a:r>
          </a:p>
        </p:txBody>
      </p:sp>
      <p:sp>
        <p:nvSpPr>
          <p:cNvPr id="13" name="Rectangle: Rounded Corners 12">
            <a:extLst>
              <a:ext uri="{FF2B5EF4-FFF2-40B4-BE49-F238E27FC236}">
                <a16:creationId xmlns:a16="http://schemas.microsoft.com/office/drawing/2014/main" id="{D85E42C1-8D7C-4D15-AD8B-30BBD86B3B1F}"/>
              </a:ext>
            </a:extLst>
          </p:cNvPr>
          <p:cNvSpPr/>
          <p:nvPr/>
        </p:nvSpPr>
        <p:spPr>
          <a:xfrm>
            <a:off x="644890" y="2648442"/>
            <a:ext cx="11223057" cy="11502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Understand better as to what factors impact the amount of purchase customers make inside stores. </a:t>
            </a:r>
          </a:p>
        </p:txBody>
      </p:sp>
      <p:pic>
        <p:nvPicPr>
          <p:cNvPr id="72" name="Picture 71" descr="Logo, company name&#10;&#10;Description automatically generated">
            <a:extLst>
              <a:ext uri="{FF2B5EF4-FFF2-40B4-BE49-F238E27FC236}">
                <a16:creationId xmlns:a16="http://schemas.microsoft.com/office/drawing/2014/main" id="{5E5C77E3-35C1-4299-8EEA-1378338A6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258225"/>
            <a:ext cx="3165910" cy="3165910"/>
          </a:xfrm>
          <a:prstGeom prst="rect">
            <a:avLst/>
          </a:prstGeom>
        </p:spPr>
      </p:pic>
      <p:sp>
        <p:nvSpPr>
          <p:cNvPr id="74" name="Rectangle: Rounded Corners 73">
            <a:extLst>
              <a:ext uri="{FF2B5EF4-FFF2-40B4-BE49-F238E27FC236}">
                <a16:creationId xmlns:a16="http://schemas.microsoft.com/office/drawing/2014/main" id="{69D84459-85AD-4501-AD6A-4492E8A0C679}"/>
              </a:ext>
            </a:extLst>
          </p:cNvPr>
          <p:cNvSpPr/>
          <p:nvPr/>
        </p:nvSpPr>
        <p:spPr>
          <a:xfrm>
            <a:off x="644890" y="4547714"/>
            <a:ext cx="11290433" cy="11502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D</a:t>
            </a:r>
            <a:r>
              <a:rPr lang="en-US" sz="2800" i="0" dirty="0">
                <a:solidFill>
                  <a:schemeClr val="tx1"/>
                </a:solidFill>
                <a:effectLst/>
                <a:latin typeface="Times New Roman" panose="02020603050405020304" pitchFamily="18" charset="0"/>
                <a:cs typeface="Times New Roman" panose="02020603050405020304" pitchFamily="18" charset="0"/>
              </a:rPr>
              <a:t>esign better targeted marketing campaigns powered by the knowledge of customer engagement (and spending) levels with various product categories</a:t>
            </a:r>
            <a:endParaRPr lang="en-US" sz="2800" dirty="0">
              <a:solidFill>
                <a:schemeClr val="tx1"/>
              </a:solidFill>
              <a:latin typeface="Times New Roman" panose="02020603050405020304" pitchFamily="18"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5B3124C7-B40A-411A-931B-A76F03251599}"/>
              </a:ext>
            </a:extLst>
          </p:cNvPr>
          <p:cNvCxnSpPr>
            <a:cxnSpLocks/>
          </p:cNvCxnSpPr>
          <p:nvPr/>
        </p:nvCxnSpPr>
        <p:spPr>
          <a:xfrm>
            <a:off x="1116531" y="3798661"/>
            <a:ext cx="0" cy="7490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4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D6AF-2F9B-43B9-9BCF-E548DAE5507A}"/>
              </a:ext>
            </a:extLst>
          </p:cNvPr>
          <p:cNvSpPr>
            <a:spLocks noGrp="1"/>
          </p:cNvSpPr>
          <p:nvPr>
            <p:ph type="title"/>
          </p:nvPr>
        </p:nvSpPr>
        <p:spPr>
          <a:xfrm>
            <a:off x="584735" y="85993"/>
            <a:ext cx="10792326" cy="1040163"/>
          </a:xfrm>
        </p:spPr>
        <p:txBody>
          <a:bodyPr>
            <a:normAutofit/>
          </a:bodyPr>
          <a:lstStyle/>
          <a:p>
            <a:pPr algn="ctr"/>
            <a:r>
              <a:rPr lang="en-US" sz="4400" dirty="0">
                <a:latin typeface="Arial Black" panose="020B0A04020102020204" pitchFamily="34" charset="0"/>
              </a:rPr>
              <a:t>Available Data</a:t>
            </a:r>
          </a:p>
        </p:txBody>
      </p:sp>
      <p:sp>
        <p:nvSpPr>
          <p:cNvPr id="6" name="Rectangle: Rounded Corners 5">
            <a:extLst>
              <a:ext uri="{FF2B5EF4-FFF2-40B4-BE49-F238E27FC236}">
                <a16:creationId xmlns:a16="http://schemas.microsoft.com/office/drawing/2014/main" id="{A6B3028C-413E-41A1-A2DC-8AEB203F72BE}"/>
              </a:ext>
            </a:extLst>
          </p:cNvPr>
          <p:cNvSpPr/>
          <p:nvPr/>
        </p:nvSpPr>
        <p:spPr>
          <a:xfrm>
            <a:off x="327258" y="1418574"/>
            <a:ext cx="10792325" cy="11321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T</a:t>
            </a:r>
            <a:r>
              <a:rPr lang="en-US" sz="2800" b="0" i="0" dirty="0">
                <a:solidFill>
                  <a:schemeClr val="tx1"/>
                </a:solidFill>
                <a:effectLst/>
                <a:latin typeface="Times New Roman" panose="02020603050405020304" pitchFamily="18" charset="0"/>
                <a:cs typeface="Times New Roman" panose="02020603050405020304" pitchFamily="18" charset="0"/>
              </a:rPr>
              <a:t>ransaction level data of two years from 2,500 households who frequently shop at the client’s stores</a:t>
            </a:r>
            <a:endParaRPr lang="en-US" sz="2800" dirty="0">
              <a:solidFill>
                <a:schemeClr val="tx1"/>
              </a:solidFill>
            </a:endParaRPr>
          </a:p>
        </p:txBody>
      </p:sp>
      <p:pic>
        <p:nvPicPr>
          <p:cNvPr id="9" name="Picture 8" descr="Graphical user interface&#10;&#10;Description automatically generated with low confidence">
            <a:extLst>
              <a:ext uri="{FF2B5EF4-FFF2-40B4-BE49-F238E27FC236}">
                <a16:creationId xmlns:a16="http://schemas.microsoft.com/office/drawing/2014/main" id="{56FBFBA2-CAA6-437C-A560-10BF9206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16" y="311566"/>
            <a:ext cx="1674802" cy="1257351"/>
          </a:xfrm>
          <a:prstGeom prst="rect">
            <a:avLst/>
          </a:prstGeom>
        </p:spPr>
      </p:pic>
      <p:sp>
        <p:nvSpPr>
          <p:cNvPr id="37" name="Rectangle: Rounded Corners 36">
            <a:extLst>
              <a:ext uri="{FF2B5EF4-FFF2-40B4-BE49-F238E27FC236}">
                <a16:creationId xmlns:a16="http://schemas.microsoft.com/office/drawing/2014/main" id="{B0F24A5C-EF8E-4A61-B16A-9C9C7733E992}"/>
              </a:ext>
            </a:extLst>
          </p:cNvPr>
          <p:cNvSpPr/>
          <p:nvPr/>
        </p:nvSpPr>
        <p:spPr>
          <a:xfrm>
            <a:off x="327258" y="3351648"/>
            <a:ext cx="10792325" cy="11321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Purchases made across the entire gamut of product categories available at the retailer’s stores</a:t>
            </a:r>
            <a:endParaRPr lang="en-US" sz="2800" dirty="0">
              <a:solidFill>
                <a:schemeClr val="tx1"/>
              </a:solidFill>
            </a:endParaRPr>
          </a:p>
        </p:txBody>
      </p:sp>
      <p:pic>
        <p:nvPicPr>
          <p:cNvPr id="38" name="Picture 37" descr="A picture containing text&#10;&#10;Description automatically generated">
            <a:extLst>
              <a:ext uri="{FF2B5EF4-FFF2-40B4-BE49-F238E27FC236}">
                <a16:creationId xmlns:a16="http://schemas.microsoft.com/office/drawing/2014/main" id="{0F97528A-4943-4329-BAFF-A7FFC6031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31" y="2595563"/>
            <a:ext cx="1770235" cy="1062141"/>
          </a:xfrm>
          <a:prstGeom prst="rect">
            <a:avLst/>
          </a:prstGeom>
        </p:spPr>
      </p:pic>
      <p:sp>
        <p:nvSpPr>
          <p:cNvPr id="39" name="Rectangle: Rounded Corners 38">
            <a:extLst>
              <a:ext uri="{FF2B5EF4-FFF2-40B4-BE49-F238E27FC236}">
                <a16:creationId xmlns:a16="http://schemas.microsoft.com/office/drawing/2014/main" id="{27B4A644-571E-4096-83B0-B91EB2A069A3}"/>
              </a:ext>
            </a:extLst>
          </p:cNvPr>
          <p:cNvSpPr/>
          <p:nvPr/>
        </p:nvSpPr>
        <p:spPr>
          <a:xfrm>
            <a:off x="327257" y="5472971"/>
            <a:ext cx="10792325" cy="11321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We have customer demographics data and direct marketing campaigns data available for certain households</a:t>
            </a:r>
            <a:endParaRPr lang="en-US" sz="2800" dirty="0">
              <a:solidFill>
                <a:schemeClr val="tx1"/>
              </a:solidFill>
            </a:endParaRPr>
          </a:p>
        </p:txBody>
      </p:sp>
      <p:pic>
        <p:nvPicPr>
          <p:cNvPr id="40" name="Picture 39" descr="A close-up of some signs&#10;&#10;Description automatically generated with medium confidence">
            <a:extLst>
              <a:ext uri="{FF2B5EF4-FFF2-40B4-BE49-F238E27FC236}">
                <a16:creationId xmlns:a16="http://schemas.microsoft.com/office/drawing/2014/main" id="{4D59F8BF-E94F-4804-9CC0-F816662CC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16" y="4614492"/>
            <a:ext cx="1252020" cy="1062141"/>
          </a:xfrm>
          <a:prstGeom prst="rect">
            <a:avLst/>
          </a:prstGeom>
        </p:spPr>
      </p:pic>
      <p:pic>
        <p:nvPicPr>
          <p:cNvPr id="13" name="Picture 12" descr="Diagram&#10;&#10;Description automatically generated">
            <a:extLst>
              <a:ext uri="{FF2B5EF4-FFF2-40B4-BE49-F238E27FC236}">
                <a16:creationId xmlns:a16="http://schemas.microsoft.com/office/drawing/2014/main" id="{20E456B0-DC18-4736-B0DD-DE9CDDFF2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392" y="4932126"/>
            <a:ext cx="1222861" cy="1222861"/>
          </a:xfrm>
          <a:prstGeom prst="rect">
            <a:avLst/>
          </a:prstGeom>
        </p:spPr>
      </p:pic>
    </p:spTree>
    <p:extLst>
      <p:ext uri="{BB962C8B-B14F-4D97-AF65-F5344CB8AC3E}">
        <p14:creationId xmlns:p14="http://schemas.microsoft.com/office/powerpoint/2010/main" val="422218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D6AF-2F9B-43B9-9BCF-E548DAE5507A}"/>
              </a:ext>
            </a:extLst>
          </p:cNvPr>
          <p:cNvSpPr>
            <a:spLocks noGrp="1"/>
          </p:cNvSpPr>
          <p:nvPr>
            <p:ph type="title"/>
          </p:nvPr>
        </p:nvSpPr>
        <p:spPr>
          <a:xfrm>
            <a:off x="856648" y="365126"/>
            <a:ext cx="10579702" cy="433772"/>
          </a:xfrm>
        </p:spPr>
        <p:txBody>
          <a:bodyPr>
            <a:normAutofit fontScale="90000"/>
          </a:bodyPr>
          <a:lstStyle/>
          <a:p>
            <a:endParaRPr lang="en-US" dirty="0"/>
          </a:p>
        </p:txBody>
      </p:sp>
      <p:pic>
        <p:nvPicPr>
          <p:cNvPr id="4" name="Content Placeholder 3">
            <a:extLst>
              <a:ext uri="{FF2B5EF4-FFF2-40B4-BE49-F238E27FC236}">
                <a16:creationId xmlns:a16="http://schemas.microsoft.com/office/drawing/2014/main" id="{5703383F-69F8-41AE-B092-13C7291EF090}"/>
              </a:ext>
            </a:extLst>
          </p:cNvPr>
          <p:cNvPicPr>
            <a:picLocks noGrp="1" noChangeAspect="1"/>
          </p:cNvPicPr>
          <p:nvPr>
            <p:ph idx="1"/>
          </p:nvPr>
        </p:nvPicPr>
        <p:blipFill>
          <a:blip r:embed="rId2"/>
          <a:stretch>
            <a:fillRect/>
          </a:stretch>
        </p:blipFill>
        <p:spPr>
          <a:xfrm>
            <a:off x="-1" y="-695"/>
            <a:ext cx="12272211" cy="6858695"/>
          </a:xfrm>
          <a:prstGeom prst="rect">
            <a:avLst/>
          </a:prstGeom>
        </p:spPr>
      </p:pic>
    </p:spTree>
    <p:extLst>
      <p:ext uri="{BB962C8B-B14F-4D97-AF65-F5344CB8AC3E}">
        <p14:creationId xmlns:p14="http://schemas.microsoft.com/office/powerpoint/2010/main" val="429423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D6AF-2F9B-43B9-9BCF-E548DAE5507A}"/>
              </a:ext>
            </a:extLst>
          </p:cNvPr>
          <p:cNvSpPr>
            <a:spLocks noGrp="1"/>
          </p:cNvSpPr>
          <p:nvPr>
            <p:ph type="title"/>
          </p:nvPr>
        </p:nvSpPr>
        <p:spPr/>
        <p:txBody>
          <a:bodyPr>
            <a:normAutofit/>
          </a:bodyPr>
          <a:lstStyle/>
          <a:p>
            <a:pPr algn="ctr"/>
            <a:r>
              <a:rPr lang="en-US" sz="4400" dirty="0">
                <a:latin typeface="Arial Black" panose="020B0A04020102020204" pitchFamily="34" charset="0"/>
              </a:rPr>
              <a:t>Tables Used for our analysis</a:t>
            </a:r>
          </a:p>
        </p:txBody>
      </p:sp>
      <p:sp>
        <p:nvSpPr>
          <p:cNvPr id="3" name="Content Placeholder 2">
            <a:extLst>
              <a:ext uri="{FF2B5EF4-FFF2-40B4-BE49-F238E27FC236}">
                <a16:creationId xmlns:a16="http://schemas.microsoft.com/office/drawing/2014/main" id="{D9DAD3E6-47DA-4C16-8FFF-719B60494F65}"/>
              </a:ext>
            </a:extLst>
          </p:cNvPr>
          <p:cNvSpPr>
            <a:spLocks noGrp="1"/>
          </p:cNvSpPr>
          <p:nvPr>
            <p:ph idx="1"/>
          </p:nvPr>
        </p:nvSpPr>
        <p:spPr>
          <a:xfrm>
            <a:off x="231006" y="1511166"/>
            <a:ext cx="11685070" cy="5207268"/>
          </a:xfrm>
        </p:spPr>
        <p:txBody>
          <a:bodyPr>
            <a:normAutofit/>
          </a:bodyPr>
          <a:lstStyle/>
          <a:p>
            <a:pPr marL="0" indent="0" algn="l">
              <a:buNone/>
            </a:pPr>
            <a:r>
              <a:rPr lang="en-US" sz="2800" b="0" i="0" dirty="0">
                <a:solidFill>
                  <a:srgbClr val="333333"/>
                </a:solidFill>
                <a:effectLst/>
                <a:latin typeface="Times New Roman" panose="02020603050405020304" pitchFamily="18" charset="0"/>
                <a:cs typeface="Times New Roman" panose="02020603050405020304" pitchFamily="18" charset="0"/>
              </a:rPr>
              <a:t>For solving our two research questions the tables that contain variables of interest would be –</a:t>
            </a:r>
          </a:p>
          <a:p>
            <a:pPr marL="0" indent="0" algn="l">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2800" i="0" dirty="0">
                <a:solidFill>
                  <a:srgbClr val="333333"/>
                </a:solidFill>
                <a:effectLst/>
                <a:latin typeface="Times New Roman" panose="02020603050405020304" pitchFamily="18" charset="0"/>
                <a:cs typeface="Times New Roman" panose="02020603050405020304" pitchFamily="18" charset="0"/>
              </a:rPr>
              <a:t>                Transaction data</a:t>
            </a: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2800" dirty="0">
                <a:solidFill>
                  <a:srgbClr val="333333"/>
                </a:solidFill>
                <a:latin typeface="Times New Roman" panose="02020603050405020304" pitchFamily="18" charset="0"/>
                <a:cs typeface="Times New Roman" panose="02020603050405020304" pitchFamily="18" charset="0"/>
              </a:rPr>
              <a:t>                 </a:t>
            </a:r>
            <a:r>
              <a:rPr lang="en-US" sz="2800" b="0" i="0" dirty="0">
                <a:solidFill>
                  <a:srgbClr val="333333"/>
                </a:solidFill>
                <a:effectLst/>
                <a:latin typeface="Times New Roman" panose="02020603050405020304" pitchFamily="18" charset="0"/>
                <a:cs typeface="Times New Roman" panose="02020603050405020304" pitchFamily="18" charset="0"/>
              </a:rPr>
              <a:t>Demographics data</a:t>
            </a:r>
          </a:p>
          <a:p>
            <a:pPr marL="0" indent="0" algn="l">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2800" dirty="0">
                <a:solidFill>
                  <a:srgbClr val="333333"/>
                </a:solidFill>
                <a:latin typeface="Times New Roman" panose="02020603050405020304" pitchFamily="18" charset="0"/>
                <a:cs typeface="Times New Roman" panose="02020603050405020304" pitchFamily="18" charset="0"/>
              </a:rPr>
              <a:t>                  Product data</a:t>
            </a:r>
            <a:endParaRPr lang="en-US" sz="2800" b="0" i="0" dirty="0">
              <a:solidFill>
                <a:srgbClr val="333333"/>
              </a:solidFill>
              <a:effectLst/>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5" name="Graphic 4" descr="Transfer with solid fill">
            <a:extLst>
              <a:ext uri="{FF2B5EF4-FFF2-40B4-BE49-F238E27FC236}">
                <a16:creationId xmlns:a16="http://schemas.microsoft.com/office/drawing/2014/main" id="{22898348-1CBD-438A-8D97-977625FCA4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178" y="2654167"/>
            <a:ext cx="1268864" cy="912729"/>
          </a:xfrm>
          <a:prstGeom prst="rect">
            <a:avLst/>
          </a:prstGeom>
        </p:spPr>
      </p:pic>
      <p:pic>
        <p:nvPicPr>
          <p:cNvPr id="7" name="Picture 6" descr="A close-up of some signs&#10;&#10;Description automatically generated with medium confidence">
            <a:extLst>
              <a:ext uri="{FF2B5EF4-FFF2-40B4-BE49-F238E27FC236}">
                <a16:creationId xmlns:a16="http://schemas.microsoft.com/office/drawing/2014/main" id="{CA8CBD0E-542B-4BBC-ABD9-F07FEAFD2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22" y="3726934"/>
            <a:ext cx="1252020" cy="106214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14374D85-E7B0-4C54-9AC8-2F704B7B4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52" y="4949113"/>
            <a:ext cx="1770235" cy="1062141"/>
          </a:xfrm>
          <a:prstGeom prst="rect">
            <a:avLst/>
          </a:prstGeom>
        </p:spPr>
      </p:pic>
    </p:spTree>
    <p:extLst>
      <p:ext uri="{BB962C8B-B14F-4D97-AF65-F5344CB8AC3E}">
        <p14:creationId xmlns:p14="http://schemas.microsoft.com/office/powerpoint/2010/main" val="320996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6A28-9E76-4B45-B4B6-64FB1EB3D58D}"/>
              </a:ext>
            </a:extLst>
          </p:cNvPr>
          <p:cNvSpPr>
            <a:spLocks noGrp="1"/>
          </p:cNvSpPr>
          <p:nvPr>
            <p:ph type="title"/>
          </p:nvPr>
        </p:nvSpPr>
        <p:spPr>
          <a:xfrm>
            <a:off x="766445" y="9293"/>
            <a:ext cx="10659110" cy="1325563"/>
          </a:xfrm>
        </p:spPr>
        <p:txBody>
          <a:bodyPr>
            <a:normAutofit/>
          </a:bodyPr>
          <a:lstStyle/>
          <a:p>
            <a:pPr algn="ctr"/>
            <a:r>
              <a:rPr lang="en-US" sz="4400" dirty="0">
                <a:latin typeface="Arial Black" panose="020B0A04020102020204" pitchFamily="34" charset="0"/>
              </a:rPr>
              <a:t>DATA CLEANING</a:t>
            </a:r>
          </a:p>
        </p:txBody>
      </p:sp>
      <p:cxnSp>
        <p:nvCxnSpPr>
          <p:cNvPr id="15" name="Straight Arrow Connector 14">
            <a:extLst>
              <a:ext uri="{FF2B5EF4-FFF2-40B4-BE49-F238E27FC236}">
                <a16:creationId xmlns:a16="http://schemas.microsoft.com/office/drawing/2014/main" id="{28BE1408-D2EC-416A-AACD-5F18C0B70071}"/>
              </a:ext>
            </a:extLst>
          </p:cNvPr>
          <p:cNvCxnSpPr>
            <a:cxnSpLocks/>
          </p:cNvCxnSpPr>
          <p:nvPr/>
        </p:nvCxnSpPr>
        <p:spPr>
          <a:xfrm>
            <a:off x="609065" y="3788076"/>
            <a:ext cx="11201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285C5ED-EC48-49C9-9CEF-FA7B8D706BD6}"/>
              </a:ext>
            </a:extLst>
          </p:cNvPr>
          <p:cNvSpPr/>
          <p:nvPr/>
        </p:nvSpPr>
        <p:spPr>
          <a:xfrm>
            <a:off x="566100" y="1540559"/>
            <a:ext cx="2002055" cy="10299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Select relevant data</a:t>
            </a:r>
          </a:p>
        </p:txBody>
      </p:sp>
      <p:sp>
        <p:nvSpPr>
          <p:cNvPr id="86" name="Oval 85">
            <a:extLst>
              <a:ext uri="{FF2B5EF4-FFF2-40B4-BE49-F238E27FC236}">
                <a16:creationId xmlns:a16="http://schemas.microsoft.com/office/drawing/2014/main" id="{3F2457DA-0C68-48C7-B9AB-6D61C22AD86C}"/>
              </a:ext>
            </a:extLst>
          </p:cNvPr>
          <p:cNvSpPr/>
          <p:nvPr/>
        </p:nvSpPr>
        <p:spPr>
          <a:xfrm>
            <a:off x="8361045" y="1583310"/>
            <a:ext cx="1706980" cy="9871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Correct data formats</a:t>
            </a:r>
          </a:p>
        </p:txBody>
      </p:sp>
      <p:sp>
        <p:nvSpPr>
          <p:cNvPr id="87" name="Oval 86">
            <a:extLst>
              <a:ext uri="{FF2B5EF4-FFF2-40B4-BE49-F238E27FC236}">
                <a16:creationId xmlns:a16="http://schemas.microsoft.com/office/drawing/2014/main" id="{B31C77BC-C6DE-42A1-943C-421362450701}"/>
              </a:ext>
            </a:extLst>
          </p:cNvPr>
          <p:cNvSpPr/>
          <p:nvPr/>
        </p:nvSpPr>
        <p:spPr>
          <a:xfrm>
            <a:off x="2116823" y="5115391"/>
            <a:ext cx="2178518" cy="11520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Handle missing values/invalid data</a:t>
            </a:r>
          </a:p>
        </p:txBody>
      </p:sp>
      <p:sp>
        <p:nvSpPr>
          <p:cNvPr id="88" name="Oval 87">
            <a:extLst>
              <a:ext uri="{FF2B5EF4-FFF2-40B4-BE49-F238E27FC236}">
                <a16:creationId xmlns:a16="http://schemas.microsoft.com/office/drawing/2014/main" id="{1237F214-585A-4BF5-92C5-A4BC55F1C000}"/>
              </a:ext>
            </a:extLst>
          </p:cNvPr>
          <p:cNvSpPr/>
          <p:nvPr/>
        </p:nvSpPr>
        <p:spPr>
          <a:xfrm>
            <a:off x="6369585" y="5046655"/>
            <a:ext cx="2052520" cy="11520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Check for duplication</a:t>
            </a:r>
          </a:p>
        </p:txBody>
      </p:sp>
      <p:sp>
        <p:nvSpPr>
          <p:cNvPr id="89" name="Oval 88">
            <a:extLst>
              <a:ext uri="{FF2B5EF4-FFF2-40B4-BE49-F238E27FC236}">
                <a16:creationId xmlns:a16="http://schemas.microsoft.com/office/drawing/2014/main" id="{1AE97E63-A5DF-4BC8-B1A0-CDB71365FCF8}"/>
              </a:ext>
            </a:extLst>
          </p:cNvPr>
          <p:cNvSpPr/>
          <p:nvPr/>
        </p:nvSpPr>
        <p:spPr>
          <a:xfrm>
            <a:off x="4749803" y="1583310"/>
            <a:ext cx="2002055" cy="10777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Handle Outliers</a:t>
            </a:r>
          </a:p>
        </p:txBody>
      </p:sp>
      <p:sp>
        <p:nvSpPr>
          <p:cNvPr id="90" name="Oval 89">
            <a:extLst>
              <a:ext uri="{FF2B5EF4-FFF2-40B4-BE49-F238E27FC236}">
                <a16:creationId xmlns:a16="http://schemas.microsoft.com/office/drawing/2014/main" id="{213FC428-820D-418A-BF49-C5B47D353068}"/>
              </a:ext>
            </a:extLst>
          </p:cNvPr>
          <p:cNvSpPr/>
          <p:nvPr/>
        </p:nvSpPr>
        <p:spPr>
          <a:xfrm>
            <a:off x="10031059" y="5115392"/>
            <a:ext cx="1779139" cy="9196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Merge data</a:t>
            </a:r>
          </a:p>
        </p:txBody>
      </p:sp>
      <p:cxnSp>
        <p:nvCxnSpPr>
          <p:cNvPr id="38" name="Straight Connector 37">
            <a:extLst>
              <a:ext uri="{FF2B5EF4-FFF2-40B4-BE49-F238E27FC236}">
                <a16:creationId xmlns:a16="http://schemas.microsoft.com/office/drawing/2014/main" id="{D76B1FB8-4347-4157-BF77-627867C9B480}"/>
              </a:ext>
            </a:extLst>
          </p:cNvPr>
          <p:cNvCxnSpPr>
            <a:stCxn id="17" idx="4"/>
          </p:cNvCxnSpPr>
          <p:nvPr/>
        </p:nvCxnSpPr>
        <p:spPr>
          <a:xfrm>
            <a:off x="1567128" y="2570462"/>
            <a:ext cx="1790" cy="1241142"/>
          </a:xfrm>
          <a:prstGeom prst="line">
            <a:avLst/>
          </a:prstGeom>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624BC7B8-38C6-4C53-B079-4A5140638B94}"/>
              </a:ext>
            </a:extLst>
          </p:cNvPr>
          <p:cNvCxnSpPr>
            <a:cxnSpLocks/>
            <a:endCxn id="87" idx="0"/>
          </p:cNvCxnSpPr>
          <p:nvPr/>
        </p:nvCxnSpPr>
        <p:spPr>
          <a:xfrm flipH="1">
            <a:off x="3206082" y="3788076"/>
            <a:ext cx="23692" cy="1327315"/>
          </a:xfrm>
          <a:prstGeom prst="line">
            <a:avLst/>
          </a:prstGeom>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A0A6C0A8-2498-4CD2-B0BC-22B05F8256FE}"/>
              </a:ext>
            </a:extLst>
          </p:cNvPr>
          <p:cNvCxnSpPr>
            <a:cxnSpLocks/>
          </p:cNvCxnSpPr>
          <p:nvPr/>
        </p:nvCxnSpPr>
        <p:spPr>
          <a:xfrm>
            <a:off x="5750830" y="2685371"/>
            <a:ext cx="0" cy="1098151"/>
          </a:xfrm>
          <a:prstGeom prst="line">
            <a:avLst/>
          </a:prstGeom>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id="{A5BBF86E-4BC0-4A40-9561-869BBF23CFD0}"/>
              </a:ext>
            </a:extLst>
          </p:cNvPr>
          <p:cNvCxnSpPr/>
          <p:nvPr/>
        </p:nvCxnSpPr>
        <p:spPr>
          <a:xfrm>
            <a:off x="7394055" y="3783522"/>
            <a:ext cx="1790" cy="1241142"/>
          </a:xfrm>
          <a:prstGeom prst="line">
            <a:avLst/>
          </a:prstGeom>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E25FC0DC-E681-4964-B0EC-EB820215EA33}"/>
              </a:ext>
            </a:extLst>
          </p:cNvPr>
          <p:cNvCxnSpPr/>
          <p:nvPr/>
        </p:nvCxnSpPr>
        <p:spPr>
          <a:xfrm>
            <a:off x="9342737" y="2551311"/>
            <a:ext cx="1790" cy="1241142"/>
          </a:xfrm>
          <a:prstGeom prst="line">
            <a:avLst/>
          </a:prstGeom>
        </p:spPr>
        <p:style>
          <a:lnRef idx="1">
            <a:schemeClr val="accent2"/>
          </a:lnRef>
          <a:fillRef idx="0">
            <a:schemeClr val="accent2"/>
          </a:fillRef>
          <a:effectRef idx="0">
            <a:schemeClr val="accent2"/>
          </a:effectRef>
          <a:fontRef idx="minor">
            <a:schemeClr val="tx1"/>
          </a:fontRef>
        </p:style>
      </p:cxnSp>
      <p:cxnSp>
        <p:nvCxnSpPr>
          <p:cNvPr id="95" name="Straight Connector 94">
            <a:extLst>
              <a:ext uri="{FF2B5EF4-FFF2-40B4-BE49-F238E27FC236}">
                <a16:creationId xmlns:a16="http://schemas.microsoft.com/office/drawing/2014/main" id="{C1F709D8-AF55-4E9E-A2B7-CA5061375AEF}"/>
              </a:ext>
            </a:extLst>
          </p:cNvPr>
          <p:cNvCxnSpPr/>
          <p:nvPr/>
        </p:nvCxnSpPr>
        <p:spPr>
          <a:xfrm>
            <a:off x="10918838" y="3783522"/>
            <a:ext cx="1790" cy="124114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1901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some signs&#10;&#10;Description automatically generated with medium confidence">
            <a:extLst>
              <a:ext uri="{FF2B5EF4-FFF2-40B4-BE49-F238E27FC236}">
                <a16:creationId xmlns:a16="http://schemas.microsoft.com/office/drawing/2014/main" id="{1B8B3938-0E28-4274-80B7-923B9AEA8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483" y="1810469"/>
            <a:ext cx="4333077" cy="3675932"/>
          </a:xfrm>
          <a:prstGeom prst="rect">
            <a:avLst/>
          </a:prstGeom>
        </p:spPr>
      </p:pic>
      <p:sp>
        <p:nvSpPr>
          <p:cNvPr id="9" name="TextBox 8">
            <a:extLst>
              <a:ext uri="{FF2B5EF4-FFF2-40B4-BE49-F238E27FC236}">
                <a16:creationId xmlns:a16="http://schemas.microsoft.com/office/drawing/2014/main" id="{FE001C8E-731A-4511-A9FB-6DB6917167AD}"/>
              </a:ext>
            </a:extLst>
          </p:cNvPr>
          <p:cNvSpPr txBox="1"/>
          <p:nvPr/>
        </p:nvSpPr>
        <p:spPr>
          <a:xfrm>
            <a:off x="68979" y="2155341"/>
            <a:ext cx="7987365" cy="3148180"/>
          </a:xfrm>
          <a:prstGeom prst="rect">
            <a:avLst/>
          </a:prstGeom>
          <a:noFill/>
        </p:spPr>
        <p:txBody>
          <a:bodyPr wrap="square">
            <a:spAutoFit/>
          </a:bodyPr>
          <a:lstStyle/>
          <a:p>
            <a:r>
              <a:rPr lang="en-US" sz="4000" b="0" i="0" dirty="0">
                <a:solidFill>
                  <a:schemeClr val="accent4">
                    <a:lumMod val="50000"/>
                  </a:schemeClr>
                </a:solidFill>
                <a:effectLst/>
                <a:latin typeface="Arial Black" panose="020B0A04020102020204" pitchFamily="34" charset="0"/>
                <a:cs typeface="Times New Roman" panose="02020603050405020304" pitchFamily="18" charset="0"/>
              </a:rPr>
              <a:t>What household demographic factors contribute most to customer spend in the stores?</a:t>
            </a:r>
            <a:endParaRPr lang="en-US" sz="4000" dirty="0">
              <a:solidFill>
                <a:schemeClr val="accent4">
                  <a:lumMod val="50000"/>
                </a:schemeClr>
              </a:solidFill>
              <a:latin typeface="Arial Black" panose="020B0A04020102020204" pitchFamily="34" charset="0"/>
            </a:endParaRPr>
          </a:p>
        </p:txBody>
      </p:sp>
    </p:spTree>
    <p:extLst>
      <p:ext uri="{BB962C8B-B14F-4D97-AF65-F5344CB8AC3E}">
        <p14:creationId xmlns:p14="http://schemas.microsoft.com/office/powerpoint/2010/main" val="15903621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
  <TotalTime>1948</TotalTime>
  <Words>1849</Words>
  <Application>Microsoft Office PowerPoint</Application>
  <PresentationFormat>Widescreen</PresentationFormat>
  <Paragraphs>124</Paragraphs>
  <Slides>28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Arial Black</vt:lpstr>
      <vt:lpstr>Calibri</vt:lpstr>
      <vt:lpstr>Gill Sans Nova</vt:lpstr>
      <vt:lpstr>Times New Roman</vt:lpstr>
      <vt:lpstr>ConfettiVTI</vt:lpstr>
      <vt:lpstr>Microsoft Excel Worksheet</vt:lpstr>
      <vt:lpstr>Analysis of customer spend and Product-Category level Engagement</vt:lpstr>
      <vt:lpstr>PowerPoint Presentation</vt:lpstr>
      <vt:lpstr>Problem Statement</vt:lpstr>
      <vt:lpstr>PowerPoint Presentation</vt:lpstr>
      <vt:lpstr>Available Data</vt:lpstr>
      <vt:lpstr>PowerPoint Presentation</vt:lpstr>
      <vt:lpstr>Tables Used for our analysis</vt:lpstr>
      <vt:lpstr>DATA CLEANING</vt:lpstr>
      <vt:lpstr>PowerPoint Presentation</vt:lpstr>
      <vt:lpstr>Problem 1: Predictors and Response</vt:lpstr>
      <vt:lpstr>Descriptive Statistics</vt:lpstr>
      <vt:lpstr>PowerPoint Presentation</vt:lpstr>
      <vt:lpstr>Analysis: Spend vs Income</vt:lpstr>
      <vt:lpstr>PowerPoint Presentation</vt:lpstr>
      <vt:lpstr>Analysis: Spend vs Age</vt:lpstr>
      <vt:lpstr>ANOVA: Comparing spend for different age groups</vt:lpstr>
      <vt:lpstr>Analysis: Spend vs Household Size and Marital Status</vt:lpstr>
      <vt:lpstr>PowerPoint Presentation</vt:lpstr>
      <vt:lpstr>PowerPoint Presentation</vt:lpstr>
      <vt:lpstr>Modelling</vt:lpstr>
      <vt:lpstr>Interpretation</vt:lpstr>
      <vt:lpstr>Splitting Data in Test and Train</vt:lpstr>
      <vt:lpstr>Accuracy and MAPE on Test data</vt:lpstr>
      <vt:lpstr>Problem 1: Summary And Marketing Implication</vt:lpstr>
      <vt:lpstr>PowerPoint Presentation</vt:lpstr>
      <vt:lpstr>Problem 2: Segmenting customer based on spend across product category</vt:lpstr>
      <vt:lpstr>PowerPoint Presentation</vt:lpstr>
      <vt:lpstr>Problem 2: Marketing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Kratika Sharma</dc:creator>
  <cp:lastModifiedBy>Kratika Sharma</cp:lastModifiedBy>
  <cp:revision>69</cp:revision>
  <dcterms:created xsi:type="dcterms:W3CDTF">2022-04-29T23:01:07Z</dcterms:created>
  <dcterms:modified xsi:type="dcterms:W3CDTF">2022-05-01T07:30:01Z</dcterms:modified>
</cp:coreProperties>
</file>