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11" Type="http://schemas.openxmlformats.org/officeDocument/2006/relationships/slide" Target="slides/slide6.xml"/><Relationship Id="rId22" Type="http://schemas.openxmlformats.org/officeDocument/2006/relationships/font" Target="fonts/Montserrat-boldItalic.fntdata"/><Relationship Id="rId10" Type="http://schemas.openxmlformats.org/officeDocument/2006/relationships/slide" Target="slides/slide5.xml"/><Relationship Id="rId21"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Ourselves + Bud]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b220dac1a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b220dac1a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(Zo)</a:t>
            </a:r>
            <a:r>
              <a:rPr lang="en"/>
              <a:t> Here is what our general flow would look like. We start by clicking the mode of transportation and the accessibility button if necessary. Then we type current and desired location as well as the time. Here we see how to save a route, all options are buttons that are organized by type of information, then we show deleting a saved route. Now when in a route, Bud might come out and inform you of new routes when he notices something may be going wrong in your current route. When in your new route, Bud asks you what happened and we used radio buttons instead of typed input for ease of use.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adba9d2c7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adba9d2c7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(Tiffany)</a:t>
            </a:r>
            <a:r>
              <a:rPr lang="en"/>
              <a:t> For our research proposal on our Figma prototype we researched if users could successfully personalize their experience on our application. Our methodology of choice was a facilitated walkthrough where one designer asked predefined questions and one or two note takers recorded their responses. As with our paper prototype research we made sure to ask new and native New Yorkers as well as provide a scenario when accessible travel would be necessary.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fortunate to say that by the end of our research we discovered almost all of our participants across user groups would love to use this app!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adba9d2c7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adba9d2c7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(Tiffany)</a:t>
            </a:r>
            <a:r>
              <a:rPr lang="en"/>
              <a:t>  We did make some changes though. The results of the research informed to us that we needed to make changes to </a:t>
            </a:r>
            <a:r>
              <a:rPr lang="en"/>
              <a:t>accessibility</a:t>
            </a:r>
            <a:r>
              <a:rPr lang="en"/>
              <a:t>, </a:t>
            </a:r>
            <a:r>
              <a:rPr lang="en"/>
              <a:t>particularly</a:t>
            </a:r>
            <a:r>
              <a:rPr lang="en"/>
              <a:t> the accessibility of our app to new New Yorkers. We decided to change some of the vocabulary like “Service Status” to “Route Status” as well as icon changes to our community tab to a bell icon.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added the option to add other kinds of cards to the card page since multiple users, native and non native, expressed an interest in a tap-to-pay function within the app.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Moving forward changes can be made to the community feedback feature with the analytics collected from long term use as well as adjusting the navigation directions given to ‘sprouts’ vs ‘trees’. And of course any transitions necessary from wireframe to working prototype.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adba9d2c7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adba9d2c7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dba9d2c7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dba9d2c7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(Neerav) </a:t>
            </a:r>
            <a:r>
              <a:rPr lang="en"/>
              <a:t>There are some apps, like bank apps or medical apps, that we have to use</a:t>
            </a:r>
            <a:r>
              <a:rPr lang="en"/>
              <a:t> whether we like it or not, because of that’s all that all we have.  The apps works the way they works and you have to deal with it, well what if we break the chain!!!</a:t>
            </a:r>
            <a:endParaRPr/>
          </a:p>
          <a:p>
            <a:pPr indent="0" lvl="0" marL="0" rtl="0" algn="l">
              <a:spcBef>
                <a:spcPts val="0"/>
              </a:spcBef>
              <a:spcAft>
                <a:spcPts val="0"/>
              </a:spcAft>
              <a:buNone/>
            </a:pPr>
            <a:r>
              <a:rPr lang="en"/>
              <a:t>Born</a:t>
            </a:r>
            <a:r>
              <a:rPr lang="en"/>
              <a:t> from frustration towards current MTA navigation apps, CityBuddy is our new NYC MTA navigation app! Our app utilizes community enhanced data, alerts, hard-coded maps and skill dependant directions, for a more personalized and habituating travel experience.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adba9d2c7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adba9d2c7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(Kshitij) </a:t>
            </a:r>
            <a:r>
              <a:rPr lang="en"/>
              <a:t>We narrowed down our ideas into three core tasks: Traveling from location A to location B, Community based navigation and Notification of travel updates on saved routes</a:t>
            </a:r>
            <a:endParaRPr/>
          </a:p>
          <a:p>
            <a:pPr indent="0" lvl="0" marL="0" rtl="0" algn="l">
              <a:spcBef>
                <a:spcPts val="0"/>
              </a:spcBef>
              <a:spcAft>
                <a:spcPts val="0"/>
              </a:spcAft>
              <a:buNone/>
            </a:pPr>
            <a:r>
              <a:rPr lang="en"/>
              <a:t>We felt these were the most important especially when thinking about our two user groups.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adba9d2c7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adba9d2c7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(Neerav)</a:t>
            </a:r>
            <a:r>
              <a:rPr lang="en"/>
              <a:t> Here are the personas for our two user groups:</a:t>
            </a:r>
            <a:endParaRPr/>
          </a:p>
          <a:p>
            <a:pPr indent="0" lvl="0" marL="0" rtl="0" algn="l">
              <a:spcBef>
                <a:spcPts val="0"/>
              </a:spcBef>
              <a:spcAft>
                <a:spcPts val="0"/>
              </a:spcAft>
              <a:buNone/>
            </a:pPr>
            <a:r>
              <a:rPr lang="en"/>
              <a:t>Nancy is a new New Yorker. She’s not yet comfortable with the MTA transit system and wants to know what her fellow new yorkers are doing.</a:t>
            </a:r>
            <a:endParaRPr/>
          </a:p>
          <a:p>
            <a:pPr indent="0" lvl="0" marL="0" rtl="0" algn="l">
              <a:spcBef>
                <a:spcPts val="0"/>
              </a:spcBef>
              <a:spcAft>
                <a:spcPts val="0"/>
              </a:spcAft>
              <a:buNone/>
            </a:pPr>
            <a:r>
              <a:rPr lang="en"/>
              <a:t>Noah is a native New Yorker. He knows the system and has his everyday route, but doesn’t have time to check his phone for delays or changes in their everyday route.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dba9d2c7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dba9d2c7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(Priyanka)</a:t>
            </a:r>
            <a:r>
              <a:rPr lang="en"/>
              <a:t> This is our paper prototype. We translated our core tasks into this paper version by making each core tasks a “widget” and/or pages. While navigating, our mascot Bud will pop up and inform you about community updates, and in this version we made the home tab the center since here are only three tabs.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dba9d2c7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dba9d2c7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(Zo)</a:t>
            </a:r>
            <a:r>
              <a:rPr lang="en">
                <a:solidFill>
                  <a:schemeClr val="dk1"/>
                </a:solidFill>
              </a:rPr>
              <a:t> </a:t>
            </a:r>
            <a:r>
              <a:rPr lang="en">
                <a:solidFill>
                  <a:schemeClr val="dk1"/>
                </a:solidFill>
              </a:rPr>
              <a:t>When we began research we made sure to ask native and new New Yorkers in order to get more holistic feedback that speaks to our two main user groups. Fortunately, most of our feedback was unanimous between user groups. </a:t>
            </a:r>
            <a:r>
              <a:rPr lang="en"/>
              <a:t>For example, the location of the “home” button and the saved routes.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dba9d2c7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dba9d2c7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(Priyanka)</a:t>
            </a:r>
            <a:r>
              <a:rPr lang="en"/>
              <a:t> Here are some pages that were translated from the paper prototype. As you can see we moved the recent routes above service status, we finalized the map, which again is hard coded into the app so it can work underground when cellular service may be unavailable, and we created a profile page which includes a button for language settings, permanent accessibility requirements and a sliding function for comfortability with the NYC MTA system (sprout being not well versed and tree being expert).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b220dac1a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b220dac1a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(Tiffany)</a:t>
            </a:r>
            <a:r>
              <a:rPr lang="en"/>
              <a:t> These are some of the pages we added to our figma prototype that were not on the paper prototype. On the left, we put a general community tab in the top left corner, and on the right we have a metrocard page where you can see your recent transactions</a:t>
            </a:r>
            <a:r>
              <a:rPr lang="en"/>
              <a:t> and add more money.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ae1624616f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ae1624616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(Tiffany)</a:t>
            </a:r>
            <a:r>
              <a:rPr lang="en">
                <a:solidFill>
                  <a:schemeClr val="dk1"/>
                </a:solidFill>
              </a:rPr>
              <a:t> W</a:t>
            </a:r>
            <a:r>
              <a:rPr lang="en">
                <a:solidFill>
                  <a:schemeClr val="dk1"/>
                </a:solidFill>
              </a:rPr>
              <a:t>e also decided how to display our alerts in app represented on the left and on the right is what the saved routes page would look like.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C6D5F5"/>
            </a:gs>
            <a:gs pos="100000">
              <a:schemeClr val="lt1"/>
            </a:gs>
          </a:gsLst>
          <a:lin ang="18900044" scaled="0"/>
        </a:gra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C6D5F5"/>
            </a:gs>
            <a:gs pos="100000">
              <a:schemeClr val="lt1"/>
            </a:gs>
          </a:gsLst>
          <a:lin ang="18900044"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323851"/>
              </a:buClr>
              <a:buSzPts val="2800"/>
              <a:buFont typeface="Montserrat"/>
              <a:buNone/>
              <a:defRPr b="1" sz="2800">
                <a:solidFill>
                  <a:srgbClr val="32385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sN_3H681RwT_u3fvo6L0Z5DaeDoReWaR/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gif"/><Relationship Id="rId4" Type="http://schemas.openxmlformats.org/officeDocument/2006/relationships/image" Target="../media/image8.gif"/><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gif"/><Relationship Id="rId4" Type="http://schemas.openxmlformats.org/officeDocument/2006/relationships/image" Target="../media/image12.gif"/><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6D5F5"/>
            </a:gs>
            <a:gs pos="100000">
              <a:schemeClr val="lt1"/>
            </a:gs>
          </a:gsLst>
          <a:lin ang="18900732" scaled="0"/>
        </a:gra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6" y="0"/>
            <a:ext cx="9144072" cy="5143500"/>
          </a:xfrm>
          <a:prstGeom prst="rect">
            <a:avLst/>
          </a:prstGeom>
          <a:noFill/>
          <a:ln>
            <a:noFill/>
          </a:ln>
        </p:spPr>
      </p:pic>
      <p:sp>
        <p:nvSpPr>
          <p:cNvPr id="55" name="Google Shape;55;p13"/>
          <p:cNvSpPr txBox="1"/>
          <p:nvPr>
            <p:ph idx="1" type="subTitle"/>
          </p:nvPr>
        </p:nvSpPr>
        <p:spPr>
          <a:xfrm>
            <a:off x="311700" y="4664600"/>
            <a:ext cx="8520600" cy="3882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Clr>
                <a:schemeClr val="dk1"/>
              </a:buClr>
              <a:buSzPct val="39285"/>
              <a:buFont typeface="Arial"/>
              <a:buNone/>
            </a:pPr>
            <a:r>
              <a:rPr lang="en"/>
              <a:t>Kshitij Sharam, Neerav Poriya, Priyanka Kadam, Tiffany Hatzidimitriu, Zo DiSanto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Figma Prototype</a:t>
            </a:r>
            <a:endParaRPr/>
          </a:p>
        </p:txBody>
      </p:sp>
      <p:pic>
        <p:nvPicPr>
          <p:cNvPr id="128" name="Google Shape;128;p22" title="CB_ToHotel.MP4">
            <a:hlinkClick r:id="rId3"/>
          </p:cNvPr>
          <p:cNvPicPr preferRelativeResize="0"/>
          <p:nvPr/>
        </p:nvPicPr>
        <p:blipFill>
          <a:blip r:embed="rId4">
            <a:alphaModFix/>
          </a:blip>
          <a:stretch>
            <a:fillRect/>
          </a:stretch>
        </p:blipFill>
        <p:spPr>
          <a:xfrm>
            <a:off x="1898225" y="1017725"/>
            <a:ext cx="5347550" cy="4010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 Figma Prototype</a:t>
            </a:r>
            <a:endParaRPr/>
          </a:p>
        </p:txBody>
      </p:sp>
      <p:sp>
        <p:nvSpPr>
          <p:cNvPr id="134" name="Google Shape;134;p23"/>
          <p:cNvSpPr txBox="1"/>
          <p:nvPr>
            <p:ph idx="1" type="body"/>
          </p:nvPr>
        </p:nvSpPr>
        <p:spPr>
          <a:xfrm>
            <a:off x="311700" y="1152475"/>
            <a:ext cx="8685000" cy="3710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Primary objective:</a:t>
            </a:r>
            <a:endParaRPr/>
          </a:p>
          <a:p>
            <a:pPr indent="-342900" lvl="0" marL="457200" rtl="0" algn="l">
              <a:spcBef>
                <a:spcPts val="1200"/>
              </a:spcBef>
              <a:spcAft>
                <a:spcPts val="0"/>
              </a:spcAft>
              <a:buSzPts val="1800"/>
              <a:buChar char="-"/>
            </a:pPr>
            <a:r>
              <a:rPr lang="en"/>
              <a:t>Can users successfully personalize their experience on the application?</a:t>
            </a:r>
            <a:endParaRPr/>
          </a:p>
          <a:p>
            <a:pPr indent="0" lvl="0" marL="0" rtl="0" algn="l">
              <a:spcBef>
                <a:spcPts val="1200"/>
              </a:spcBef>
              <a:spcAft>
                <a:spcPts val="0"/>
              </a:spcAft>
              <a:buNone/>
            </a:pPr>
            <a:r>
              <a:rPr lang="en"/>
              <a:t>Secondary objectives: </a:t>
            </a:r>
            <a:endParaRPr/>
          </a:p>
          <a:p>
            <a:pPr indent="-342900" lvl="0" marL="457200" rtl="0" algn="l">
              <a:lnSpc>
                <a:spcPct val="200000"/>
              </a:lnSpc>
              <a:spcBef>
                <a:spcPts val="1200"/>
              </a:spcBef>
              <a:spcAft>
                <a:spcPts val="0"/>
              </a:spcAft>
              <a:buSzPts val="1800"/>
              <a:buChar char="-"/>
            </a:pPr>
            <a:r>
              <a:rPr lang="en"/>
              <a:t>To determine how comfortably the user interacts with the application features</a:t>
            </a:r>
            <a:endParaRPr/>
          </a:p>
          <a:p>
            <a:pPr indent="-342900" lvl="0" marL="457200" rtl="0" algn="l">
              <a:lnSpc>
                <a:spcPct val="200000"/>
              </a:lnSpc>
              <a:spcBef>
                <a:spcPts val="0"/>
              </a:spcBef>
              <a:spcAft>
                <a:spcPts val="0"/>
              </a:spcAft>
              <a:buSzPts val="1800"/>
              <a:buChar char="-"/>
            </a:pPr>
            <a:r>
              <a:rPr lang="en"/>
              <a:t>Traveling from location A to location B</a:t>
            </a:r>
            <a:endParaRPr/>
          </a:p>
          <a:p>
            <a:pPr indent="-342900" lvl="0" marL="457200" rtl="0" algn="l">
              <a:lnSpc>
                <a:spcPct val="200000"/>
              </a:lnSpc>
              <a:spcBef>
                <a:spcPts val="0"/>
              </a:spcBef>
              <a:spcAft>
                <a:spcPts val="0"/>
              </a:spcAft>
              <a:buSzPts val="1800"/>
              <a:buChar char="-"/>
            </a:pPr>
            <a:r>
              <a:rPr lang="en"/>
              <a:t>Traveling from location A to location B with accessibility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endParaRPr/>
          </a:p>
        </p:txBody>
      </p:sp>
      <p:pic>
        <p:nvPicPr>
          <p:cNvPr id="140" name="Google Shape;140;p24"/>
          <p:cNvPicPr preferRelativeResize="0"/>
          <p:nvPr/>
        </p:nvPicPr>
        <p:blipFill>
          <a:blip r:embed="rId3">
            <a:alphaModFix/>
          </a:blip>
          <a:stretch>
            <a:fillRect/>
          </a:stretch>
        </p:blipFill>
        <p:spPr>
          <a:xfrm>
            <a:off x="5305200" y="900319"/>
            <a:ext cx="1828900" cy="3957932"/>
          </a:xfrm>
          <a:prstGeom prst="rect">
            <a:avLst/>
          </a:prstGeom>
          <a:noFill/>
          <a:ln>
            <a:noFill/>
          </a:ln>
        </p:spPr>
      </p:pic>
      <p:pic>
        <p:nvPicPr>
          <p:cNvPr id="141" name="Google Shape;141;p24"/>
          <p:cNvPicPr preferRelativeResize="0"/>
          <p:nvPr/>
        </p:nvPicPr>
        <p:blipFill>
          <a:blip r:embed="rId4">
            <a:alphaModFix/>
          </a:blip>
          <a:stretch>
            <a:fillRect/>
          </a:stretch>
        </p:blipFill>
        <p:spPr>
          <a:xfrm>
            <a:off x="2223950" y="912163"/>
            <a:ext cx="1828900" cy="3934249"/>
          </a:xfrm>
          <a:prstGeom prst="rect">
            <a:avLst/>
          </a:prstGeom>
          <a:noFill/>
          <a:ln>
            <a:noFill/>
          </a:ln>
        </p:spPr>
      </p:pic>
      <p:pic>
        <p:nvPicPr>
          <p:cNvPr id="142" name="Google Shape;142;p24"/>
          <p:cNvPicPr preferRelativeResize="0"/>
          <p:nvPr/>
        </p:nvPicPr>
        <p:blipFill>
          <a:blip r:embed="rId5">
            <a:alphaModFix/>
          </a:blip>
          <a:stretch>
            <a:fillRect/>
          </a:stretch>
        </p:blipFill>
        <p:spPr>
          <a:xfrm>
            <a:off x="2118338" y="839225"/>
            <a:ext cx="2040125" cy="4113155"/>
          </a:xfrm>
          <a:prstGeom prst="rect">
            <a:avLst/>
          </a:prstGeom>
          <a:noFill/>
          <a:ln>
            <a:noFill/>
          </a:ln>
        </p:spPr>
      </p:pic>
      <p:pic>
        <p:nvPicPr>
          <p:cNvPr id="143" name="Google Shape;143;p24"/>
          <p:cNvPicPr preferRelativeResize="0"/>
          <p:nvPr/>
        </p:nvPicPr>
        <p:blipFill>
          <a:blip r:embed="rId5">
            <a:alphaModFix/>
          </a:blip>
          <a:stretch>
            <a:fillRect/>
          </a:stretch>
        </p:blipFill>
        <p:spPr>
          <a:xfrm>
            <a:off x="5199588" y="822713"/>
            <a:ext cx="2040125" cy="41131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1"/>
            </a:gs>
          </a:gsLst>
          <a:lin ang="18900732" scaled="0"/>
        </a:gradFill>
      </p:bgPr>
    </p:bg>
    <p:spTree>
      <p:nvGrpSpPr>
        <p:cNvPr id="147" name="Shape 147"/>
        <p:cNvGrpSpPr/>
        <p:nvPr/>
      </p:nvGrpSpPr>
      <p:grpSpPr>
        <a:xfrm>
          <a:off x="0" y="0"/>
          <a:ext cx="0" cy="0"/>
          <a:chOff x="0" y="0"/>
          <a:chExt cx="0" cy="0"/>
        </a:xfrm>
      </p:grpSpPr>
      <p:sp>
        <p:nvSpPr>
          <p:cNvPr id="148" name="Google Shape;148;p25"/>
          <p:cNvSpPr txBox="1"/>
          <p:nvPr>
            <p:ph type="title"/>
          </p:nvPr>
        </p:nvSpPr>
        <p:spPr>
          <a:xfrm>
            <a:off x="1388100" y="526350"/>
            <a:ext cx="63678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000">
                <a:solidFill>
                  <a:srgbClr val="C6D5F5"/>
                </a:solidFill>
              </a:rPr>
              <a:t>Q&amp;A</a:t>
            </a:r>
            <a:endParaRPr sz="5000">
              <a:solidFill>
                <a:srgbClr val="C6D5F5"/>
              </a:solidFill>
            </a:endParaRPr>
          </a:p>
        </p:txBody>
      </p:sp>
      <p:pic>
        <p:nvPicPr>
          <p:cNvPr id="149" name="Google Shape;149;p25"/>
          <p:cNvPicPr preferRelativeResize="0"/>
          <p:nvPr/>
        </p:nvPicPr>
        <p:blipFill rotWithShape="1">
          <a:blip r:embed="rId3">
            <a:alphaModFix/>
          </a:blip>
          <a:srcRect b="7273" l="78165" r="5577" t="50850"/>
          <a:stretch/>
        </p:blipFill>
        <p:spPr>
          <a:xfrm>
            <a:off x="7128725" y="2571750"/>
            <a:ext cx="1692374" cy="2452175"/>
          </a:xfrm>
          <a:prstGeom prst="rect">
            <a:avLst/>
          </a:prstGeom>
          <a:noFill/>
          <a:ln>
            <a:noFill/>
          </a:ln>
        </p:spPr>
      </p:pic>
      <p:sp>
        <p:nvSpPr>
          <p:cNvPr id="150" name="Google Shape;150;p25"/>
          <p:cNvSpPr txBox="1"/>
          <p:nvPr/>
        </p:nvSpPr>
        <p:spPr>
          <a:xfrm>
            <a:off x="254775" y="4363225"/>
            <a:ext cx="4681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Montserrat"/>
                <a:ea typeface="Montserrat"/>
                <a:cs typeface="Montserrat"/>
                <a:sym typeface="Montserrat"/>
              </a:rPr>
              <a:t>Thank you!</a:t>
            </a:r>
            <a:endParaRPr sz="17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Idea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MTA based navigation app</a:t>
            </a:r>
            <a:endParaRPr/>
          </a:p>
          <a:p>
            <a:pPr indent="-342900" lvl="0" marL="457200" rtl="0" algn="l">
              <a:lnSpc>
                <a:spcPct val="150000"/>
              </a:lnSpc>
              <a:spcBef>
                <a:spcPts val="0"/>
              </a:spcBef>
              <a:spcAft>
                <a:spcPts val="0"/>
              </a:spcAft>
              <a:buSzPts val="1800"/>
              <a:buChar char="➔"/>
            </a:pPr>
            <a:r>
              <a:rPr lang="en"/>
              <a:t>Priority to accessibility, including language </a:t>
            </a:r>
            <a:endParaRPr/>
          </a:p>
          <a:p>
            <a:pPr indent="-342900" lvl="0" marL="457200" rtl="0" algn="l">
              <a:lnSpc>
                <a:spcPct val="150000"/>
              </a:lnSpc>
              <a:spcBef>
                <a:spcPts val="0"/>
              </a:spcBef>
              <a:spcAft>
                <a:spcPts val="0"/>
              </a:spcAft>
              <a:buSzPts val="1800"/>
              <a:buChar char="➔"/>
            </a:pPr>
            <a:r>
              <a:rPr lang="en"/>
              <a:t>Different user needs for New New Yorkers and Native New Yorkers</a:t>
            </a:r>
            <a:endParaRPr/>
          </a:p>
          <a:p>
            <a:pPr indent="-342900" lvl="0" marL="457200" rtl="0" algn="l">
              <a:lnSpc>
                <a:spcPct val="150000"/>
              </a:lnSpc>
              <a:spcBef>
                <a:spcPts val="0"/>
              </a:spcBef>
              <a:spcAft>
                <a:spcPts val="0"/>
              </a:spcAft>
              <a:buSzPts val="1800"/>
              <a:buChar char="➔"/>
            </a:pPr>
            <a:r>
              <a:rPr lang="en"/>
              <a:t>Community </a:t>
            </a:r>
            <a:r>
              <a:rPr lang="en"/>
              <a:t>enhanced</a:t>
            </a:r>
            <a:r>
              <a:rPr lang="en"/>
              <a:t> data</a:t>
            </a:r>
            <a:endParaRPr/>
          </a:p>
          <a:p>
            <a:pPr indent="-342900" lvl="0" marL="457200" rtl="0" algn="l">
              <a:lnSpc>
                <a:spcPct val="150000"/>
              </a:lnSpc>
              <a:spcBef>
                <a:spcPts val="0"/>
              </a:spcBef>
              <a:spcAft>
                <a:spcPts val="0"/>
              </a:spcAft>
              <a:buSzPts val="1800"/>
              <a:buChar char="➔"/>
            </a:pPr>
            <a:r>
              <a:rPr lang="en"/>
              <a:t>Personalized alerts </a:t>
            </a:r>
            <a:endParaRPr/>
          </a:p>
          <a:p>
            <a:pPr indent="-342900" lvl="0" marL="457200" rtl="0" algn="l">
              <a:lnSpc>
                <a:spcPct val="150000"/>
              </a:lnSpc>
              <a:spcBef>
                <a:spcPts val="0"/>
              </a:spcBef>
              <a:spcAft>
                <a:spcPts val="0"/>
              </a:spcAft>
              <a:buSzPts val="1800"/>
              <a:buChar char="➔"/>
            </a:pPr>
            <a:r>
              <a:rPr lang="en"/>
              <a:t>Hard-coded maps (For underground travel)</a:t>
            </a:r>
            <a:endParaRPr/>
          </a:p>
          <a:p>
            <a:pPr indent="-342900" lvl="0" marL="457200" rtl="0" algn="l">
              <a:lnSpc>
                <a:spcPct val="150000"/>
              </a:lnSpc>
              <a:spcBef>
                <a:spcPts val="0"/>
              </a:spcBef>
              <a:spcAft>
                <a:spcPts val="0"/>
              </a:spcAft>
              <a:buSzPts val="1800"/>
              <a:buChar char="➔"/>
            </a:pPr>
            <a:r>
              <a:rPr lang="en"/>
              <a:t>Skill dependant directions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Tasks</a:t>
            </a:r>
            <a:endParaRPr/>
          </a:p>
        </p:txBody>
      </p:sp>
      <p:sp>
        <p:nvSpPr>
          <p:cNvPr id="67" name="Google Shape;67;p15"/>
          <p:cNvSpPr/>
          <p:nvPr/>
        </p:nvSpPr>
        <p:spPr>
          <a:xfrm>
            <a:off x="552725" y="1351125"/>
            <a:ext cx="2226300" cy="967200"/>
          </a:xfrm>
          <a:prstGeom prst="roundRect">
            <a:avLst>
              <a:gd fmla="val 9525"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idx="1" type="body"/>
          </p:nvPr>
        </p:nvSpPr>
        <p:spPr>
          <a:xfrm>
            <a:off x="660275" y="1389525"/>
            <a:ext cx="2011200" cy="8904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1200"/>
              </a:spcAft>
              <a:buNone/>
            </a:pPr>
            <a:r>
              <a:rPr lang="en"/>
              <a:t>Traveling from location A to location B.</a:t>
            </a:r>
            <a:endParaRPr/>
          </a:p>
        </p:txBody>
      </p:sp>
      <p:sp>
        <p:nvSpPr>
          <p:cNvPr id="69" name="Google Shape;69;p15"/>
          <p:cNvSpPr/>
          <p:nvPr/>
        </p:nvSpPr>
        <p:spPr>
          <a:xfrm>
            <a:off x="3458850" y="3247125"/>
            <a:ext cx="2226300" cy="967200"/>
          </a:xfrm>
          <a:prstGeom prst="roundRect">
            <a:avLst>
              <a:gd fmla="val 9525"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6185275" y="1351125"/>
            <a:ext cx="2226300" cy="967200"/>
          </a:xfrm>
          <a:prstGeom prst="roundRect">
            <a:avLst>
              <a:gd fmla="val 9525"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ph idx="1" type="body"/>
          </p:nvPr>
        </p:nvSpPr>
        <p:spPr>
          <a:xfrm>
            <a:off x="3566400" y="3285525"/>
            <a:ext cx="2011200" cy="8904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1200"/>
              </a:spcAft>
              <a:buNone/>
            </a:pPr>
            <a:r>
              <a:rPr lang="en"/>
              <a:t>Community based navigation</a:t>
            </a:r>
            <a:endParaRPr/>
          </a:p>
        </p:txBody>
      </p:sp>
      <p:sp>
        <p:nvSpPr>
          <p:cNvPr id="72" name="Google Shape;72;p15"/>
          <p:cNvSpPr txBox="1"/>
          <p:nvPr>
            <p:ph idx="1" type="body"/>
          </p:nvPr>
        </p:nvSpPr>
        <p:spPr>
          <a:xfrm>
            <a:off x="6292825" y="1389525"/>
            <a:ext cx="2011200" cy="8904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1200"/>
              </a:spcAft>
              <a:buNone/>
            </a:pPr>
            <a:r>
              <a:rPr lang="en"/>
              <a:t>Notification</a:t>
            </a:r>
            <a:r>
              <a:rPr lang="en"/>
              <a:t> of travel updates on saved routes</a:t>
            </a:r>
            <a:endParaRPr/>
          </a:p>
        </p:txBody>
      </p:sp>
      <p:sp>
        <p:nvSpPr>
          <p:cNvPr id="73" name="Google Shape;73;p15"/>
          <p:cNvSpPr/>
          <p:nvPr/>
        </p:nvSpPr>
        <p:spPr>
          <a:xfrm>
            <a:off x="652203" y="2349125"/>
            <a:ext cx="2817750" cy="1412550"/>
          </a:xfrm>
          <a:custGeom>
            <a:rect b="b" l="l" r="r" t="t"/>
            <a:pathLst>
              <a:path extrusionOk="0" h="56502" w="112710">
                <a:moveTo>
                  <a:pt x="35941" y="0"/>
                </a:moveTo>
                <a:cubicBezTo>
                  <a:pt x="43618" y="1945"/>
                  <a:pt x="87939" y="7370"/>
                  <a:pt x="82002" y="11669"/>
                </a:cubicBezTo>
                <a:cubicBezTo>
                  <a:pt x="76065" y="15968"/>
                  <a:pt x="-4798" y="18322"/>
                  <a:pt x="320" y="25794"/>
                </a:cubicBezTo>
                <a:cubicBezTo>
                  <a:pt x="5438" y="33266"/>
                  <a:pt x="93978" y="51384"/>
                  <a:pt x="112710" y="56502"/>
                </a:cubicBezTo>
              </a:path>
            </a:pathLst>
          </a:custGeom>
          <a:noFill/>
          <a:ln cap="flat" cmpd="sng" w="9525">
            <a:solidFill>
              <a:schemeClr val="dk2"/>
            </a:solidFill>
            <a:prstDash val="lgDash"/>
            <a:round/>
            <a:headEnd len="med" w="med" type="none"/>
            <a:tailEnd len="med" w="med" type="stealth"/>
          </a:ln>
        </p:spPr>
      </p:sp>
      <p:sp>
        <p:nvSpPr>
          <p:cNvPr id="74" name="Google Shape;74;p15"/>
          <p:cNvSpPr/>
          <p:nvPr/>
        </p:nvSpPr>
        <p:spPr>
          <a:xfrm flipH="1">
            <a:off x="5674053" y="2349125"/>
            <a:ext cx="2817750" cy="1412550"/>
          </a:xfrm>
          <a:custGeom>
            <a:rect b="b" l="l" r="r" t="t"/>
            <a:pathLst>
              <a:path extrusionOk="0" h="56502" w="112710">
                <a:moveTo>
                  <a:pt x="35941" y="0"/>
                </a:moveTo>
                <a:cubicBezTo>
                  <a:pt x="43618" y="1945"/>
                  <a:pt x="87939" y="7370"/>
                  <a:pt x="82002" y="11669"/>
                </a:cubicBezTo>
                <a:cubicBezTo>
                  <a:pt x="76065" y="15968"/>
                  <a:pt x="-4798" y="18322"/>
                  <a:pt x="320" y="25794"/>
                </a:cubicBezTo>
                <a:cubicBezTo>
                  <a:pt x="5438" y="33266"/>
                  <a:pt x="93978" y="51384"/>
                  <a:pt x="112710" y="56502"/>
                </a:cubicBezTo>
              </a:path>
            </a:pathLst>
          </a:custGeom>
          <a:noFill/>
          <a:ln cap="flat" cmpd="sng" w="9525">
            <a:solidFill>
              <a:schemeClr val="dk2"/>
            </a:solidFill>
            <a:prstDash val="lgDash"/>
            <a:round/>
            <a:headEnd len="med" w="med" type="stealth"/>
            <a:tailEnd len="med" w="med" type="none"/>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Personas</a:t>
            </a:r>
            <a:endParaRPr/>
          </a:p>
        </p:txBody>
      </p:sp>
      <p:pic>
        <p:nvPicPr>
          <p:cNvPr id="80" name="Google Shape;80;p16"/>
          <p:cNvPicPr preferRelativeResize="0"/>
          <p:nvPr/>
        </p:nvPicPr>
        <p:blipFill>
          <a:blip r:embed="rId3">
            <a:alphaModFix/>
          </a:blip>
          <a:stretch>
            <a:fillRect/>
          </a:stretch>
        </p:blipFill>
        <p:spPr>
          <a:xfrm>
            <a:off x="196250" y="1383673"/>
            <a:ext cx="4227951" cy="2376157"/>
          </a:xfrm>
          <a:prstGeom prst="rect">
            <a:avLst/>
          </a:prstGeom>
          <a:noFill/>
          <a:ln>
            <a:noFill/>
          </a:ln>
          <a:effectLst>
            <a:outerShdw blurRad="100013" rotWithShape="0" algn="bl" dir="8040000" dist="190500">
              <a:schemeClr val="dk2">
                <a:alpha val="24000"/>
              </a:schemeClr>
            </a:outerShdw>
          </a:effectLst>
        </p:spPr>
      </p:pic>
      <p:pic>
        <p:nvPicPr>
          <p:cNvPr id="81" name="Google Shape;81;p16"/>
          <p:cNvPicPr preferRelativeResize="0"/>
          <p:nvPr/>
        </p:nvPicPr>
        <p:blipFill>
          <a:blip r:embed="rId4">
            <a:alphaModFix/>
          </a:blip>
          <a:stretch>
            <a:fillRect/>
          </a:stretch>
        </p:blipFill>
        <p:spPr>
          <a:xfrm>
            <a:off x="4695640" y="1373150"/>
            <a:ext cx="4252110" cy="2397175"/>
          </a:xfrm>
          <a:prstGeom prst="rect">
            <a:avLst/>
          </a:prstGeom>
          <a:noFill/>
          <a:ln>
            <a:noFill/>
          </a:ln>
          <a:effectLst>
            <a:outerShdw blurRad="100013" rotWithShape="0" algn="bl" dir="8280000" dist="209550">
              <a:schemeClr val="dk2">
                <a:alpha val="33000"/>
              </a:scheme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 Prototype</a:t>
            </a:r>
            <a:endParaRPr/>
          </a:p>
        </p:txBody>
      </p:sp>
      <p:pic>
        <p:nvPicPr>
          <p:cNvPr id="87" name="Google Shape;87;p17"/>
          <p:cNvPicPr preferRelativeResize="0"/>
          <p:nvPr/>
        </p:nvPicPr>
        <p:blipFill>
          <a:blip r:embed="rId3">
            <a:alphaModFix/>
          </a:blip>
          <a:stretch>
            <a:fillRect/>
          </a:stretch>
        </p:blipFill>
        <p:spPr>
          <a:xfrm>
            <a:off x="1076636" y="1017725"/>
            <a:ext cx="6990728" cy="389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 Paper Prototype</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Users were unsatisfied with the location of saved routes on our home page</a:t>
            </a:r>
            <a:endParaRPr/>
          </a:p>
          <a:p>
            <a:pPr indent="-342900" lvl="0" marL="457200" rtl="0" algn="l">
              <a:lnSpc>
                <a:spcPct val="150000"/>
              </a:lnSpc>
              <a:spcBef>
                <a:spcPts val="0"/>
              </a:spcBef>
              <a:spcAft>
                <a:spcPts val="0"/>
              </a:spcAft>
              <a:buSzPts val="1800"/>
              <a:buChar char="➔"/>
            </a:pPr>
            <a:r>
              <a:rPr lang="en"/>
              <a:t>Nowhere to check community data unless you’re actively in a trip</a:t>
            </a:r>
            <a:endParaRPr/>
          </a:p>
          <a:p>
            <a:pPr indent="-342900" lvl="0" marL="457200" rtl="0" algn="l">
              <a:lnSpc>
                <a:spcPct val="150000"/>
              </a:lnSpc>
              <a:spcBef>
                <a:spcPts val="0"/>
              </a:spcBef>
              <a:spcAft>
                <a:spcPts val="0"/>
              </a:spcAft>
              <a:buSzPts val="1800"/>
              <a:buChar char="➔"/>
            </a:pPr>
            <a:r>
              <a:rPr lang="en"/>
              <a:t>Location of the “home” button isn’t familiar to users </a:t>
            </a:r>
            <a:endParaRPr/>
          </a:p>
          <a:p>
            <a:pPr indent="-342900" lvl="0" marL="457200" rtl="0" algn="l">
              <a:lnSpc>
                <a:spcPct val="150000"/>
              </a:lnSpc>
              <a:spcBef>
                <a:spcPts val="0"/>
              </a:spcBef>
              <a:spcAft>
                <a:spcPts val="0"/>
              </a:spcAft>
              <a:buSzPts val="1800"/>
              <a:buChar char="➔"/>
            </a:pPr>
            <a:r>
              <a:rPr lang="en"/>
              <a:t>Should be a page to see and edit saved routes</a:t>
            </a:r>
            <a:endParaRPr/>
          </a:p>
          <a:p>
            <a:pPr indent="-342900" lvl="0" marL="457200" rtl="0" algn="l">
              <a:lnSpc>
                <a:spcPct val="150000"/>
              </a:lnSpc>
              <a:spcBef>
                <a:spcPts val="0"/>
              </a:spcBef>
              <a:spcAft>
                <a:spcPts val="0"/>
              </a:spcAft>
              <a:buSzPts val="1800"/>
              <a:buChar char="➔"/>
            </a:pPr>
            <a:r>
              <a:rPr lang="en"/>
              <a:t>Finalize metrocard page and profile page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Figma Prototype </a:t>
            </a:r>
            <a:endParaRPr/>
          </a:p>
        </p:txBody>
      </p:sp>
      <p:pic>
        <p:nvPicPr>
          <p:cNvPr id="99" name="Google Shape;99;p19"/>
          <p:cNvPicPr preferRelativeResize="0"/>
          <p:nvPr/>
        </p:nvPicPr>
        <p:blipFill>
          <a:blip r:embed="rId3">
            <a:alphaModFix/>
          </a:blip>
          <a:stretch>
            <a:fillRect/>
          </a:stretch>
        </p:blipFill>
        <p:spPr>
          <a:xfrm>
            <a:off x="740425" y="1077226"/>
            <a:ext cx="1810300" cy="3917675"/>
          </a:xfrm>
          <a:prstGeom prst="rect">
            <a:avLst/>
          </a:prstGeom>
          <a:noFill/>
          <a:ln>
            <a:noFill/>
          </a:ln>
        </p:spPr>
      </p:pic>
      <p:pic>
        <p:nvPicPr>
          <p:cNvPr id="100" name="Google Shape;100;p19"/>
          <p:cNvPicPr preferRelativeResize="0"/>
          <p:nvPr/>
        </p:nvPicPr>
        <p:blipFill>
          <a:blip r:embed="rId4">
            <a:alphaModFix/>
          </a:blip>
          <a:stretch>
            <a:fillRect/>
          </a:stretch>
        </p:blipFill>
        <p:spPr>
          <a:xfrm>
            <a:off x="6593275" y="1015563"/>
            <a:ext cx="1810300" cy="4041001"/>
          </a:xfrm>
          <a:prstGeom prst="rect">
            <a:avLst/>
          </a:prstGeom>
          <a:noFill/>
          <a:ln>
            <a:noFill/>
          </a:ln>
        </p:spPr>
      </p:pic>
      <p:pic>
        <p:nvPicPr>
          <p:cNvPr id="101" name="Google Shape;101;p19"/>
          <p:cNvPicPr preferRelativeResize="0"/>
          <p:nvPr/>
        </p:nvPicPr>
        <p:blipFill>
          <a:blip r:embed="rId5">
            <a:alphaModFix/>
          </a:blip>
          <a:stretch>
            <a:fillRect/>
          </a:stretch>
        </p:blipFill>
        <p:spPr>
          <a:xfrm>
            <a:off x="3666850" y="981350"/>
            <a:ext cx="1810300" cy="4041000"/>
          </a:xfrm>
          <a:prstGeom prst="rect">
            <a:avLst/>
          </a:prstGeom>
          <a:noFill/>
          <a:ln>
            <a:noFill/>
          </a:ln>
        </p:spPr>
      </p:pic>
      <p:pic>
        <p:nvPicPr>
          <p:cNvPr id="102" name="Google Shape;102;p19"/>
          <p:cNvPicPr preferRelativeResize="0"/>
          <p:nvPr/>
        </p:nvPicPr>
        <p:blipFill>
          <a:blip r:embed="rId6">
            <a:alphaModFix/>
          </a:blip>
          <a:stretch>
            <a:fillRect/>
          </a:stretch>
        </p:blipFill>
        <p:spPr>
          <a:xfrm>
            <a:off x="607325" y="944975"/>
            <a:ext cx="2076499" cy="4113751"/>
          </a:xfrm>
          <a:prstGeom prst="rect">
            <a:avLst/>
          </a:prstGeom>
          <a:noFill/>
          <a:ln>
            <a:noFill/>
          </a:ln>
        </p:spPr>
      </p:pic>
      <p:pic>
        <p:nvPicPr>
          <p:cNvPr id="103" name="Google Shape;103;p19"/>
          <p:cNvPicPr preferRelativeResize="0"/>
          <p:nvPr/>
        </p:nvPicPr>
        <p:blipFill>
          <a:blip r:embed="rId6">
            <a:alphaModFix/>
          </a:blip>
          <a:stretch>
            <a:fillRect/>
          </a:stretch>
        </p:blipFill>
        <p:spPr>
          <a:xfrm>
            <a:off x="4783700" y="908600"/>
            <a:ext cx="2076499" cy="4186499"/>
          </a:xfrm>
          <a:prstGeom prst="rect">
            <a:avLst/>
          </a:prstGeom>
          <a:noFill/>
          <a:ln>
            <a:noFill/>
          </a:ln>
        </p:spPr>
      </p:pic>
      <p:pic>
        <p:nvPicPr>
          <p:cNvPr id="104" name="Google Shape;104;p19"/>
          <p:cNvPicPr preferRelativeResize="0"/>
          <p:nvPr/>
        </p:nvPicPr>
        <p:blipFill>
          <a:blip r:embed="rId6">
            <a:alphaModFix/>
          </a:blip>
          <a:stretch>
            <a:fillRect/>
          </a:stretch>
        </p:blipFill>
        <p:spPr>
          <a:xfrm>
            <a:off x="6460175" y="942825"/>
            <a:ext cx="2076499" cy="4186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3015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Figma Prototype </a:t>
            </a:r>
            <a:endParaRPr/>
          </a:p>
        </p:txBody>
      </p:sp>
      <p:pic>
        <p:nvPicPr>
          <p:cNvPr id="110" name="Google Shape;110;p20"/>
          <p:cNvPicPr preferRelativeResize="0"/>
          <p:nvPr/>
        </p:nvPicPr>
        <p:blipFill rotWithShape="1">
          <a:blip r:embed="rId3">
            <a:alphaModFix/>
          </a:blip>
          <a:srcRect b="0" l="0" r="0" t="5078"/>
          <a:stretch/>
        </p:blipFill>
        <p:spPr>
          <a:xfrm>
            <a:off x="1850550" y="1140500"/>
            <a:ext cx="1849261" cy="3795575"/>
          </a:xfrm>
          <a:prstGeom prst="rect">
            <a:avLst/>
          </a:prstGeom>
          <a:noFill/>
          <a:ln>
            <a:noFill/>
          </a:ln>
        </p:spPr>
      </p:pic>
      <p:pic>
        <p:nvPicPr>
          <p:cNvPr id="111" name="Google Shape;111;p20"/>
          <p:cNvPicPr preferRelativeResize="0"/>
          <p:nvPr/>
        </p:nvPicPr>
        <p:blipFill rotWithShape="1">
          <a:blip r:embed="rId4">
            <a:alphaModFix/>
          </a:blip>
          <a:srcRect b="0" l="0" r="0" t="5428"/>
          <a:stretch/>
        </p:blipFill>
        <p:spPr>
          <a:xfrm>
            <a:off x="5108725" y="1154672"/>
            <a:ext cx="1849250" cy="3781352"/>
          </a:xfrm>
          <a:prstGeom prst="rect">
            <a:avLst/>
          </a:prstGeom>
          <a:noFill/>
          <a:ln>
            <a:noFill/>
          </a:ln>
        </p:spPr>
      </p:pic>
      <p:pic>
        <p:nvPicPr>
          <p:cNvPr id="112" name="Google Shape;112;p20"/>
          <p:cNvPicPr preferRelativeResize="0"/>
          <p:nvPr/>
        </p:nvPicPr>
        <p:blipFill>
          <a:blip r:embed="rId5">
            <a:alphaModFix/>
          </a:blip>
          <a:stretch>
            <a:fillRect/>
          </a:stretch>
        </p:blipFill>
        <p:spPr>
          <a:xfrm>
            <a:off x="1798413" y="1069025"/>
            <a:ext cx="1953525" cy="3938549"/>
          </a:xfrm>
          <a:prstGeom prst="rect">
            <a:avLst/>
          </a:prstGeom>
          <a:noFill/>
          <a:ln>
            <a:noFill/>
          </a:ln>
        </p:spPr>
      </p:pic>
      <p:pic>
        <p:nvPicPr>
          <p:cNvPr id="113" name="Google Shape;113;p20"/>
          <p:cNvPicPr preferRelativeResize="0"/>
          <p:nvPr/>
        </p:nvPicPr>
        <p:blipFill>
          <a:blip r:embed="rId5">
            <a:alphaModFix/>
          </a:blip>
          <a:stretch>
            <a:fillRect/>
          </a:stretch>
        </p:blipFill>
        <p:spPr>
          <a:xfrm>
            <a:off x="5056600" y="1069034"/>
            <a:ext cx="1953499" cy="39385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Figma Prototype Contd.</a:t>
            </a:r>
            <a:endParaRPr/>
          </a:p>
        </p:txBody>
      </p:sp>
      <p:pic>
        <p:nvPicPr>
          <p:cNvPr id="119" name="Google Shape;119;p21"/>
          <p:cNvPicPr preferRelativeResize="0"/>
          <p:nvPr/>
        </p:nvPicPr>
        <p:blipFill rotWithShape="1">
          <a:blip r:embed="rId3">
            <a:alphaModFix/>
          </a:blip>
          <a:srcRect b="0" l="0" r="0" t="5784"/>
          <a:stretch/>
        </p:blipFill>
        <p:spPr>
          <a:xfrm>
            <a:off x="1862100" y="1131450"/>
            <a:ext cx="1867600" cy="3804600"/>
          </a:xfrm>
          <a:prstGeom prst="rect">
            <a:avLst/>
          </a:prstGeom>
          <a:noFill/>
          <a:ln>
            <a:noFill/>
          </a:ln>
        </p:spPr>
      </p:pic>
      <p:pic>
        <p:nvPicPr>
          <p:cNvPr id="120" name="Google Shape;120;p21"/>
          <p:cNvPicPr preferRelativeResize="0"/>
          <p:nvPr/>
        </p:nvPicPr>
        <p:blipFill rotWithShape="1">
          <a:blip r:embed="rId4">
            <a:alphaModFix/>
          </a:blip>
          <a:srcRect b="0" l="0" r="0" t="6410"/>
          <a:stretch/>
        </p:blipFill>
        <p:spPr>
          <a:xfrm>
            <a:off x="5246100" y="1144104"/>
            <a:ext cx="1867600" cy="3779296"/>
          </a:xfrm>
          <a:prstGeom prst="rect">
            <a:avLst/>
          </a:prstGeom>
          <a:noFill/>
          <a:ln>
            <a:noFill/>
          </a:ln>
        </p:spPr>
      </p:pic>
      <p:pic>
        <p:nvPicPr>
          <p:cNvPr id="121" name="Google Shape;121;p21"/>
          <p:cNvPicPr preferRelativeResize="0"/>
          <p:nvPr/>
        </p:nvPicPr>
        <p:blipFill>
          <a:blip r:embed="rId5">
            <a:alphaModFix/>
          </a:blip>
          <a:stretch>
            <a:fillRect/>
          </a:stretch>
        </p:blipFill>
        <p:spPr>
          <a:xfrm>
            <a:off x="1775825" y="1015150"/>
            <a:ext cx="2040125" cy="4007174"/>
          </a:xfrm>
          <a:prstGeom prst="rect">
            <a:avLst/>
          </a:prstGeom>
          <a:noFill/>
          <a:ln>
            <a:noFill/>
          </a:ln>
        </p:spPr>
      </p:pic>
      <p:pic>
        <p:nvPicPr>
          <p:cNvPr id="122" name="Google Shape;122;p21"/>
          <p:cNvPicPr preferRelativeResize="0"/>
          <p:nvPr/>
        </p:nvPicPr>
        <p:blipFill>
          <a:blip r:embed="rId5">
            <a:alphaModFix/>
          </a:blip>
          <a:stretch>
            <a:fillRect/>
          </a:stretch>
        </p:blipFill>
        <p:spPr>
          <a:xfrm>
            <a:off x="5159838" y="1030163"/>
            <a:ext cx="2040125" cy="4007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