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0" r:id="rId5"/>
    <p:sldId id="267" r:id="rId6"/>
    <p:sldId id="266" r:id="rId7"/>
    <p:sldId id="264" r:id="rId8"/>
    <p:sldId id="260" r:id="rId9"/>
    <p:sldId id="261" r:id="rId10"/>
    <p:sldId id="262" r:id="rId11"/>
    <p:sldId id="263"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F76E312-66A4-40AB-BE4A-D2C98621BD79}"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178912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76E312-66A4-40AB-BE4A-D2C98621BD79}"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174812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76E312-66A4-40AB-BE4A-D2C98621BD79}"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86063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76E312-66A4-40AB-BE4A-D2C98621BD79}"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326086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76E312-66A4-40AB-BE4A-D2C98621BD79}"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42161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F76E312-66A4-40AB-BE4A-D2C98621BD79}" type="datetimeFigureOut">
              <a:rPr lang="en-GB" smtClean="0"/>
              <a:t>15/05/2020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158080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F76E312-66A4-40AB-BE4A-D2C98621BD79}" type="datetimeFigureOut">
              <a:rPr lang="en-GB" smtClean="0"/>
              <a:t>15/05/2020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418423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F76E312-66A4-40AB-BE4A-D2C98621BD79}" type="datetimeFigureOut">
              <a:rPr lang="en-GB" smtClean="0"/>
              <a:t>15/05/2020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308394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6E312-66A4-40AB-BE4A-D2C98621BD79}" type="datetimeFigureOut">
              <a:rPr lang="en-GB" smtClean="0"/>
              <a:t>15/05/2020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228237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76E312-66A4-40AB-BE4A-D2C98621BD79}" type="datetimeFigureOut">
              <a:rPr lang="en-GB" smtClean="0"/>
              <a:t>15/05/2020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294462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76E312-66A4-40AB-BE4A-D2C98621BD79}" type="datetimeFigureOut">
              <a:rPr lang="en-GB" smtClean="0"/>
              <a:t>15/05/2020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1BFE25-4D60-472A-A068-768E17986B13}" type="slidenum">
              <a:rPr lang="en-GB" smtClean="0"/>
              <a:t>‹#›</a:t>
            </a:fld>
            <a:endParaRPr lang="en-GB"/>
          </a:p>
        </p:txBody>
      </p:sp>
    </p:spTree>
    <p:extLst>
      <p:ext uri="{BB962C8B-B14F-4D97-AF65-F5344CB8AC3E}">
        <p14:creationId xmlns:p14="http://schemas.microsoft.com/office/powerpoint/2010/main" val="400458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6E312-66A4-40AB-BE4A-D2C98621BD79}" type="datetimeFigureOut">
              <a:rPr lang="en-GB" smtClean="0"/>
              <a:t>15/05/2020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BFE25-4D60-472A-A068-768E17986B13}" type="slidenum">
              <a:rPr lang="en-GB" smtClean="0"/>
              <a:t>‹#›</a:t>
            </a:fld>
            <a:endParaRPr lang="en-GB"/>
          </a:p>
        </p:txBody>
      </p:sp>
    </p:spTree>
    <p:extLst>
      <p:ext uri="{BB962C8B-B14F-4D97-AF65-F5344CB8AC3E}">
        <p14:creationId xmlns:p14="http://schemas.microsoft.com/office/powerpoint/2010/main" val="2454912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smtClean="0"/>
              <a:t>Task 3: Fake News </a:t>
            </a:r>
            <a:r>
              <a:rPr lang="en-GB" sz="2800" b="1" dirty="0" smtClean="0"/>
              <a:t>Detection</a:t>
            </a:r>
            <a:br>
              <a:rPr lang="en-GB" sz="2800" b="1" dirty="0" smtClean="0"/>
            </a:br>
            <a:r>
              <a:rPr lang="en-GB" sz="2800" b="1" dirty="0" smtClean="0"/>
              <a:t>Submitted by : </a:t>
            </a:r>
            <a:r>
              <a:rPr lang="en-GB" sz="2800" b="1" dirty="0" err="1" smtClean="0"/>
              <a:t>Korthiwada</a:t>
            </a:r>
            <a:r>
              <a:rPr lang="en-GB" sz="2800" b="1" dirty="0" smtClean="0"/>
              <a:t> </a:t>
            </a:r>
            <a:r>
              <a:rPr lang="en-GB" sz="2800" b="1" dirty="0" err="1" smtClean="0"/>
              <a:t>Shashank</a:t>
            </a:r>
            <a:endParaRPr lang="en-GB" sz="2800" b="1" dirty="0"/>
          </a:p>
        </p:txBody>
      </p:sp>
      <p:sp>
        <p:nvSpPr>
          <p:cNvPr id="3" name="Content Placeholder 2"/>
          <p:cNvSpPr>
            <a:spLocks noGrp="1"/>
          </p:cNvSpPr>
          <p:nvPr>
            <p:ph idx="1"/>
          </p:nvPr>
        </p:nvSpPr>
        <p:spPr/>
        <p:txBody>
          <a:bodyPr/>
          <a:lstStyle/>
          <a:p>
            <a:pPr algn="just"/>
            <a:r>
              <a:rPr lang="en-GB" dirty="0" smtClean="0"/>
              <a:t>First, EDA is performed on the given dataset using python and following observations are made:</a:t>
            </a:r>
          </a:p>
          <a:p>
            <a:pPr lvl="1" algn="just"/>
            <a:r>
              <a:rPr lang="en-GB" dirty="0" smtClean="0"/>
              <a:t>Dataset consists of three columns that are useful for the analysis.</a:t>
            </a:r>
          </a:p>
          <a:p>
            <a:pPr lvl="1" algn="just"/>
            <a:r>
              <a:rPr lang="en-GB" dirty="0" smtClean="0"/>
              <a:t>Duplicate rows are found and are removed.</a:t>
            </a:r>
          </a:p>
          <a:p>
            <a:pPr lvl="1" algn="just"/>
            <a:r>
              <a:rPr lang="en-GB" dirty="0" smtClean="0"/>
              <a:t>Label column  has two classes (FAKE or REAL)</a:t>
            </a:r>
          </a:p>
          <a:p>
            <a:pPr lvl="1" algn="just"/>
            <a:r>
              <a:rPr lang="en-GB" dirty="0" smtClean="0"/>
              <a:t>These classes are found to be balanced (FAKE entries =3152, REAL entries = 3154 )</a:t>
            </a:r>
          </a:p>
          <a:p>
            <a:pPr lvl="1" algn="just"/>
            <a:r>
              <a:rPr lang="en-GB" dirty="0" smtClean="0"/>
              <a:t>Labels are encoded as follows (FAKE:1,REAL:0)</a:t>
            </a:r>
          </a:p>
          <a:p>
            <a:pPr algn="just"/>
            <a:r>
              <a:rPr lang="en-GB" dirty="0" smtClean="0"/>
              <a:t>Now, a small subset of the dataset is analysed first for text pre-processing, feature extraction and model fitting</a:t>
            </a:r>
            <a:endParaRPr lang="en-GB" dirty="0"/>
          </a:p>
        </p:txBody>
      </p:sp>
    </p:spTree>
    <p:extLst>
      <p:ext uri="{BB962C8B-B14F-4D97-AF65-F5344CB8AC3E}">
        <p14:creationId xmlns:p14="http://schemas.microsoft.com/office/powerpoint/2010/main" val="242260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smtClean="0">
                <a:latin typeface="+mn-lt"/>
              </a:rPr>
              <a:t>6. Nearest </a:t>
            </a:r>
            <a:r>
              <a:rPr lang="en-GB" sz="2800" dirty="0" smtClean="0">
                <a:latin typeface="+mn-lt"/>
              </a:rPr>
              <a:t>Centroid: </a:t>
            </a:r>
            <a:r>
              <a:rPr lang="en-GB" sz="2800" dirty="0">
                <a:latin typeface="+mn-lt"/>
              </a:rPr>
              <a:t>(a) Count </a:t>
            </a:r>
            <a:r>
              <a:rPr lang="en-GB" sz="2800" dirty="0" err="1">
                <a:latin typeface="+mn-lt"/>
              </a:rPr>
              <a:t>Vect</a:t>
            </a:r>
            <a:r>
              <a:rPr lang="en-GB" sz="2800" dirty="0">
                <a:latin typeface="+mn-lt"/>
              </a:rPr>
              <a:t> features, (b) TF-IDF Features</a:t>
            </a:r>
            <a:br>
              <a:rPr lang="en-GB" sz="2800" dirty="0">
                <a:latin typeface="+mn-lt"/>
              </a:rPr>
            </a:br>
            <a:endParaRPr lang="en-GB" sz="2800"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538" y="1549440"/>
            <a:ext cx="4115738" cy="49668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630" y="1549440"/>
            <a:ext cx="4115738" cy="4966832"/>
          </a:xfrm>
          <a:prstGeom prst="rect">
            <a:avLst/>
          </a:prstGeom>
        </p:spPr>
      </p:pic>
      <p:sp>
        <p:nvSpPr>
          <p:cNvPr id="6" name="TextBox 5"/>
          <p:cNvSpPr txBox="1"/>
          <p:nvPr/>
        </p:nvSpPr>
        <p:spPr>
          <a:xfrm>
            <a:off x="838200" y="1690688"/>
            <a:ext cx="436338"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204349" y="1690688"/>
            <a:ext cx="447558" cy="369332"/>
          </a:xfrm>
          <a:prstGeom prst="rect">
            <a:avLst/>
          </a:prstGeom>
          <a:noFill/>
        </p:spPr>
        <p:txBody>
          <a:bodyPr wrap="none" rtlCol="0">
            <a:spAutoFit/>
          </a:bodyPr>
          <a:lstStyle/>
          <a:p>
            <a:r>
              <a:rPr lang="en-GB" dirty="0" smtClean="0"/>
              <a:t>(b)</a:t>
            </a:r>
            <a:endParaRPr lang="en-GB" dirty="0"/>
          </a:p>
        </p:txBody>
      </p:sp>
    </p:spTree>
    <p:extLst>
      <p:ext uri="{BB962C8B-B14F-4D97-AF65-F5344CB8AC3E}">
        <p14:creationId xmlns:p14="http://schemas.microsoft.com/office/powerpoint/2010/main" val="392453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mn-lt"/>
              </a:rPr>
              <a:t>7. Naive </a:t>
            </a:r>
            <a:r>
              <a:rPr lang="en-GB" sz="2800" dirty="0">
                <a:latin typeface="+mn-lt"/>
              </a:rPr>
              <a:t>Bayes </a:t>
            </a:r>
            <a:r>
              <a:rPr lang="en-GB" sz="2800" dirty="0" smtClean="0">
                <a:latin typeface="+mn-lt"/>
              </a:rPr>
              <a:t>Classifier: </a:t>
            </a:r>
            <a:r>
              <a:rPr lang="en-GB" sz="2800" dirty="0">
                <a:latin typeface="+mn-lt"/>
              </a:rPr>
              <a:t>(a) Count </a:t>
            </a:r>
            <a:r>
              <a:rPr lang="en-GB" sz="2800" dirty="0" err="1">
                <a:latin typeface="+mn-lt"/>
              </a:rPr>
              <a:t>Vect</a:t>
            </a:r>
            <a:r>
              <a:rPr lang="en-GB" sz="2800" dirty="0">
                <a:latin typeface="+mn-lt"/>
              </a:rPr>
              <a:t> features, (b) TF-IDF </a:t>
            </a:r>
            <a:r>
              <a:rPr lang="en-GB" sz="2800" dirty="0" smtClean="0">
                <a:latin typeface="+mn-lt"/>
              </a:rPr>
              <a:t>Features</a:t>
            </a:r>
            <a:endParaRPr lang="en-GB" sz="4000"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069" y="1690688"/>
            <a:ext cx="4043204" cy="4879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555" y="1690688"/>
            <a:ext cx="4208427" cy="5078688"/>
          </a:xfrm>
          <a:prstGeom prst="rect">
            <a:avLst/>
          </a:prstGeom>
        </p:spPr>
      </p:pic>
      <p:sp>
        <p:nvSpPr>
          <p:cNvPr id="6" name="TextBox 5"/>
          <p:cNvSpPr txBox="1"/>
          <p:nvPr/>
        </p:nvSpPr>
        <p:spPr>
          <a:xfrm>
            <a:off x="1141900" y="2037052"/>
            <a:ext cx="436338"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108997" y="2037052"/>
            <a:ext cx="447558" cy="369332"/>
          </a:xfrm>
          <a:prstGeom prst="rect">
            <a:avLst/>
          </a:prstGeom>
          <a:noFill/>
        </p:spPr>
        <p:txBody>
          <a:bodyPr wrap="none" rtlCol="0">
            <a:spAutoFit/>
          </a:bodyPr>
          <a:lstStyle/>
          <a:p>
            <a:r>
              <a:rPr lang="en-GB" dirty="0" smtClean="0"/>
              <a:t>(b)</a:t>
            </a:r>
            <a:endParaRPr lang="en-GB" dirty="0"/>
          </a:p>
        </p:txBody>
      </p:sp>
    </p:spTree>
    <p:extLst>
      <p:ext uri="{BB962C8B-B14F-4D97-AF65-F5344CB8AC3E}">
        <p14:creationId xmlns:p14="http://schemas.microsoft.com/office/powerpoint/2010/main" val="264770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mn-lt"/>
              </a:rPr>
              <a:t>8. Random </a:t>
            </a:r>
            <a:r>
              <a:rPr lang="en-GB" sz="2800" dirty="0" smtClean="0">
                <a:latin typeface="+mn-lt"/>
              </a:rPr>
              <a:t>Forest Classifier: </a:t>
            </a:r>
            <a:r>
              <a:rPr lang="en-GB" sz="2800" dirty="0">
                <a:latin typeface="+mn-lt"/>
              </a:rPr>
              <a:t>(a) Count </a:t>
            </a:r>
            <a:r>
              <a:rPr lang="en-GB" sz="2800" dirty="0" err="1">
                <a:latin typeface="+mn-lt"/>
              </a:rPr>
              <a:t>Vect</a:t>
            </a:r>
            <a:r>
              <a:rPr lang="en-GB" sz="2800" dirty="0">
                <a:latin typeface="+mn-lt"/>
              </a:rPr>
              <a:t> features, (b) TF-IDF Features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61" y="1690688"/>
            <a:ext cx="4028408" cy="48021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896" y="1646851"/>
            <a:ext cx="3394738" cy="24449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0776" y="1691134"/>
            <a:ext cx="3979282" cy="48021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9497" y="4047931"/>
            <a:ext cx="3394738" cy="2444915"/>
          </a:xfrm>
          <a:prstGeom prst="rect">
            <a:avLst/>
          </a:prstGeom>
        </p:spPr>
      </p:pic>
      <p:sp>
        <p:nvSpPr>
          <p:cNvPr id="8" name="Rectangle 7"/>
          <p:cNvSpPr/>
          <p:nvPr/>
        </p:nvSpPr>
        <p:spPr>
          <a:xfrm>
            <a:off x="132792" y="1690688"/>
            <a:ext cx="436338" cy="369332"/>
          </a:xfrm>
          <a:prstGeom prst="rect">
            <a:avLst/>
          </a:prstGeom>
        </p:spPr>
        <p:txBody>
          <a:bodyPr wrap="none">
            <a:spAutoFit/>
          </a:bodyPr>
          <a:lstStyle/>
          <a:p>
            <a:r>
              <a:rPr lang="en-GB" dirty="0" smtClean="0"/>
              <a:t>(a)</a:t>
            </a:r>
            <a:endParaRPr lang="en-GB" dirty="0"/>
          </a:p>
        </p:txBody>
      </p:sp>
      <p:sp>
        <p:nvSpPr>
          <p:cNvPr id="9" name="Rectangle 8"/>
          <p:cNvSpPr/>
          <p:nvPr/>
        </p:nvSpPr>
        <p:spPr>
          <a:xfrm>
            <a:off x="4321456" y="1690688"/>
            <a:ext cx="436338" cy="369332"/>
          </a:xfrm>
          <a:prstGeom prst="rect">
            <a:avLst/>
          </a:prstGeom>
        </p:spPr>
        <p:txBody>
          <a:bodyPr wrap="none">
            <a:spAutoFit/>
          </a:bodyPr>
          <a:lstStyle/>
          <a:p>
            <a:r>
              <a:rPr lang="en-GB" dirty="0"/>
              <a:t>(a)</a:t>
            </a:r>
          </a:p>
        </p:txBody>
      </p:sp>
      <p:sp>
        <p:nvSpPr>
          <p:cNvPr id="10" name="Rectangle 9"/>
          <p:cNvSpPr/>
          <p:nvPr/>
        </p:nvSpPr>
        <p:spPr>
          <a:xfrm>
            <a:off x="4263124" y="3950937"/>
            <a:ext cx="447558" cy="369332"/>
          </a:xfrm>
          <a:prstGeom prst="rect">
            <a:avLst/>
          </a:prstGeom>
        </p:spPr>
        <p:txBody>
          <a:bodyPr wrap="none">
            <a:spAutoFit/>
          </a:bodyPr>
          <a:lstStyle/>
          <a:p>
            <a:r>
              <a:rPr lang="en-GB" dirty="0" smtClean="0"/>
              <a:t>(b)</a:t>
            </a:r>
            <a:endParaRPr lang="en-GB" dirty="0"/>
          </a:p>
        </p:txBody>
      </p:sp>
      <p:sp>
        <p:nvSpPr>
          <p:cNvPr id="11" name="Rectangle 10"/>
          <p:cNvSpPr/>
          <p:nvPr/>
        </p:nvSpPr>
        <p:spPr>
          <a:xfrm>
            <a:off x="7904828" y="1690688"/>
            <a:ext cx="447558" cy="369332"/>
          </a:xfrm>
          <a:prstGeom prst="rect">
            <a:avLst/>
          </a:prstGeom>
        </p:spPr>
        <p:txBody>
          <a:bodyPr wrap="none">
            <a:spAutoFit/>
          </a:bodyPr>
          <a:lstStyle/>
          <a:p>
            <a:r>
              <a:rPr lang="en-GB" dirty="0" smtClean="0"/>
              <a:t>(b)</a:t>
            </a:r>
            <a:endParaRPr lang="en-GB" dirty="0"/>
          </a:p>
        </p:txBody>
      </p:sp>
    </p:spTree>
    <p:extLst>
      <p:ext uri="{BB962C8B-B14F-4D97-AF65-F5344CB8AC3E}">
        <p14:creationId xmlns:p14="http://schemas.microsoft.com/office/powerpoint/2010/main" val="87471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solidFill>
                  <a:prstClr val="black"/>
                </a:solidFill>
                <a:latin typeface="Calibri" panose="020F0502020204030204"/>
              </a:rPr>
              <a:t>9. Gradient </a:t>
            </a:r>
            <a:r>
              <a:rPr lang="en-GB" sz="2800" dirty="0" smtClean="0">
                <a:solidFill>
                  <a:prstClr val="black"/>
                </a:solidFill>
                <a:latin typeface="Calibri" panose="020F0502020204030204"/>
              </a:rPr>
              <a:t>Boosting  Classifier: </a:t>
            </a:r>
            <a:r>
              <a:rPr lang="en-GB" sz="2800" dirty="0">
                <a:solidFill>
                  <a:prstClr val="black"/>
                </a:solidFill>
                <a:latin typeface="Calibri" panose="020F0502020204030204"/>
              </a:rPr>
              <a:t>(a) Count </a:t>
            </a:r>
            <a:r>
              <a:rPr lang="en-GB" sz="2800" dirty="0" err="1">
                <a:solidFill>
                  <a:prstClr val="black"/>
                </a:solidFill>
                <a:latin typeface="Calibri" panose="020F0502020204030204"/>
              </a:rPr>
              <a:t>Vect</a:t>
            </a:r>
            <a:r>
              <a:rPr lang="en-GB" sz="2800" dirty="0">
                <a:solidFill>
                  <a:prstClr val="black"/>
                </a:solidFill>
                <a:latin typeface="Calibri" panose="020F0502020204030204"/>
              </a:rPr>
              <a:t> features, (b) TF-IDF Features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93" y="1684924"/>
            <a:ext cx="3951194" cy="45707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7112" y="1606152"/>
            <a:ext cx="3075064" cy="22146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116" y="1606152"/>
            <a:ext cx="3855752" cy="46530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6417" y="3897394"/>
            <a:ext cx="3136729" cy="2259095"/>
          </a:xfrm>
          <a:prstGeom prst="rect">
            <a:avLst/>
          </a:prstGeom>
        </p:spPr>
      </p:pic>
      <p:sp>
        <p:nvSpPr>
          <p:cNvPr id="8" name="Rectangle 7"/>
          <p:cNvSpPr/>
          <p:nvPr/>
        </p:nvSpPr>
        <p:spPr>
          <a:xfrm>
            <a:off x="239311" y="1690688"/>
            <a:ext cx="436338" cy="369332"/>
          </a:xfrm>
          <a:prstGeom prst="rect">
            <a:avLst/>
          </a:prstGeom>
        </p:spPr>
        <p:txBody>
          <a:bodyPr wrap="none">
            <a:spAutoFit/>
          </a:bodyPr>
          <a:lstStyle/>
          <a:p>
            <a:r>
              <a:rPr lang="en-GB" dirty="0" smtClean="0"/>
              <a:t>(a)</a:t>
            </a:r>
            <a:endParaRPr lang="en-GB" dirty="0"/>
          </a:p>
        </p:txBody>
      </p:sp>
      <p:sp>
        <p:nvSpPr>
          <p:cNvPr id="9" name="Rectangle 8"/>
          <p:cNvSpPr/>
          <p:nvPr/>
        </p:nvSpPr>
        <p:spPr>
          <a:xfrm>
            <a:off x="4196392" y="1900047"/>
            <a:ext cx="436338" cy="369332"/>
          </a:xfrm>
          <a:prstGeom prst="rect">
            <a:avLst/>
          </a:prstGeom>
        </p:spPr>
        <p:txBody>
          <a:bodyPr wrap="none">
            <a:spAutoFit/>
          </a:bodyPr>
          <a:lstStyle/>
          <a:p>
            <a:r>
              <a:rPr lang="en-GB" dirty="0" smtClean="0"/>
              <a:t>(a)</a:t>
            </a:r>
            <a:endParaRPr lang="en-GB" dirty="0"/>
          </a:p>
        </p:txBody>
      </p:sp>
      <p:sp>
        <p:nvSpPr>
          <p:cNvPr id="10" name="Rectangle 9"/>
          <p:cNvSpPr/>
          <p:nvPr/>
        </p:nvSpPr>
        <p:spPr>
          <a:xfrm>
            <a:off x="4187251" y="3561826"/>
            <a:ext cx="447558" cy="369332"/>
          </a:xfrm>
          <a:prstGeom prst="rect">
            <a:avLst/>
          </a:prstGeom>
        </p:spPr>
        <p:txBody>
          <a:bodyPr wrap="none">
            <a:spAutoFit/>
          </a:bodyPr>
          <a:lstStyle/>
          <a:p>
            <a:r>
              <a:rPr lang="en-GB" dirty="0" smtClean="0"/>
              <a:t>(b)</a:t>
            </a:r>
            <a:endParaRPr lang="en-GB" dirty="0"/>
          </a:p>
        </p:txBody>
      </p:sp>
      <p:sp>
        <p:nvSpPr>
          <p:cNvPr id="11" name="Rectangle 10"/>
          <p:cNvSpPr/>
          <p:nvPr/>
        </p:nvSpPr>
        <p:spPr>
          <a:xfrm>
            <a:off x="7643832" y="1767246"/>
            <a:ext cx="447558" cy="369332"/>
          </a:xfrm>
          <a:prstGeom prst="rect">
            <a:avLst/>
          </a:prstGeom>
        </p:spPr>
        <p:txBody>
          <a:bodyPr wrap="none">
            <a:spAutoFit/>
          </a:bodyPr>
          <a:lstStyle/>
          <a:p>
            <a:r>
              <a:rPr lang="en-GB" dirty="0" smtClean="0"/>
              <a:t>(b)</a:t>
            </a:r>
            <a:endParaRPr lang="en-GB" dirty="0"/>
          </a:p>
        </p:txBody>
      </p:sp>
    </p:spTree>
    <p:extLst>
      <p:ext uri="{BB962C8B-B14F-4D97-AF65-F5344CB8AC3E}">
        <p14:creationId xmlns:p14="http://schemas.microsoft.com/office/powerpoint/2010/main" val="32150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smtClean="0">
                <a:solidFill>
                  <a:prstClr val="black"/>
                </a:solidFill>
                <a:latin typeface="Calibri" panose="020F0502020204030204"/>
              </a:rPr>
              <a:t>10. Extreme </a:t>
            </a:r>
            <a:r>
              <a:rPr lang="en-GB" sz="2800" dirty="0" smtClean="0">
                <a:solidFill>
                  <a:prstClr val="black"/>
                </a:solidFill>
                <a:latin typeface="Calibri" panose="020F0502020204030204"/>
              </a:rPr>
              <a:t>Gradient </a:t>
            </a:r>
            <a:r>
              <a:rPr lang="en-GB" sz="2800" dirty="0">
                <a:solidFill>
                  <a:prstClr val="black"/>
                </a:solidFill>
                <a:latin typeface="Calibri" panose="020F0502020204030204"/>
              </a:rPr>
              <a:t>Boosting  Classifier: (a) Count </a:t>
            </a:r>
            <a:r>
              <a:rPr lang="en-GB" sz="2800" dirty="0" err="1">
                <a:solidFill>
                  <a:prstClr val="black"/>
                </a:solidFill>
                <a:latin typeface="Calibri" panose="020F0502020204030204"/>
              </a:rPr>
              <a:t>Vect</a:t>
            </a:r>
            <a:r>
              <a:rPr lang="en-GB" sz="2800" dirty="0">
                <a:solidFill>
                  <a:prstClr val="black"/>
                </a:solidFill>
                <a:latin typeface="Calibri" panose="020F0502020204030204"/>
              </a:rPr>
              <a:t> features, (b) TF-IDF Features</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43" y="1787987"/>
            <a:ext cx="3776460" cy="455739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237" y="1729520"/>
            <a:ext cx="3185525" cy="229423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1521" y="1787987"/>
            <a:ext cx="3857158" cy="465478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3237" y="4178213"/>
            <a:ext cx="3144308" cy="2264554"/>
          </a:xfrm>
          <a:prstGeom prst="rect">
            <a:avLst/>
          </a:prstGeom>
        </p:spPr>
      </p:pic>
      <p:sp>
        <p:nvSpPr>
          <p:cNvPr id="12" name="Rectangle 11"/>
          <p:cNvSpPr/>
          <p:nvPr/>
        </p:nvSpPr>
        <p:spPr>
          <a:xfrm>
            <a:off x="239311" y="1690688"/>
            <a:ext cx="436338" cy="369332"/>
          </a:xfrm>
          <a:prstGeom prst="rect">
            <a:avLst/>
          </a:prstGeom>
        </p:spPr>
        <p:txBody>
          <a:bodyPr wrap="none">
            <a:spAutoFit/>
          </a:bodyPr>
          <a:lstStyle/>
          <a:p>
            <a:r>
              <a:rPr lang="en-GB" dirty="0" smtClean="0"/>
              <a:t>(a)</a:t>
            </a:r>
            <a:endParaRPr lang="en-GB" dirty="0"/>
          </a:p>
        </p:txBody>
      </p:sp>
      <p:sp>
        <p:nvSpPr>
          <p:cNvPr id="13" name="Rectangle 12"/>
          <p:cNvSpPr/>
          <p:nvPr/>
        </p:nvSpPr>
        <p:spPr>
          <a:xfrm>
            <a:off x="4106993" y="1788738"/>
            <a:ext cx="436338" cy="369332"/>
          </a:xfrm>
          <a:prstGeom prst="rect">
            <a:avLst/>
          </a:prstGeom>
        </p:spPr>
        <p:txBody>
          <a:bodyPr wrap="none">
            <a:spAutoFit/>
          </a:bodyPr>
          <a:lstStyle/>
          <a:p>
            <a:r>
              <a:rPr lang="en-GB" dirty="0" smtClean="0"/>
              <a:t>(a)</a:t>
            </a:r>
            <a:endParaRPr lang="en-GB" dirty="0"/>
          </a:p>
        </p:txBody>
      </p:sp>
      <p:sp>
        <p:nvSpPr>
          <p:cNvPr id="14" name="Rectangle 13"/>
          <p:cNvSpPr/>
          <p:nvPr/>
        </p:nvSpPr>
        <p:spPr>
          <a:xfrm>
            <a:off x="4148210" y="3903216"/>
            <a:ext cx="447558" cy="369332"/>
          </a:xfrm>
          <a:prstGeom prst="rect">
            <a:avLst/>
          </a:prstGeom>
        </p:spPr>
        <p:txBody>
          <a:bodyPr wrap="none">
            <a:spAutoFit/>
          </a:bodyPr>
          <a:lstStyle/>
          <a:p>
            <a:r>
              <a:rPr lang="en-GB" dirty="0" smtClean="0"/>
              <a:t>(b)</a:t>
            </a:r>
            <a:endParaRPr lang="en-GB" dirty="0"/>
          </a:p>
        </p:txBody>
      </p:sp>
      <p:sp>
        <p:nvSpPr>
          <p:cNvPr id="15" name="Rectangle 14"/>
          <p:cNvSpPr/>
          <p:nvPr/>
        </p:nvSpPr>
        <p:spPr>
          <a:xfrm>
            <a:off x="7756506" y="1843088"/>
            <a:ext cx="447558" cy="369332"/>
          </a:xfrm>
          <a:prstGeom prst="rect">
            <a:avLst/>
          </a:prstGeom>
        </p:spPr>
        <p:txBody>
          <a:bodyPr wrap="none">
            <a:spAutoFit/>
          </a:bodyPr>
          <a:lstStyle/>
          <a:p>
            <a:r>
              <a:rPr lang="en-GB" dirty="0" smtClean="0"/>
              <a:t>(b)</a:t>
            </a:r>
            <a:endParaRPr lang="en-GB" dirty="0"/>
          </a:p>
        </p:txBody>
      </p:sp>
    </p:spTree>
    <p:extLst>
      <p:ext uri="{BB962C8B-B14F-4D97-AF65-F5344CB8AC3E}">
        <p14:creationId xmlns:p14="http://schemas.microsoft.com/office/powerpoint/2010/main" val="329868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Text Pre-processing</a:t>
            </a:r>
            <a:endParaRPr lang="en-GB" sz="3200" dirty="0"/>
          </a:p>
        </p:txBody>
      </p:sp>
      <p:sp>
        <p:nvSpPr>
          <p:cNvPr id="3" name="Content Placeholder 2"/>
          <p:cNvSpPr>
            <a:spLocks noGrp="1"/>
          </p:cNvSpPr>
          <p:nvPr>
            <p:ph idx="1"/>
          </p:nvPr>
        </p:nvSpPr>
        <p:spPr/>
        <p:txBody>
          <a:bodyPr>
            <a:normAutofit fontScale="92500" lnSpcReduction="10000"/>
          </a:bodyPr>
          <a:lstStyle/>
          <a:p>
            <a:r>
              <a:rPr lang="en-GB" dirty="0" smtClean="0"/>
              <a:t>Various functions are defined to clean the data and these are as follows:</a:t>
            </a:r>
          </a:p>
          <a:p>
            <a:pPr marL="914400" lvl="1" indent="-457200">
              <a:buFont typeface="+mj-lt"/>
              <a:buAutoNum type="arabicPeriod"/>
            </a:pPr>
            <a:r>
              <a:rPr lang="en-GB" dirty="0" smtClean="0"/>
              <a:t>Normalizing URL (replacing </a:t>
            </a:r>
            <a:r>
              <a:rPr lang="en-GB" dirty="0" err="1" smtClean="0"/>
              <a:t>url’s</a:t>
            </a:r>
            <a:r>
              <a:rPr lang="en-GB" dirty="0" smtClean="0"/>
              <a:t> with ‘</a:t>
            </a:r>
            <a:r>
              <a:rPr lang="en-GB" dirty="0" err="1" smtClean="0"/>
              <a:t>someurl</a:t>
            </a:r>
            <a:r>
              <a:rPr lang="en-GB" dirty="0" smtClean="0"/>
              <a:t>’)</a:t>
            </a:r>
          </a:p>
          <a:p>
            <a:pPr marL="914400" lvl="1" indent="-457200">
              <a:buFont typeface="+mj-lt"/>
              <a:buAutoNum type="arabicPeriod"/>
            </a:pPr>
            <a:r>
              <a:rPr lang="en-GB" dirty="0" smtClean="0"/>
              <a:t>Normalizing email (replacing email with ‘</a:t>
            </a:r>
            <a:r>
              <a:rPr lang="en-GB" dirty="0" err="1" smtClean="0"/>
              <a:t>someemail</a:t>
            </a:r>
            <a:r>
              <a:rPr lang="en-GB" dirty="0" smtClean="0"/>
              <a:t>’)</a:t>
            </a:r>
          </a:p>
          <a:p>
            <a:pPr marL="914400" lvl="1" indent="-457200">
              <a:buFont typeface="+mj-lt"/>
              <a:buAutoNum type="arabicPeriod"/>
            </a:pPr>
            <a:r>
              <a:rPr lang="en-GB" dirty="0" smtClean="0"/>
              <a:t>Normalizing username handles (replacing handles with ‘</a:t>
            </a:r>
            <a:r>
              <a:rPr lang="en-GB" dirty="0" err="1" smtClean="0"/>
              <a:t>somehandle</a:t>
            </a:r>
            <a:r>
              <a:rPr lang="en-GB" dirty="0" smtClean="0"/>
              <a:t>’)</a:t>
            </a:r>
          </a:p>
          <a:p>
            <a:pPr marL="914400" lvl="1" indent="-457200">
              <a:buFont typeface="+mj-lt"/>
              <a:buAutoNum type="arabicPeriod"/>
            </a:pPr>
            <a:r>
              <a:rPr lang="en-GB" dirty="0" smtClean="0"/>
              <a:t>Tokenizing the text</a:t>
            </a:r>
          </a:p>
          <a:p>
            <a:pPr marL="914400" lvl="1" indent="-457200">
              <a:buFont typeface="+mj-lt"/>
              <a:buAutoNum type="arabicPeriod"/>
            </a:pPr>
            <a:r>
              <a:rPr lang="en-GB" dirty="0" smtClean="0"/>
              <a:t>Removing characters with are non-ASCII</a:t>
            </a:r>
          </a:p>
          <a:p>
            <a:pPr marL="914400" lvl="1" indent="-457200">
              <a:buFont typeface="+mj-lt"/>
              <a:buAutoNum type="arabicPeriod"/>
            </a:pPr>
            <a:r>
              <a:rPr lang="en-GB" dirty="0" smtClean="0"/>
              <a:t>Lower-casing the tokens</a:t>
            </a:r>
          </a:p>
          <a:p>
            <a:pPr marL="914400" lvl="1" indent="-457200">
              <a:buFont typeface="+mj-lt"/>
              <a:buAutoNum type="arabicPeriod"/>
            </a:pPr>
            <a:r>
              <a:rPr lang="en-GB" dirty="0" smtClean="0"/>
              <a:t>Removing punctuations</a:t>
            </a:r>
          </a:p>
          <a:p>
            <a:pPr marL="914400" lvl="1" indent="-457200">
              <a:buFont typeface="+mj-lt"/>
              <a:buAutoNum type="arabicPeriod"/>
            </a:pPr>
            <a:r>
              <a:rPr lang="en-GB" dirty="0" smtClean="0"/>
              <a:t>Replacing numbers</a:t>
            </a:r>
          </a:p>
          <a:p>
            <a:pPr marL="914400" lvl="1" indent="-457200">
              <a:buFont typeface="+mj-lt"/>
              <a:buAutoNum type="arabicPeriod"/>
            </a:pPr>
            <a:r>
              <a:rPr lang="en-GB" dirty="0" smtClean="0"/>
              <a:t>Removing stop words</a:t>
            </a:r>
          </a:p>
          <a:p>
            <a:pPr marL="914400" lvl="1" indent="-457200">
              <a:buFont typeface="+mj-lt"/>
              <a:buAutoNum type="arabicPeriod"/>
            </a:pPr>
            <a:r>
              <a:rPr lang="en-GB" dirty="0" smtClean="0"/>
              <a:t>Stemming</a:t>
            </a:r>
          </a:p>
          <a:p>
            <a:pPr marL="914400" lvl="1" indent="-457200">
              <a:buFont typeface="+mj-lt"/>
              <a:buAutoNum type="arabicPeriod"/>
            </a:pPr>
            <a:r>
              <a:rPr lang="en-GB" dirty="0" smtClean="0"/>
              <a:t>Lemmatization </a:t>
            </a:r>
          </a:p>
          <a:p>
            <a:pPr marL="914400" lvl="1" indent="-457200">
              <a:buFont typeface="+mj-lt"/>
              <a:buAutoNum type="arabicPeriod"/>
            </a:pPr>
            <a:endParaRPr lang="en-GB" dirty="0"/>
          </a:p>
        </p:txBody>
      </p:sp>
    </p:spTree>
    <p:extLst>
      <p:ext uri="{BB962C8B-B14F-4D97-AF65-F5344CB8AC3E}">
        <p14:creationId xmlns:p14="http://schemas.microsoft.com/office/powerpoint/2010/main" val="48238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7255"/>
            <a:ext cx="10515600" cy="5600418"/>
          </a:xfrm>
        </p:spPr>
        <p:txBody>
          <a:bodyPr>
            <a:normAutofit fontScale="92500" lnSpcReduction="20000"/>
          </a:bodyPr>
          <a:lstStyle/>
          <a:p>
            <a:pPr algn="just"/>
            <a:r>
              <a:rPr lang="en-GB" dirty="0" smtClean="0"/>
              <a:t>Among all these, different combinations of Normalizing </a:t>
            </a:r>
            <a:r>
              <a:rPr lang="en-GB" dirty="0" err="1" smtClean="0"/>
              <a:t>urls</a:t>
            </a:r>
            <a:r>
              <a:rPr lang="en-GB" dirty="0" smtClean="0"/>
              <a:t>, replacing numbers and stemming are tried to see if performance gets improved on various algorithms. </a:t>
            </a:r>
          </a:p>
          <a:p>
            <a:pPr algn="just"/>
            <a:r>
              <a:rPr lang="en-GB" dirty="0" smtClean="0"/>
              <a:t>Two types of features are extracted from the tokens obtained after cleaning </a:t>
            </a:r>
            <a:r>
              <a:rPr lang="en-GB" dirty="0" smtClean="0"/>
              <a:t>them using the above </a:t>
            </a:r>
            <a:r>
              <a:rPr lang="en-GB" dirty="0" smtClean="0"/>
              <a:t>defined functions, these are:</a:t>
            </a:r>
          </a:p>
          <a:p>
            <a:pPr marL="914400" lvl="1" indent="-457200" algn="just">
              <a:buFont typeface="+mj-lt"/>
              <a:buAutoNum type="arabicPeriod"/>
            </a:pPr>
            <a:r>
              <a:rPr lang="en-GB" dirty="0" smtClean="0"/>
              <a:t>Count Vectors</a:t>
            </a:r>
          </a:p>
          <a:p>
            <a:pPr marL="914400" lvl="1" indent="-457200" algn="just">
              <a:buFont typeface="+mj-lt"/>
              <a:buAutoNum type="arabicPeriod"/>
            </a:pPr>
            <a:r>
              <a:rPr lang="en-GB" dirty="0" smtClean="0"/>
              <a:t>TF-IDF vectors</a:t>
            </a:r>
          </a:p>
          <a:p>
            <a:pPr algn="just"/>
            <a:r>
              <a:rPr lang="en-GB" dirty="0" smtClean="0"/>
              <a:t>Ten </a:t>
            </a:r>
            <a:r>
              <a:rPr lang="en-GB" dirty="0" smtClean="0"/>
              <a:t>different algorithms are considered, these are</a:t>
            </a:r>
          </a:p>
          <a:p>
            <a:pPr marL="914400" lvl="1" indent="-457200" algn="just">
              <a:buFont typeface="+mj-lt"/>
              <a:buAutoNum type="arabicPeriod"/>
            </a:pPr>
            <a:r>
              <a:rPr lang="en-GB" dirty="0" smtClean="0"/>
              <a:t>K Nearest Neighbours</a:t>
            </a:r>
          </a:p>
          <a:p>
            <a:pPr marL="914400" lvl="1" indent="-457200" algn="just">
              <a:buFont typeface="+mj-lt"/>
              <a:buAutoNum type="arabicPeriod"/>
            </a:pPr>
            <a:r>
              <a:rPr lang="en-GB" dirty="0" smtClean="0"/>
              <a:t>Decision Tree</a:t>
            </a:r>
          </a:p>
          <a:p>
            <a:pPr marL="914400" lvl="1" indent="-457200" algn="just">
              <a:buFont typeface="+mj-lt"/>
              <a:buAutoNum type="arabicPeriod"/>
            </a:pPr>
            <a:r>
              <a:rPr lang="en-GB" dirty="0" smtClean="0"/>
              <a:t>Nearest Centroid</a:t>
            </a:r>
          </a:p>
          <a:p>
            <a:pPr marL="914400" lvl="1" indent="-457200" algn="just">
              <a:buFont typeface="+mj-lt"/>
              <a:buAutoNum type="arabicPeriod"/>
            </a:pPr>
            <a:r>
              <a:rPr lang="en-GB" dirty="0" smtClean="0"/>
              <a:t>Naïve Bayes classifier</a:t>
            </a:r>
          </a:p>
          <a:p>
            <a:pPr marL="914400" lvl="1" indent="-457200" algn="just">
              <a:buFont typeface="+mj-lt"/>
              <a:buAutoNum type="arabicPeriod"/>
            </a:pPr>
            <a:r>
              <a:rPr lang="en-GB" dirty="0" smtClean="0"/>
              <a:t>Logistic Regression</a:t>
            </a:r>
          </a:p>
          <a:p>
            <a:pPr marL="914400" lvl="1" indent="-457200" algn="just">
              <a:buFont typeface="+mj-lt"/>
              <a:buAutoNum type="arabicPeriod"/>
            </a:pPr>
            <a:r>
              <a:rPr lang="en-GB" dirty="0" smtClean="0"/>
              <a:t>SVC with linear </a:t>
            </a:r>
            <a:r>
              <a:rPr lang="en-GB" dirty="0" smtClean="0"/>
              <a:t>kernel</a:t>
            </a:r>
          </a:p>
          <a:p>
            <a:pPr marL="914400" lvl="1" indent="-457200" algn="just">
              <a:buFont typeface="+mj-lt"/>
              <a:buAutoNum type="arabicPeriod"/>
            </a:pPr>
            <a:r>
              <a:rPr lang="en-GB" dirty="0" smtClean="0"/>
              <a:t>SGD Classifier</a:t>
            </a:r>
            <a:endParaRPr lang="en-GB" dirty="0" smtClean="0"/>
          </a:p>
          <a:p>
            <a:pPr marL="914400" lvl="1" indent="-457200" algn="just">
              <a:buFont typeface="+mj-lt"/>
              <a:buAutoNum type="arabicPeriod"/>
            </a:pPr>
            <a:r>
              <a:rPr lang="en-GB" dirty="0" smtClean="0"/>
              <a:t>Random Forest Classifier</a:t>
            </a:r>
          </a:p>
          <a:p>
            <a:pPr marL="914400" lvl="1" indent="-457200" algn="just">
              <a:buFont typeface="+mj-lt"/>
              <a:buAutoNum type="arabicPeriod"/>
            </a:pPr>
            <a:r>
              <a:rPr lang="en-GB" dirty="0" smtClean="0"/>
              <a:t>Gradient Boosting</a:t>
            </a:r>
          </a:p>
          <a:p>
            <a:pPr marL="914400" lvl="1" indent="-457200" algn="just">
              <a:buFont typeface="+mj-lt"/>
              <a:buAutoNum type="arabicPeriod"/>
            </a:pPr>
            <a:r>
              <a:rPr lang="en-GB" dirty="0" smtClean="0"/>
              <a:t>Extreme Gradient Boosting classifier</a:t>
            </a:r>
          </a:p>
          <a:p>
            <a:pPr marL="914400" lvl="1" indent="-457200" algn="just">
              <a:buFont typeface="+mj-lt"/>
              <a:buAutoNum type="arabicPeriod"/>
            </a:pPr>
            <a:endParaRPr lang="en-GB" dirty="0" smtClean="0"/>
          </a:p>
          <a:p>
            <a:pPr marL="457200" lvl="1" indent="0" algn="just">
              <a:buNone/>
            </a:pPr>
            <a:endParaRPr lang="en-GB" dirty="0"/>
          </a:p>
        </p:txBody>
      </p:sp>
    </p:spTree>
    <p:extLst>
      <p:ext uri="{BB962C8B-B14F-4D97-AF65-F5344CB8AC3E}">
        <p14:creationId xmlns:p14="http://schemas.microsoft.com/office/powerpoint/2010/main" val="259290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3295"/>
            <a:ext cx="10515600" cy="4450487"/>
          </a:xfrm>
        </p:spPr>
        <p:txBody>
          <a:bodyPr/>
          <a:lstStyle/>
          <a:p>
            <a:pPr marL="0" indent="0">
              <a:buNone/>
            </a:pPr>
            <a:r>
              <a:rPr lang="en-GB" dirty="0">
                <a:solidFill>
                  <a:prstClr val="black"/>
                </a:solidFill>
              </a:rPr>
              <a:t>After trying all these combinations on a smaller dataset, they are applied to complete dataset and following results are obtained</a:t>
            </a:r>
            <a:r>
              <a:rPr lang="en-GB" dirty="0" smtClean="0">
                <a:solidFill>
                  <a:prstClr val="black"/>
                </a:solidFill>
              </a:rPr>
              <a:t>:</a:t>
            </a:r>
          </a:p>
          <a:p>
            <a:pPr lvl="1" algn="just"/>
            <a:r>
              <a:rPr lang="en-GB" b="1" dirty="0" smtClean="0"/>
              <a:t>SGD classifier gives best result (accuracy : 93.85, f1 score : 0.937) </a:t>
            </a:r>
            <a:r>
              <a:rPr lang="en-GB" dirty="0" smtClean="0"/>
              <a:t>followed by SVC with linear </a:t>
            </a:r>
            <a:r>
              <a:rPr lang="en-GB" dirty="0"/>
              <a:t>kernel (accuracy : </a:t>
            </a:r>
            <a:r>
              <a:rPr lang="en-GB" dirty="0" smtClean="0"/>
              <a:t>93.53, </a:t>
            </a:r>
            <a:r>
              <a:rPr lang="en-GB" dirty="0"/>
              <a:t>f1 score : </a:t>
            </a:r>
            <a:r>
              <a:rPr lang="en-GB" dirty="0" smtClean="0"/>
              <a:t>0.934) </a:t>
            </a:r>
            <a:r>
              <a:rPr lang="en-GB" dirty="0"/>
              <a:t>and </a:t>
            </a:r>
            <a:r>
              <a:rPr lang="en-GB" dirty="0" smtClean="0"/>
              <a:t>then </a:t>
            </a:r>
            <a:r>
              <a:rPr lang="en-GB" dirty="0"/>
              <a:t>Logistic Regression (accuracy : </a:t>
            </a:r>
            <a:r>
              <a:rPr lang="en-GB" dirty="0" smtClean="0"/>
              <a:t>92.2, </a:t>
            </a:r>
            <a:r>
              <a:rPr lang="en-GB" dirty="0"/>
              <a:t>f1 score : </a:t>
            </a:r>
            <a:r>
              <a:rPr lang="en-GB" dirty="0" smtClean="0"/>
              <a:t>0.922).</a:t>
            </a:r>
            <a:endParaRPr lang="en-GB" dirty="0" smtClean="0"/>
          </a:p>
          <a:p>
            <a:pPr lvl="1" algn="just"/>
            <a:r>
              <a:rPr lang="en-GB" dirty="0"/>
              <a:t>SVC with linear </a:t>
            </a:r>
            <a:r>
              <a:rPr lang="en-GB" dirty="0" smtClean="0"/>
              <a:t>kernel takes relatively more time in training than the other two.</a:t>
            </a:r>
          </a:p>
          <a:p>
            <a:pPr lvl="1" algn="just"/>
            <a:r>
              <a:rPr lang="en-GB" dirty="0" smtClean="0"/>
              <a:t>Focus is made on improving these classifiers using hyper-parameter tuning.</a:t>
            </a:r>
          </a:p>
          <a:p>
            <a:pPr lvl="1" algn="just"/>
            <a:r>
              <a:rPr lang="en-GB" dirty="0" smtClean="0"/>
              <a:t>Upon observing the scores (accuracy and f1 scores) on these classifiers on training data , it is found that these classifiers fit to training data to above     98 %. So, further tuning may lead to overfitting and thus the default hyper-parameter can be taken as best parameters.</a:t>
            </a:r>
            <a:endParaRPr lang="en-GB" dirty="0"/>
          </a:p>
        </p:txBody>
      </p:sp>
      <p:sp>
        <p:nvSpPr>
          <p:cNvPr id="5" name="TextBox 4"/>
          <p:cNvSpPr txBox="1"/>
          <p:nvPr/>
        </p:nvSpPr>
        <p:spPr>
          <a:xfrm>
            <a:off x="824346" y="4973782"/>
            <a:ext cx="10529454" cy="1323439"/>
          </a:xfrm>
          <a:prstGeom prst="rect">
            <a:avLst/>
          </a:prstGeom>
          <a:noFill/>
        </p:spPr>
        <p:txBody>
          <a:bodyPr wrap="square" rtlCol="0">
            <a:spAutoFit/>
          </a:bodyPr>
          <a:lstStyle/>
          <a:p>
            <a:pPr algn="just"/>
            <a:r>
              <a:rPr lang="en-GB" sz="2000" b="1" dirty="0" smtClean="0"/>
              <a:t>Analysing the results by various estimators/algorithms based on given data, I would suggest </a:t>
            </a:r>
            <a:r>
              <a:rPr lang="en-GB" sz="2000" b="1" dirty="0" err="1" smtClean="0"/>
              <a:t>Riveldy</a:t>
            </a:r>
            <a:r>
              <a:rPr lang="en-GB" sz="2000" b="1" dirty="0" smtClean="0"/>
              <a:t> to use SGD Classifier for detecting fake posts, as it is not only giving best results, but also fast and computationally efficient in dealing with large datasets (because of use of Stochastic Gradient Decent optimization instead of Gradient Descent)</a:t>
            </a:r>
            <a:endParaRPr lang="en-GB" sz="2000" b="1" dirty="0"/>
          </a:p>
        </p:txBody>
      </p:sp>
      <p:sp>
        <p:nvSpPr>
          <p:cNvPr id="6" name="TextBox 5"/>
          <p:cNvSpPr txBox="1"/>
          <p:nvPr/>
        </p:nvSpPr>
        <p:spPr>
          <a:xfrm>
            <a:off x="1496291" y="6297221"/>
            <a:ext cx="6221768" cy="369332"/>
          </a:xfrm>
          <a:prstGeom prst="rect">
            <a:avLst/>
          </a:prstGeom>
          <a:noFill/>
        </p:spPr>
        <p:txBody>
          <a:bodyPr wrap="none" rtlCol="0">
            <a:spAutoFit/>
          </a:bodyPr>
          <a:lstStyle/>
          <a:p>
            <a:r>
              <a:rPr lang="en-GB" i="1" dirty="0" smtClean="0"/>
              <a:t>*results obtained using various algorithms are in following slides</a:t>
            </a:r>
            <a:endParaRPr lang="en-GB" i="1" dirty="0"/>
          </a:p>
        </p:txBody>
      </p:sp>
    </p:spTree>
    <p:extLst>
      <p:ext uri="{BB962C8B-B14F-4D97-AF65-F5344CB8AC3E}">
        <p14:creationId xmlns:p14="http://schemas.microsoft.com/office/powerpoint/2010/main" val="383769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smtClean="0">
                <a:latin typeface="+mn-lt"/>
              </a:rPr>
              <a:t>1. SGD </a:t>
            </a:r>
            <a:r>
              <a:rPr lang="en-GB" sz="2800" dirty="0" smtClean="0">
                <a:latin typeface="+mn-lt"/>
              </a:rPr>
              <a:t>Classifier: </a:t>
            </a:r>
            <a:r>
              <a:rPr lang="en-GB" sz="2800" dirty="0">
                <a:latin typeface="+mn-lt"/>
              </a:rPr>
              <a:t>(a) Count </a:t>
            </a:r>
            <a:r>
              <a:rPr lang="en-GB" sz="2800" dirty="0" err="1">
                <a:latin typeface="+mn-lt"/>
              </a:rPr>
              <a:t>Vect</a:t>
            </a:r>
            <a:r>
              <a:rPr lang="en-GB" sz="2800" dirty="0">
                <a:latin typeface="+mn-lt"/>
              </a:rPr>
              <a:t> features, (b) TF-IDF Features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31" y="1875354"/>
            <a:ext cx="3536333" cy="4267612"/>
          </a:xfrm>
          <a:prstGeom prst="rect">
            <a:avLst/>
          </a:prstGeom>
        </p:spPr>
      </p:pic>
      <p:sp>
        <p:nvSpPr>
          <p:cNvPr id="6" name="Rectangle 5"/>
          <p:cNvSpPr/>
          <p:nvPr/>
        </p:nvSpPr>
        <p:spPr>
          <a:xfrm>
            <a:off x="620031" y="1690688"/>
            <a:ext cx="436338" cy="369332"/>
          </a:xfrm>
          <a:prstGeom prst="rect">
            <a:avLst/>
          </a:prstGeom>
        </p:spPr>
        <p:txBody>
          <a:bodyPr wrap="none">
            <a:spAutoFit/>
          </a:bodyPr>
          <a:lstStyle/>
          <a:p>
            <a:r>
              <a:rPr lang="en-GB" dirty="0" smtClean="0"/>
              <a:t>(a)</a:t>
            </a:r>
            <a:endParaRPr lang="en-GB" dirty="0"/>
          </a:p>
        </p:txBody>
      </p:sp>
      <p:sp>
        <p:nvSpPr>
          <p:cNvPr id="7" name="Rectangle 6"/>
          <p:cNvSpPr/>
          <p:nvPr/>
        </p:nvSpPr>
        <p:spPr>
          <a:xfrm>
            <a:off x="4150754" y="1690688"/>
            <a:ext cx="447558" cy="369332"/>
          </a:xfrm>
          <a:prstGeom prst="rect">
            <a:avLst/>
          </a:prstGeom>
        </p:spPr>
        <p:txBody>
          <a:bodyPr wrap="none">
            <a:spAutoFit/>
          </a:bodyPr>
          <a:lstStyle/>
          <a:p>
            <a:r>
              <a:rPr lang="en-GB" dirty="0" smtClean="0"/>
              <a:t>(b)</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754" y="1871025"/>
            <a:ext cx="3696530" cy="44609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975" y="1871025"/>
            <a:ext cx="3557217" cy="4292814"/>
          </a:xfrm>
          <a:prstGeom prst="rect">
            <a:avLst/>
          </a:prstGeom>
        </p:spPr>
      </p:pic>
    </p:spTree>
    <p:extLst>
      <p:ext uri="{BB962C8B-B14F-4D97-AF65-F5344CB8AC3E}">
        <p14:creationId xmlns:p14="http://schemas.microsoft.com/office/powerpoint/2010/main" val="92244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mn-lt"/>
              </a:rPr>
              <a:t>2. SVC</a:t>
            </a:r>
            <a:r>
              <a:rPr lang="en-GB" sz="2800" dirty="0" smtClean="0">
                <a:latin typeface="+mn-lt"/>
              </a:rPr>
              <a:t>: </a:t>
            </a:r>
            <a:r>
              <a:rPr lang="en-GB" sz="2800" dirty="0">
                <a:latin typeface="+mn-lt"/>
              </a:rPr>
              <a:t>(a) Count </a:t>
            </a:r>
            <a:r>
              <a:rPr lang="en-GB" sz="2800" dirty="0" err="1">
                <a:latin typeface="+mn-lt"/>
              </a:rPr>
              <a:t>Vect</a:t>
            </a:r>
            <a:r>
              <a:rPr lang="en-GB" sz="2800" dirty="0">
                <a:latin typeface="+mn-lt"/>
              </a:rPr>
              <a:t> features, (b) TF-IDF Features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11" y="1718831"/>
            <a:ext cx="3719320" cy="44884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351" y="1718831"/>
            <a:ext cx="3719320" cy="4488439"/>
          </a:xfrm>
          <a:prstGeom prst="rect">
            <a:avLst/>
          </a:prstGeom>
        </p:spPr>
      </p:pic>
      <p:sp>
        <p:nvSpPr>
          <p:cNvPr id="6" name="Rectangle 5"/>
          <p:cNvSpPr/>
          <p:nvPr/>
        </p:nvSpPr>
        <p:spPr>
          <a:xfrm>
            <a:off x="78042" y="1690688"/>
            <a:ext cx="436338" cy="369332"/>
          </a:xfrm>
          <a:prstGeom prst="rect">
            <a:avLst/>
          </a:prstGeom>
        </p:spPr>
        <p:txBody>
          <a:bodyPr wrap="none">
            <a:spAutoFit/>
          </a:bodyPr>
          <a:lstStyle/>
          <a:p>
            <a:r>
              <a:rPr lang="en-GB" dirty="0" smtClean="0"/>
              <a:t>(a)</a:t>
            </a:r>
            <a:endParaRPr lang="en-GB" dirty="0"/>
          </a:p>
        </p:txBody>
      </p:sp>
      <p:sp>
        <p:nvSpPr>
          <p:cNvPr id="7" name="Rectangle 6"/>
          <p:cNvSpPr/>
          <p:nvPr/>
        </p:nvSpPr>
        <p:spPr>
          <a:xfrm>
            <a:off x="4115572" y="1690688"/>
            <a:ext cx="447558" cy="369332"/>
          </a:xfrm>
          <a:prstGeom prst="rect">
            <a:avLst/>
          </a:prstGeom>
        </p:spPr>
        <p:txBody>
          <a:bodyPr wrap="none">
            <a:spAutoFit/>
          </a:bodyPr>
          <a:lstStyle/>
          <a:p>
            <a:r>
              <a:rPr lang="en-GB" dirty="0" smtClean="0"/>
              <a:t>(b)</a:t>
            </a:r>
            <a:endParaRPr lang="en-GB"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8671" y="1690688"/>
            <a:ext cx="3742641" cy="4516582"/>
          </a:xfrm>
          <a:prstGeom prst="rect">
            <a:avLst/>
          </a:prstGeom>
        </p:spPr>
      </p:pic>
    </p:spTree>
    <p:extLst>
      <p:ext uri="{BB962C8B-B14F-4D97-AF65-F5344CB8AC3E}">
        <p14:creationId xmlns:p14="http://schemas.microsoft.com/office/powerpoint/2010/main" val="140267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882"/>
            <a:ext cx="10515600" cy="1325563"/>
          </a:xfrm>
        </p:spPr>
        <p:txBody>
          <a:bodyPr>
            <a:normAutofit/>
          </a:bodyPr>
          <a:lstStyle/>
          <a:p>
            <a:r>
              <a:rPr lang="en-GB" sz="2800" dirty="0" smtClean="0">
                <a:latin typeface="+mn-lt"/>
              </a:rPr>
              <a:t>3. Logistic </a:t>
            </a:r>
            <a:r>
              <a:rPr lang="en-GB" sz="2800" dirty="0" smtClean="0">
                <a:latin typeface="+mn-lt"/>
              </a:rPr>
              <a:t>Regression: </a:t>
            </a:r>
            <a:r>
              <a:rPr lang="en-GB" sz="2800" dirty="0">
                <a:latin typeface="+mn-lt"/>
              </a:rPr>
              <a:t>(a) Count </a:t>
            </a:r>
            <a:r>
              <a:rPr lang="en-GB" sz="2800" dirty="0" err="1">
                <a:latin typeface="+mn-lt"/>
              </a:rPr>
              <a:t>Vect</a:t>
            </a:r>
            <a:r>
              <a:rPr lang="en-GB" sz="2800" dirty="0">
                <a:latin typeface="+mn-lt"/>
              </a:rPr>
              <a:t> features, (b) TF-IDF Features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17" y="1427445"/>
            <a:ext cx="3901155" cy="470787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249" y="1275325"/>
            <a:ext cx="3479634" cy="250605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160" y="1427445"/>
            <a:ext cx="3901156" cy="470787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7249" y="3892220"/>
            <a:ext cx="3560083" cy="2563998"/>
          </a:xfrm>
          <a:prstGeom prst="rect">
            <a:avLst/>
          </a:prstGeom>
        </p:spPr>
      </p:pic>
      <p:sp>
        <p:nvSpPr>
          <p:cNvPr id="12" name="TextBox 11"/>
          <p:cNvSpPr txBox="1"/>
          <p:nvPr/>
        </p:nvSpPr>
        <p:spPr>
          <a:xfrm>
            <a:off x="170671" y="1427445"/>
            <a:ext cx="436338" cy="369332"/>
          </a:xfrm>
          <a:prstGeom prst="rect">
            <a:avLst/>
          </a:prstGeom>
          <a:noFill/>
        </p:spPr>
        <p:txBody>
          <a:bodyPr wrap="none" rtlCol="0">
            <a:spAutoFit/>
          </a:bodyPr>
          <a:lstStyle/>
          <a:p>
            <a:r>
              <a:rPr lang="en-GB" dirty="0" smtClean="0"/>
              <a:t>(a)</a:t>
            </a:r>
            <a:endParaRPr lang="en-GB" dirty="0"/>
          </a:p>
        </p:txBody>
      </p:sp>
      <p:sp>
        <p:nvSpPr>
          <p:cNvPr id="13" name="TextBox 12"/>
          <p:cNvSpPr txBox="1"/>
          <p:nvPr/>
        </p:nvSpPr>
        <p:spPr>
          <a:xfrm>
            <a:off x="4199080" y="1362916"/>
            <a:ext cx="436338" cy="369332"/>
          </a:xfrm>
          <a:prstGeom prst="rect">
            <a:avLst/>
          </a:prstGeom>
          <a:noFill/>
        </p:spPr>
        <p:txBody>
          <a:bodyPr wrap="none" rtlCol="0">
            <a:spAutoFit/>
          </a:bodyPr>
          <a:lstStyle/>
          <a:p>
            <a:r>
              <a:rPr lang="en-GB" dirty="0" smtClean="0"/>
              <a:t>(a)</a:t>
            </a:r>
            <a:endParaRPr lang="en-GB" dirty="0"/>
          </a:p>
        </p:txBody>
      </p:sp>
      <p:sp>
        <p:nvSpPr>
          <p:cNvPr id="14" name="TextBox 13"/>
          <p:cNvSpPr txBox="1"/>
          <p:nvPr/>
        </p:nvSpPr>
        <p:spPr>
          <a:xfrm>
            <a:off x="4169166" y="3707554"/>
            <a:ext cx="447558" cy="369332"/>
          </a:xfrm>
          <a:prstGeom prst="rect">
            <a:avLst/>
          </a:prstGeom>
          <a:noFill/>
        </p:spPr>
        <p:txBody>
          <a:bodyPr wrap="none" rtlCol="0">
            <a:spAutoFit/>
          </a:bodyPr>
          <a:lstStyle/>
          <a:p>
            <a:r>
              <a:rPr lang="en-GB" dirty="0" smtClean="0"/>
              <a:t>(b)</a:t>
            </a:r>
            <a:endParaRPr lang="en-GB" dirty="0"/>
          </a:p>
        </p:txBody>
      </p:sp>
      <p:sp>
        <p:nvSpPr>
          <p:cNvPr id="15" name="TextBox 14"/>
          <p:cNvSpPr txBox="1"/>
          <p:nvPr/>
        </p:nvSpPr>
        <p:spPr>
          <a:xfrm>
            <a:off x="7896883" y="1547582"/>
            <a:ext cx="447558" cy="369332"/>
          </a:xfrm>
          <a:prstGeom prst="rect">
            <a:avLst/>
          </a:prstGeom>
          <a:noFill/>
        </p:spPr>
        <p:txBody>
          <a:bodyPr wrap="none" rtlCol="0">
            <a:spAutoFit/>
          </a:bodyPr>
          <a:lstStyle/>
          <a:p>
            <a:r>
              <a:rPr lang="en-GB" dirty="0" smtClean="0"/>
              <a:t>(b)</a:t>
            </a:r>
            <a:endParaRPr lang="en-GB" dirty="0"/>
          </a:p>
        </p:txBody>
      </p:sp>
    </p:spTree>
    <p:extLst>
      <p:ext uri="{BB962C8B-B14F-4D97-AF65-F5344CB8AC3E}">
        <p14:creationId xmlns:p14="http://schemas.microsoft.com/office/powerpoint/2010/main" val="146980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27" y="530818"/>
            <a:ext cx="10515600" cy="1130197"/>
          </a:xfrm>
        </p:spPr>
        <p:txBody>
          <a:bodyPr>
            <a:noAutofit/>
          </a:bodyPr>
          <a:lstStyle/>
          <a:p>
            <a:pPr lvl="0">
              <a:spcBef>
                <a:spcPts val="1000"/>
              </a:spcBef>
            </a:pPr>
            <a:r>
              <a:rPr lang="en-GB" sz="2800" dirty="0" smtClean="0">
                <a:solidFill>
                  <a:prstClr val="black"/>
                </a:solidFill>
                <a:latin typeface="Calibri" panose="020F0502020204030204"/>
                <a:ea typeface="+mn-ea"/>
                <a:cs typeface="+mn-cs"/>
              </a:rPr>
              <a:t>4. KNN</a:t>
            </a:r>
            <a:r>
              <a:rPr lang="en-GB" sz="2800" dirty="0" smtClean="0">
                <a:solidFill>
                  <a:prstClr val="black"/>
                </a:solidFill>
                <a:latin typeface="Calibri" panose="020F0502020204030204"/>
                <a:ea typeface="+mn-ea"/>
                <a:cs typeface="+mn-cs"/>
              </a:rPr>
              <a:t>: (</a:t>
            </a:r>
            <a:r>
              <a:rPr lang="en-GB" sz="2800" dirty="0">
                <a:solidFill>
                  <a:prstClr val="black"/>
                </a:solidFill>
                <a:latin typeface="Calibri" panose="020F0502020204030204"/>
                <a:ea typeface="+mn-ea"/>
                <a:cs typeface="+mn-cs"/>
              </a:rPr>
              <a:t>a) Count </a:t>
            </a:r>
            <a:r>
              <a:rPr lang="en-GB" sz="2800" dirty="0" err="1">
                <a:solidFill>
                  <a:prstClr val="black"/>
                </a:solidFill>
                <a:latin typeface="Calibri" panose="020F0502020204030204"/>
                <a:ea typeface="+mn-ea"/>
                <a:cs typeface="+mn-cs"/>
              </a:rPr>
              <a:t>Vect</a:t>
            </a:r>
            <a:r>
              <a:rPr lang="en-GB" sz="2800" dirty="0">
                <a:solidFill>
                  <a:prstClr val="black"/>
                </a:solidFill>
                <a:latin typeface="Calibri" panose="020F0502020204030204"/>
                <a:ea typeface="+mn-ea"/>
                <a:cs typeface="+mn-cs"/>
              </a:rPr>
              <a:t> features, (b) TF-IDF Features</a:t>
            </a:r>
            <a:br>
              <a:rPr lang="en-GB" sz="2800" dirty="0">
                <a:solidFill>
                  <a:prstClr val="black"/>
                </a:solidFill>
                <a:latin typeface="Calibri" panose="020F0502020204030204"/>
                <a:ea typeface="+mn-ea"/>
                <a:cs typeface="+mn-cs"/>
              </a:rPr>
            </a:br>
            <a:endParaRPr lang="en-GB" sz="2800" dirty="0">
              <a:latin typeface="+mn-l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139" y="1941842"/>
            <a:ext cx="2942200" cy="2118994"/>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34" y="1700755"/>
            <a:ext cx="3911336" cy="472016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9023" y="1903103"/>
            <a:ext cx="3911336" cy="4720162"/>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403" y="4391139"/>
            <a:ext cx="3125673" cy="2251133"/>
          </a:xfrm>
          <a:prstGeom prst="rect">
            <a:avLst/>
          </a:prstGeom>
        </p:spPr>
      </p:pic>
      <p:sp>
        <p:nvSpPr>
          <p:cNvPr id="19" name="TextBox 18"/>
          <p:cNvSpPr txBox="1"/>
          <p:nvPr/>
        </p:nvSpPr>
        <p:spPr>
          <a:xfrm>
            <a:off x="131194" y="1983115"/>
            <a:ext cx="436338" cy="369332"/>
          </a:xfrm>
          <a:prstGeom prst="rect">
            <a:avLst/>
          </a:prstGeom>
          <a:noFill/>
        </p:spPr>
        <p:txBody>
          <a:bodyPr wrap="none" rtlCol="0">
            <a:spAutoFit/>
          </a:bodyPr>
          <a:lstStyle/>
          <a:p>
            <a:r>
              <a:rPr lang="en-GB" dirty="0" smtClean="0"/>
              <a:t>(a)</a:t>
            </a:r>
            <a:endParaRPr lang="en-GB" dirty="0"/>
          </a:p>
        </p:txBody>
      </p:sp>
      <p:sp>
        <p:nvSpPr>
          <p:cNvPr id="20" name="Rectangle 19"/>
          <p:cNvSpPr/>
          <p:nvPr/>
        </p:nvSpPr>
        <p:spPr>
          <a:xfrm>
            <a:off x="4336858" y="1983115"/>
            <a:ext cx="495878" cy="369332"/>
          </a:xfrm>
          <a:prstGeom prst="rect">
            <a:avLst/>
          </a:prstGeom>
        </p:spPr>
        <p:txBody>
          <a:bodyPr wrap="square">
            <a:spAutoFit/>
          </a:bodyPr>
          <a:lstStyle/>
          <a:p>
            <a:r>
              <a:rPr lang="en-GB" dirty="0"/>
              <a:t>(a)</a:t>
            </a:r>
          </a:p>
        </p:txBody>
      </p:sp>
      <p:sp>
        <p:nvSpPr>
          <p:cNvPr id="21" name="Rectangle 20"/>
          <p:cNvSpPr/>
          <p:nvPr/>
        </p:nvSpPr>
        <p:spPr>
          <a:xfrm>
            <a:off x="4470668" y="4302924"/>
            <a:ext cx="447558" cy="369332"/>
          </a:xfrm>
          <a:prstGeom prst="rect">
            <a:avLst/>
          </a:prstGeom>
        </p:spPr>
        <p:txBody>
          <a:bodyPr wrap="none">
            <a:spAutoFit/>
          </a:bodyPr>
          <a:lstStyle/>
          <a:p>
            <a:r>
              <a:rPr lang="en-GB" dirty="0" smtClean="0"/>
              <a:t>(b)</a:t>
            </a:r>
            <a:endParaRPr lang="en-GB" dirty="0"/>
          </a:p>
        </p:txBody>
      </p:sp>
      <p:sp>
        <p:nvSpPr>
          <p:cNvPr id="22" name="Rectangle 21"/>
          <p:cNvSpPr/>
          <p:nvPr/>
        </p:nvSpPr>
        <p:spPr>
          <a:xfrm>
            <a:off x="7728010" y="2164957"/>
            <a:ext cx="447558" cy="369332"/>
          </a:xfrm>
          <a:prstGeom prst="rect">
            <a:avLst/>
          </a:prstGeom>
        </p:spPr>
        <p:txBody>
          <a:bodyPr wrap="none">
            <a:spAutoFit/>
          </a:bodyPr>
          <a:lstStyle/>
          <a:p>
            <a:r>
              <a:rPr lang="en-GB" dirty="0" smtClean="0"/>
              <a:t>(b)</a:t>
            </a:r>
            <a:endParaRPr lang="en-GB" dirty="0"/>
          </a:p>
        </p:txBody>
      </p:sp>
    </p:spTree>
    <p:extLst>
      <p:ext uri="{BB962C8B-B14F-4D97-AF65-F5344CB8AC3E}">
        <p14:creationId xmlns:p14="http://schemas.microsoft.com/office/powerpoint/2010/main" val="300198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mn-lt"/>
              </a:rPr>
              <a:t>5. Decision </a:t>
            </a:r>
            <a:r>
              <a:rPr lang="en-GB" sz="2800" dirty="0" smtClean="0">
                <a:latin typeface="+mn-lt"/>
              </a:rPr>
              <a:t>Tree: </a:t>
            </a:r>
            <a:r>
              <a:rPr lang="en-GB" sz="2800" dirty="0">
                <a:latin typeface="+mn-lt"/>
              </a:rPr>
              <a:t>(a) Count </a:t>
            </a:r>
            <a:r>
              <a:rPr lang="en-GB" sz="2800" dirty="0" err="1">
                <a:latin typeface="+mn-lt"/>
              </a:rPr>
              <a:t>Vect</a:t>
            </a:r>
            <a:r>
              <a:rPr lang="en-GB" sz="2800" dirty="0">
                <a:latin typeface="+mn-lt"/>
              </a:rPr>
              <a:t> features, (b) TF-IDF Features</a:t>
            </a:r>
            <a:br>
              <a:rPr lang="en-GB" sz="2800" dirty="0">
                <a:latin typeface="+mn-lt"/>
              </a:rPr>
            </a:br>
            <a:endParaRPr lang="en-GB" sz="2800" dirty="0">
              <a:latin typeface="+mn-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426" y="1275697"/>
            <a:ext cx="3499615" cy="252044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07" y="1413914"/>
            <a:ext cx="3833863" cy="462666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3442" y="1407570"/>
            <a:ext cx="3958558" cy="477714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4701" y="3865635"/>
            <a:ext cx="3621063" cy="2607916"/>
          </a:xfrm>
          <a:prstGeom prst="rect">
            <a:avLst/>
          </a:prstGeom>
        </p:spPr>
      </p:pic>
      <p:sp>
        <p:nvSpPr>
          <p:cNvPr id="11" name="TextBox 10"/>
          <p:cNvSpPr txBox="1"/>
          <p:nvPr/>
        </p:nvSpPr>
        <p:spPr>
          <a:xfrm>
            <a:off x="4249950" y="3680969"/>
            <a:ext cx="447558" cy="369332"/>
          </a:xfrm>
          <a:prstGeom prst="rect">
            <a:avLst/>
          </a:prstGeom>
          <a:noFill/>
        </p:spPr>
        <p:txBody>
          <a:bodyPr wrap="none" rtlCol="0">
            <a:spAutoFit/>
          </a:bodyPr>
          <a:lstStyle/>
          <a:p>
            <a:r>
              <a:rPr lang="en-GB" dirty="0" smtClean="0"/>
              <a:t>(b)</a:t>
            </a:r>
            <a:endParaRPr lang="en-GB" dirty="0"/>
          </a:p>
        </p:txBody>
      </p:sp>
      <p:sp>
        <p:nvSpPr>
          <p:cNvPr id="12" name="TextBox 11"/>
          <p:cNvSpPr txBox="1"/>
          <p:nvPr/>
        </p:nvSpPr>
        <p:spPr>
          <a:xfrm>
            <a:off x="4198008" y="1506022"/>
            <a:ext cx="436338" cy="369332"/>
          </a:xfrm>
          <a:prstGeom prst="rect">
            <a:avLst/>
          </a:prstGeom>
          <a:noFill/>
        </p:spPr>
        <p:txBody>
          <a:bodyPr wrap="none" rtlCol="0">
            <a:spAutoFit/>
          </a:bodyPr>
          <a:lstStyle/>
          <a:p>
            <a:r>
              <a:rPr lang="en-GB" dirty="0" smtClean="0"/>
              <a:t>(a)</a:t>
            </a:r>
            <a:endParaRPr lang="en-GB" dirty="0"/>
          </a:p>
        </p:txBody>
      </p:sp>
      <p:sp>
        <p:nvSpPr>
          <p:cNvPr id="13" name="TextBox 12"/>
          <p:cNvSpPr txBox="1"/>
          <p:nvPr/>
        </p:nvSpPr>
        <p:spPr>
          <a:xfrm>
            <a:off x="222092" y="1690688"/>
            <a:ext cx="436338" cy="369332"/>
          </a:xfrm>
          <a:prstGeom prst="rect">
            <a:avLst/>
          </a:prstGeom>
          <a:noFill/>
        </p:spPr>
        <p:txBody>
          <a:bodyPr wrap="none" rtlCol="0">
            <a:spAutoFit/>
          </a:bodyPr>
          <a:lstStyle/>
          <a:p>
            <a:r>
              <a:rPr lang="en-GB" dirty="0" smtClean="0"/>
              <a:t>(a)</a:t>
            </a:r>
            <a:endParaRPr lang="en-GB" dirty="0"/>
          </a:p>
        </p:txBody>
      </p:sp>
      <p:sp>
        <p:nvSpPr>
          <p:cNvPr id="14" name="TextBox 13"/>
          <p:cNvSpPr txBox="1"/>
          <p:nvPr/>
        </p:nvSpPr>
        <p:spPr>
          <a:xfrm>
            <a:off x="8162121" y="1690688"/>
            <a:ext cx="447558" cy="369332"/>
          </a:xfrm>
          <a:prstGeom prst="rect">
            <a:avLst/>
          </a:prstGeom>
          <a:noFill/>
        </p:spPr>
        <p:txBody>
          <a:bodyPr wrap="none" rtlCol="0">
            <a:spAutoFit/>
          </a:bodyPr>
          <a:lstStyle/>
          <a:p>
            <a:r>
              <a:rPr lang="en-GB" dirty="0" smtClean="0"/>
              <a:t>(b)</a:t>
            </a:r>
            <a:endParaRPr lang="en-GB" dirty="0"/>
          </a:p>
        </p:txBody>
      </p:sp>
    </p:spTree>
    <p:extLst>
      <p:ext uri="{BB962C8B-B14F-4D97-AF65-F5344CB8AC3E}">
        <p14:creationId xmlns:p14="http://schemas.microsoft.com/office/powerpoint/2010/main" val="715385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731</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Task 3: Fake News Detection Submitted by : Korthiwada Shashank</vt:lpstr>
      <vt:lpstr>Text Pre-processing</vt:lpstr>
      <vt:lpstr>PowerPoint Presentation</vt:lpstr>
      <vt:lpstr>PowerPoint Presentation</vt:lpstr>
      <vt:lpstr>1. SGD Classifier: (a) Count Vect features, (b) TF-IDF Features</vt:lpstr>
      <vt:lpstr>2. SVC: (a) Count Vect features, (b) TF-IDF Features</vt:lpstr>
      <vt:lpstr>3. Logistic Regression: (a) Count Vect features, (b) TF-IDF Features</vt:lpstr>
      <vt:lpstr>4. KNN: (a) Count Vect features, (b) TF-IDF Features </vt:lpstr>
      <vt:lpstr>5. Decision Tree: (a) Count Vect features, (b) TF-IDF Features </vt:lpstr>
      <vt:lpstr>6. Nearest Centroid: (a) Count Vect features, (b) TF-IDF Features </vt:lpstr>
      <vt:lpstr>7. Naive Bayes Classifier: (a) Count Vect features, (b) TF-IDF Features</vt:lpstr>
      <vt:lpstr>8. Random Forest Classifier: (a) Count Vect features, (b) TF-IDF Features</vt:lpstr>
      <vt:lpstr>9. Gradient Boosting  Classifier: (a) Count Vect features, (b) TF-IDF Features</vt:lpstr>
      <vt:lpstr>10. Extreme Gradient Boosting  Classifier: (a) Count Vect features, (b) TF-IDF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Fake News Detection</dc:title>
  <dc:creator>Windows User</dc:creator>
  <cp:lastModifiedBy>Windows User</cp:lastModifiedBy>
  <cp:revision>41</cp:revision>
  <dcterms:created xsi:type="dcterms:W3CDTF">2020-05-15T03:34:21Z</dcterms:created>
  <dcterms:modified xsi:type="dcterms:W3CDTF">2020-05-15T11:28:47Z</dcterms:modified>
</cp:coreProperties>
</file>