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9" r:id="rId11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5514" autoAdjust="0"/>
  </p:normalViewPr>
  <p:slideViewPr>
    <p:cSldViewPr>
      <p:cViewPr varScale="1">
        <p:scale>
          <a:sx n="84" d="100"/>
          <a:sy n="84" d="100"/>
        </p:scale>
        <p:origin x="71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81FA2-13B2-4E6E-9E63-3E9AA8C469B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60322-1593-4655-9A79-C45208172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0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60322-1593-4655-9A79-C45208172C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78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3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5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64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8058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00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8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57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66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34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9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7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0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0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8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3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0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60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743404" y="2133600"/>
            <a:ext cx="8637270" cy="0"/>
          </a:xfrm>
          <a:custGeom>
            <a:avLst/>
            <a:gdLst/>
            <a:ahLst/>
            <a:cxnLst/>
            <a:rect l="l" t="t" r="r" b="b"/>
            <a:pathLst>
              <a:path w="8637270">
                <a:moveTo>
                  <a:pt x="0" y="0"/>
                </a:moveTo>
                <a:lnTo>
                  <a:pt x="8637079" y="0"/>
                </a:lnTo>
              </a:path>
            </a:pathLst>
          </a:custGeom>
          <a:ln w="31750">
            <a:solidFill>
              <a:srgbClr val="B61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00200" y="1211501"/>
            <a:ext cx="70866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78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B+</a:t>
            </a:r>
            <a:r>
              <a:rPr spc="-110" dirty="0"/>
              <a:t> </a:t>
            </a:r>
            <a:r>
              <a:rPr spc="-10" dirty="0"/>
              <a:t>TREE</a:t>
            </a:r>
            <a:r>
              <a:rPr lang="en-US" spc="-10" dirty="0"/>
              <a:t> DATABASE</a:t>
            </a:r>
            <a:endParaRPr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2496515" y="3621285"/>
            <a:ext cx="7884159" cy="1520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3400" algn="just">
              <a:lnSpc>
                <a:spcPct val="100000"/>
              </a:lnSpc>
              <a:spcBef>
                <a:spcPts val="1205"/>
              </a:spcBef>
            </a:pPr>
            <a:r>
              <a:rPr lang="en-US" sz="1700" spc="-5" dirty="0">
                <a:latin typeface="Arial"/>
                <a:cs typeface="Arial"/>
              </a:rPr>
              <a:t>    SHASHI KUMAR K </a:t>
            </a:r>
            <a:r>
              <a:rPr sz="1700" dirty="0">
                <a:latin typeface="Arial"/>
                <a:cs typeface="Arial"/>
              </a:rPr>
              <a:t>(13</a:t>
            </a:r>
            <a:r>
              <a:rPr lang="en-US" sz="1700" dirty="0">
                <a:latin typeface="Arial"/>
                <a:cs typeface="Arial"/>
              </a:rPr>
              <a:t>38369)</a:t>
            </a:r>
          </a:p>
          <a:p>
            <a:pPr marL="4343400" algn="just">
              <a:lnSpc>
                <a:spcPct val="100000"/>
              </a:lnSpc>
              <a:spcBef>
                <a:spcPts val="1205"/>
              </a:spcBef>
            </a:pPr>
            <a:r>
              <a:rPr lang="en-US" sz="1700" dirty="0">
                <a:latin typeface="Arial"/>
                <a:cs typeface="Arial"/>
              </a:rPr>
              <a:t>    DHANA KRISHNA P (1325505)</a:t>
            </a:r>
          </a:p>
          <a:p>
            <a:pPr marL="4343400" algn="just">
              <a:lnSpc>
                <a:spcPct val="100000"/>
              </a:lnSpc>
              <a:spcBef>
                <a:spcPts val="1205"/>
              </a:spcBef>
            </a:pPr>
            <a:r>
              <a:rPr lang="en-US" sz="1700" dirty="0">
                <a:latin typeface="Arial"/>
                <a:cs typeface="Arial"/>
              </a:rPr>
              <a:t>    NIDHISHA REDDY B (1324518)</a:t>
            </a:r>
          </a:p>
          <a:p>
            <a:pPr marL="4343400" algn="just">
              <a:lnSpc>
                <a:spcPct val="100000"/>
              </a:lnSpc>
              <a:spcBef>
                <a:spcPts val="1205"/>
              </a:spcBef>
            </a:pPr>
            <a:r>
              <a:rPr lang="en-US" sz="1700" dirty="0">
                <a:latin typeface="Arial"/>
                <a:cs typeface="Arial"/>
              </a:rPr>
              <a:t>    KETHANA KATEPALLI (1321620)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599BEE-A3EF-5F2A-2EA9-CDBB1C96F712}"/>
              </a:ext>
            </a:extLst>
          </p:cNvPr>
          <p:cNvSpPr txBox="1"/>
          <p:nvPr/>
        </p:nvSpPr>
        <p:spPr>
          <a:xfrm>
            <a:off x="3124200" y="2333542"/>
            <a:ext cx="611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pc="-5" dirty="0">
                <a:latin typeface="Arial"/>
                <a:cs typeface="Arial"/>
              </a:rPr>
              <a:t>CSCI 651-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ALGORITHM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CONCEPTS.	DR. TAO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ZHANG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34950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OUTPUT</a:t>
            </a:r>
            <a:endParaRPr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CA49F9-633D-FC16-B15E-4D1920743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38200"/>
            <a:ext cx="3276600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1ACE37-874D-E6E1-B6BB-E49F9E6B2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232922"/>
            <a:ext cx="3276600" cy="23921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FB76C6-7AF0-CA9D-9C77-95988C3E3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838200"/>
            <a:ext cx="2981960" cy="41633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83B9DB-899D-5B79-7EE5-70B3C3BB2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1561" y="838201"/>
            <a:ext cx="2981960" cy="41633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324" y="786796"/>
            <a:ext cx="55111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INTRODUCTION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530324" y="1913952"/>
            <a:ext cx="8822690" cy="2982227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355600" indent="-342900">
              <a:spcBef>
                <a:spcPts val="1495"/>
              </a:spcBef>
              <a:buClr>
                <a:srgbClr val="B61D42"/>
              </a:buClr>
              <a:buSzPct val="102500"/>
              <a:buFont typeface="Wingdings" panose="05000000000000000000" pitchFamily="2" charset="2"/>
              <a:buChar char="q"/>
              <a:tabLst>
                <a:tab pos="240665" algn="l"/>
                <a:tab pos="241300" algn="l"/>
              </a:tabLst>
            </a:pPr>
            <a:r>
              <a:rPr lang="en-US" sz="2000" spc="-5" dirty="0">
                <a:latin typeface="Arial"/>
                <a:cs typeface="Arial"/>
              </a:rPr>
              <a:t>B+ trees are powerful tool for </a:t>
            </a:r>
            <a:r>
              <a:rPr lang="en-US" sz="2000" dirty="0">
                <a:latin typeface="Arial"/>
                <a:cs typeface="Arial"/>
              </a:rPr>
              <a:t>managing </a:t>
            </a:r>
            <a:r>
              <a:rPr lang="en-US" sz="2000" spc="-5" dirty="0">
                <a:latin typeface="Arial"/>
                <a:cs typeface="Arial"/>
              </a:rPr>
              <a:t>large amounts of data in disk based  </a:t>
            </a:r>
            <a:r>
              <a:rPr lang="en-US" sz="2000" dirty="0">
                <a:latin typeface="Arial"/>
                <a:cs typeface="Arial"/>
              </a:rPr>
              <a:t>stored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system. </a:t>
            </a:r>
            <a:r>
              <a:rPr lang="en-US" sz="2000" spc="-5" dirty="0">
                <a:latin typeface="Arial"/>
                <a:cs typeface="Arial"/>
              </a:rPr>
              <a:t>Designed to </a:t>
            </a:r>
            <a:r>
              <a:rPr lang="en-US" sz="2000" dirty="0">
                <a:latin typeface="Arial"/>
                <a:cs typeface="Arial"/>
              </a:rPr>
              <a:t>reduce </a:t>
            </a:r>
            <a:r>
              <a:rPr lang="en-US" sz="2000" spc="-5" dirty="0">
                <a:latin typeface="Arial"/>
                <a:cs typeface="Arial"/>
              </a:rPr>
              <a:t>the </a:t>
            </a:r>
            <a:r>
              <a:rPr lang="en-US" sz="2000" spc="-5" dirty="0" err="1">
                <a:latin typeface="Arial"/>
                <a:cs typeface="Arial"/>
              </a:rPr>
              <a:t>no.of</a:t>
            </a:r>
            <a:r>
              <a:rPr lang="en-US" sz="2000" spc="-5" dirty="0">
                <a:latin typeface="Arial"/>
                <a:cs typeface="Arial"/>
              </a:rPr>
              <a:t> disk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access</a:t>
            </a:r>
          </a:p>
          <a:p>
            <a:pPr marL="355600" indent="-342900">
              <a:lnSpc>
                <a:spcPct val="100000"/>
              </a:lnSpc>
              <a:spcBef>
                <a:spcPts val="1495"/>
              </a:spcBef>
              <a:buClr>
                <a:srgbClr val="B61D42"/>
              </a:buClr>
              <a:buSzPct val="102500"/>
              <a:buFont typeface="Wingdings" panose="05000000000000000000" pitchFamily="2" charset="2"/>
              <a:buChar char="q"/>
              <a:tabLst>
                <a:tab pos="240665" algn="l"/>
                <a:tab pos="241300" algn="l"/>
              </a:tabLst>
            </a:pPr>
            <a:r>
              <a:rPr sz="2000" spc="-5" dirty="0">
                <a:latin typeface="Arial"/>
                <a:cs typeface="Arial"/>
              </a:rPr>
              <a:t>B+ tree is </a:t>
            </a:r>
            <a:r>
              <a:rPr sz="2000" dirty="0">
                <a:latin typeface="Arial"/>
                <a:cs typeface="Arial"/>
              </a:rPr>
              <a:t>commonly </a:t>
            </a:r>
            <a:r>
              <a:rPr sz="2000" spc="-5" dirty="0">
                <a:latin typeface="Arial"/>
                <a:cs typeface="Arial"/>
              </a:rPr>
              <a:t>used in database </a:t>
            </a:r>
            <a:r>
              <a:rPr sz="2000" dirty="0">
                <a:latin typeface="Arial"/>
                <a:cs typeface="Arial"/>
              </a:rPr>
              <a:t>management system </a:t>
            </a:r>
            <a:r>
              <a:rPr sz="2000" spc="-5" dirty="0">
                <a:latin typeface="Arial"/>
                <a:cs typeface="Arial"/>
              </a:rPr>
              <a:t>and file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system.</a:t>
            </a:r>
          </a:p>
          <a:p>
            <a:pPr marL="354965" marR="522605" indent="-342900">
              <a:lnSpc>
                <a:spcPct val="120000"/>
              </a:lnSpc>
              <a:spcBef>
                <a:spcPts val="1000"/>
              </a:spcBef>
              <a:buClr>
                <a:srgbClr val="B61D42"/>
              </a:buClr>
              <a:buSzPct val="102500"/>
              <a:buFont typeface="Wingdings" panose="05000000000000000000" pitchFamily="2" charset="2"/>
              <a:buChar char="q"/>
              <a:tabLst>
                <a:tab pos="240665" algn="l"/>
                <a:tab pos="241300" algn="l"/>
              </a:tabLst>
            </a:pPr>
            <a:r>
              <a:rPr sz="2000" spc="-5" dirty="0">
                <a:latin typeface="Arial"/>
                <a:cs typeface="Arial"/>
              </a:rPr>
              <a:t>This is actually to </a:t>
            </a:r>
            <a:r>
              <a:rPr sz="2000" dirty="0">
                <a:latin typeface="Arial"/>
                <a:cs typeface="Arial"/>
              </a:rPr>
              <a:t>store </a:t>
            </a:r>
            <a:r>
              <a:rPr sz="2000" spc="-5" dirty="0">
                <a:latin typeface="Arial"/>
                <a:cs typeface="Arial"/>
              </a:rPr>
              <a:t>data in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tree </a:t>
            </a:r>
            <a:r>
              <a:rPr sz="2000" dirty="0">
                <a:latin typeface="Arial"/>
                <a:cs typeface="Arial"/>
              </a:rPr>
              <a:t>structure, </a:t>
            </a:r>
            <a:r>
              <a:rPr sz="2000" spc="-5" dirty="0">
                <a:latin typeface="Arial"/>
                <a:cs typeface="Arial"/>
              </a:rPr>
              <a:t>where each node in tree  </a:t>
            </a:r>
            <a:r>
              <a:rPr sz="2000" dirty="0">
                <a:latin typeface="Arial"/>
                <a:cs typeface="Arial"/>
              </a:rPr>
              <a:t>represents a range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keys.</a:t>
            </a:r>
          </a:p>
          <a:p>
            <a:pPr marL="355600" indent="-342900">
              <a:lnSpc>
                <a:spcPct val="100000"/>
              </a:lnSpc>
              <a:spcBef>
                <a:spcPts val="1480"/>
              </a:spcBef>
              <a:buClr>
                <a:srgbClr val="B61D42"/>
              </a:buClr>
              <a:buSzPct val="102500"/>
              <a:buFont typeface="Wingdings" panose="05000000000000000000" pitchFamily="2" charset="2"/>
              <a:buChar char="q"/>
              <a:tabLst>
                <a:tab pos="240665" algn="l"/>
                <a:tab pos="241300" algn="l"/>
              </a:tabLst>
            </a:pPr>
            <a:r>
              <a:rPr sz="2000" spc="-5" dirty="0">
                <a:latin typeface="Arial"/>
                <a:cs typeface="Arial"/>
              </a:rPr>
              <a:t>The leaf nodes of the tree </a:t>
            </a:r>
            <a:r>
              <a:rPr sz="2000" dirty="0">
                <a:latin typeface="Arial"/>
                <a:cs typeface="Arial"/>
              </a:rPr>
              <a:t>contain </a:t>
            </a:r>
            <a:r>
              <a:rPr sz="2000" spc="-5" dirty="0">
                <a:latin typeface="Arial"/>
                <a:cs typeface="Arial"/>
              </a:rPr>
              <a:t>the actual data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records.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324" y="786796"/>
            <a:ext cx="47224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INSERTION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371600" y="1600200"/>
            <a:ext cx="9063355" cy="445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226695" indent="-285750">
              <a:lnSpc>
                <a:spcPct val="110000"/>
              </a:lnSpc>
              <a:spcBef>
                <a:spcPts val="100"/>
              </a:spcBef>
              <a:buClr>
                <a:srgbClr val="B61D42"/>
              </a:buClr>
              <a:buSzPct val="102500"/>
              <a:buFont typeface="Wingdings" panose="05000000000000000000" pitchFamily="2" charset="2"/>
              <a:buChar char="q"/>
              <a:tabLst>
                <a:tab pos="240665" algn="l"/>
                <a:tab pos="241300" algn="l"/>
              </a:tabLst>
            </a:pPr>
            <a:r>
              <a:rPr sz="1500" spc="-5" dirty="0">
                <a:latin typeface="Arial"/>
                <a:cs typeface="Arial"/>
              </a:rPr>
              <a:t>The insertion process involves finding the </a:t>
            </a:r>
            <a:r>
              <a:rPr sz="1500" dirty="0">
                <a:latin typeface="Arial"/>
                <a:cs typeface="Arial"/>
              </a:rPr>
              <a:t>correct </a:t>
            </a:r>
            <a:r>
              <a:rPr sz="1500" spc="-5" dirty="0">
                <a:latin typeface="Arial"/>
                <a:cs typeface="Arial"/>
              </a:rPr>
              <a:t>leaf node where </a:t>
            </a:r>
            <a:r>
              <a:rPr sz="1500" dirty="0">
                <a:latin typeface="Arial"/>
                <a:cs typeface="Arial"/>
              </a:rPr>
              <a:t>a </a:t>
            </a:r>
            <a:r>
              <a:rPr sz="1500" spc="-5" dirty="0">
                <a:latin typeface="Arial"/>
                <a:cs typeface="Arial"/>
              </a:rPr>
              <a:t>new </a:t>
            </a:r>
            <a:r>
              <a:rPr sz="1500" dirty="0">
                <a:latin typeface="Arial"/>
                <a:cs typeface="Arial"/>
              </a:rPr>
              <a:t>key  value can </a:t>
            </a:r>
            <a:r>
              <a:rPr sz="1500" spc="-5" dirty="0">
                <a:latin typeface="Arial"/>
                <a:cs typeface="Arial"/>
              </a:rPr>
              <a:t>be inserted and then adding it to the leaf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node.</a:t>
            </a:r>
            <a:endParaRPr sz="15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240"/>
              </a:spcBef>
              <a:buClr>
                <a:srgbClr val="B61D42"/>
              </a:buClr>
              <a:buSzPct val="102500"/>
              <a:buFont typeface="Wingdings" panose="05000000000000000000" pitchFamily="2" charset="2"/>
              <a:buChar char="q"/>
              <a:tabLst>
                <a:tab pos="240665" algn="l"/>
                <a:tab pos="241300" algn="l"/>
              </a:tabLst>
            </a:pPr>
            <a:r>
              <a:rPr sz="1500" spc="-5" dirty="0">
                <a:latin typeface="Arial"/>
                <a:cs typeface="Arial"/>
              </a:rPr>
              <a:t>RULES OF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INSERTION</a:t>
            </a:r>
            <a:endParaRPr sz="1500" dirty="0">
              <a:latin typeface="Arial"/>
              <a:cs typeface="Arial"/>
            </a:endParaRPr>
          </a:p>
          <a:p>
            <a:pPr marL="927100" lvl="1" indent="-457200">
              <a:spcBef>
                <a:spcPts val="1240"/>
              </a:spcBef>
              <a:buClr>
                <a:srgbClr val="B61D42"/>
              </a:buClr>
              <a:buSzPct val="102500"/>
              <a:buFont typeface="+mj-lt"/>
              <a:buAutoNum type="arabicPeriod"/>
              <a:tabLst>
                <a:tab pos="240665" algn="l"/>
                <a:tab pos="241300" algn="l"/>
              </a:tabLst>
            </a:pPr>
            <a:r>
              <a:rPr lang="en-US" sz="1500" spc="-5" dirty="0">
                <a:latin typeface="Arial"/>
                <a:cs typeface="Arial"/>
              </a:rPr>
              <a:t>Each node except </a:t>
            </a:r>
            <a:r>
              <a:rPr lang="en-US" sz="1500" dirty="0">
                <a:latin typeface="Arial"/>
                <a:cs typeface="Arial"/>
              </a:rPr>
              <a:t>root can </a:t>
            </a:r>
            <a:r>
              <a:rPr lang="en-US" sz="1500" spc="-5" dirty="0">
                <a:latin typeface="Arial"/>
                <a:cs typeface="Arial"/>
              </a:rPr>
              <a:t>have </a:t>
            </a:r>
            <a:r>
              <a:rPr lang="en-US" sz="1500" dirty="0">
                <a:latin typeface="Arial"/>
                <a:cs typeface="Arial"/>
              </a:rPr>
              <a:t>a maximum </a:t>
            </a:r>
            <a:r>
              <a:rPr lang="en-US" sz="1500" spc="-5" dirty="0">
                <a:latin typeface="Arial"/>
                <a:cs typeface="Arial"/>
              </a:rPr>
              <a:t>of </a:t>
            </a:r>
            <a:r>
              <a:rPr lang="en-US" sz="1500" dirty="0">
                <a:latin typeface="Arial"/>
                <a:cs typeface="Arial"/>
              </a:rPr>
              <a:t>m children </a:t>
            </a:r>
            <a:r>
              <a:rPr lang="en-US" sz="1500" spc="-5" dirty="0">
                <a:latin typeface="Arial"/>
                <a:cs typeface="Arial"/>
              </a:rPr>
              <a:t>and at least </a:t>
            </a:r>
            <a:r>
              <a:rPr lang="en-US" sz="1500" dirty="0">
                <a:latin typeface="Arial"/>
                <a:cs typeface="Arial"/>
              </a:rPr>
              <a:t>m/2  children.</a:t>
            </a:r>
            <a:endParaRPr lang="en-US" sz="1500" spc="-5" dirty="0">
              <a:latin typeface="Arial"/>
              <a:cs typeface="Arial"/>
            </a:endParaRPr>
          </a:p>
          <a:p>
            <a:pPr marL="927100" lvl="1" indent="-457200">
              <a:spcBef>
                <a:spcPts val="1240"/>
              </a:spcBef>
              <a:buClr>
                <a:srgbClr val="B61D42"/>
              </a:buClr>
              <a:buSzPct val="102500"/>
              <a:buFont typeface="+mj-lt"/>
              <a:buAutoNum type="arabicPeriod"/>
              <a:tabLst>
                <a:tab pos="240665" algn="l"/>
                <a:tab pos="241300" algn="l"/>
              </a:tabLst>
            </a:pPr>
            <a:r>
              <a:rPr sz="1500" spc="-5" dirty="0">
                <a:latin typeface="Arial"/>
                <a:cs typeface="Arial"/>
              </a:rPr>
              <a:t>The </a:t>
            </a:r>
            <a:r>
              <a:rPr sz="1500" dirty="0">
                <a:latin typeface="Arial"/>
                <a:cs typeface="Arial"/>
              </a:rPr>
              <a:t>root </a:t>
            </a:r>
            <a:r>
              <a:rPr sz="1500" spc="-5" dirty="0">
                <a:latin typeface="Arial"/>
                <a:cs typeface="Arial"/>
              </a:rPr>
              <a:t>has at least two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children.</a:t>
            </a:r>
          </a:p>
          <a:p>
            <a:pPr marL="926465" marR="5080" lvl="1" indent="-457200">
              <a:lnSpc>
                <a:spcPct val="110000"/>
              </a:lnSpc>
              <a:spcBef>
                <a:spcPts val="1000"/>
              </a:spcBef>
              <a:buClr>
                <a:srgbClr val="B61D42"/>
              </a:buClr>
              <a:buSzPct val="102500"/>
              <a:buFont typeface="+mj-lt"/>
              <a:buAutoNum type="arabicPeriod"/>
              <a:tabLst>
                <a:tab pos="240665" algn="l"/>
                <a:tab pos="241300" algn="l"/>
                <a:tab pos="8753475" algn="l"/>
              </a:tabLst>
            </a:pPr>
            <a:r>
              <a:rPr sz="1500" spc="-5" dirty="0">
                <a:latin typeface="Arial"/>
                <a:cs typeface="Arial"/>
              </a:rPr>
              <a:t>Each node </a:t>
            </a:r>
            <a:r>
              <a:rPr sz="1500" dirty="0">
                <a:latin typeface="Arial"/>
                <a:cs typeface="Arial"/>
              </a:rPr>
              <a:t>can contain a maximum </a:t>
            </a:r>
            <a:r>
              <a:rPr sz="1500" spc="-5" dirty="0">
                <a:latin typeface="Arial"/>
                <a:cs typeface="Arial"/>
              </a:rPr>
              <a:t>of </a:t>
            </a:r>
            <a:r>
              <a:rPr sz="1500" dirty="0">
                <a:latin typeface="Arial"/>
                <a:cs typeface="Arial"/>
              </a:rPr>
              <a:t>m - 1 keys </a:t>
            </a:r>
            <a:r>
              <a:rPr sz="1500" spc="-5" dirty="0">
                <a:latin typeface="Arial"/>
                <a:cs typeface="Arial"/>
              </a:rPr>
              <a:t>and </a:t>
            </a:r>
            <a:r>
              <a:rPr sz="1500" dirty="0">
                <a:latin typeface="Arial"/>
                <a:cs typeface="Arial"/>
              </a:rPr>
              <a:t>a minimum </a:t>
            </a:r>
            <a:r>
              <a:rPr sz="1500" spc="-5" dirty="0">
                <a:latin typeface="Arial"/>
                <a:cs typeface="Arial"/>
              </a:rPr>
              <a:t>of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-15" dirty="0">
                <a:latin typeface="FreeSans"/>
                <a:cs typeface="FreeSans"/>
              </a:rPr>
              <a:t>⌈</a:t>
            </a:r>
            <a:r>
              <a:rPr sz="1500" spc="100" dirty="0">
                <a:latin typeface="FreeSans"/>
                <a:cs typeface="FreeSans"/>
              </a:rPr>
              <a:t> </a:t>
            </a:r>
            <a:r>
              <a:rPr sz="1500" spc="-10" dirty="0">
                <a:latin typeface="Arial"/>
                <a:cs typeface="Arial"/>
              </a:rPr>
              <a:t>m/2</a:t>
            </a:r>
            <a:r>
              <a:rPr sz="1500" spc="-10" dirty="0">
                <a:latin typeface="FreeSans"/>
                <a:cs typeface="FreeSans"/>
              </a:rPr>
              <a:t>⌉	</a:t>
            </a:r>
            <a:r>
              <a:rPr sz="1500" dirty="0">
                <a:latin typeface="Arial"/>
                <a:cs typeface="Arial"/>
              </a:rPr>
              <a:t>-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1  keys.</a:t>
            </a:r>
            <a:endParaRPr lang="en-US" sz="1500" dirty="0">
              <a:latin typeface="Arial"/>
              <a:cs typeface="Arial"/>
            </a:endParaRPr>
          </a:p>
          <a:p>
            <a:pPr marL="926465" marR="5080" lvl="1" indent="-457200">
              <a:lnSpc>
                <a:spcPct val="110000"/>
              </a:lnSpc>
              <a:spcBef>
                <a:spcPts val="1000"/>
              </a:spcBef>
              <a:buClr>
                <a:srgbClr val="B61D42"/>
              </a:buClr>
              <a:buSzPct val="102500"/>
              <a:buFont typeface="+mj-lt"/>
              <a:buAutoNum type="arabicPeriod"/>
              <a:tabLst>
                <a:tab pos="240665" algn="l"/>
                <a:tab pos="241300" algn="l"/>
                <a:tab pos="8753475" algn="l"/>
              </a:tabLst>
            </a:pPr>
            <a:r>
              <a:rPr lang="en-US" sz="1500" spc="-5" dirty="0">
                <a:latin typeface="Arial"/>
                <a:cs typeface="Arial"/>
              </a:rPr>
              <a:t>If the leaf is not full, insert the </a:t>
            </a:r>
            <a:r>
              <a:rPr lang="en-US" sz="1500" dirty="0">
                <a:latin typeface="Arial"/>
                <a:cs typeface="Arial"/>
              </a:rPr>
              <a:t>key </a:t>
            </a:r>
            <a:r>
              <a:rPr lang="en-US" sz="1500" spc="-5" dirty="0">
                <a:latin typeface="Arial"/>
                <a:cs typeface="Arial"/>
              </a:rPr>
              <a:t>into the leaf node in increasing</a:t>
            </a:r>
            <a:r>
              <a:rPr lang="en-US" sz="1500" spc="-30" dirty="0">
                <a:latin typeface="Arial"/>
                <a:cs typeface="Arial"/>
              </a:rPr>
              <a:t> </a:t>
            </a:r>
            <a:r>
              <a:rPr lang="en-US" sz="1500" spc="-5" dirty="0">
                <a:latin typeface="Arial"/>
                <a:cs typeface="Arial"/>
              </a:rPr>
              <a:t>order.</a:t>
            </a:r>
            <a:endParaRPr lang="en-US" sz="1500" dirty="0">
              <a:latin typeface="Arial"/>
              <a:cs typeface="Arial"/>
            </a:endParaRPr>
          </a:p>
          <a:p>
            <a:pPr marL="926465" marR="5080" lvl="1" indent="-457200">
              <a:lnSpc>
                <a:spcPct val="110000"/>
              </a:lnSpc>
              <a:spcBef>
                <a:spcPts val="1000"/>
              </a:spcBef>
              <a:buClr>
                <a:srgbClr val="B61D42"/>
              </a:buClr>
              <a:buSzPct val="102500"/>
              <a:buFont typeface="+mj-lt"/>
              <a:buAutoNum type="arabicPeriod"/>
              <a:tabLst>
                <a:tab pos="240665" algn="l"/>
                <a:tab pos="241300" algn="l"/>
                <a:tab pos="8753475" algn="l"/>
              </a:tabLst>
            </a:pPr>
            <a:r>
              <a:rPr lang="en-US" sz="1500" spc="-5" dirty="0">
                <a:latin typeface="Arial"/>
                <a:cs typeface="Arial"/>
              </a:rPr>
              <a:t>If the leaf is full, insert the </a:t>
            </a:r>
            <a:r>
              <a:rPr lang="en-US" sz="1500" dirty="0">
                <a:latin typeface="Arial"/>
                <a:cs typeface="Arial"/>
              </a:rPr>
              <a:t>key </a:t>
            </a:r>
            <a:r>
              <a:rPr lang="en-US" sz="1500" spc="-5" dirty="0">
                <a:latin typeface="Arial"/>
                <a:cs typeface="Arial"/>
              </a:rPr>
              <a:t>into the leaf node in increasing order and balance  the tree in the following</a:t>
            </a:r>
            <a:r>
              <a:rPr lang="en-US" sz="1500" spc="-10" dirty="0">
                <a:latin typeface="Arial"/>
                <a:cs typeface="Arial"/>
              </a:rPr>
              <a:t> </a:t>
            </a:r>
            <a:r>
              <a:rPr lang="en-US" sz="1500" spc="-5" dirty="0">
                <a:latin typeface="Arial"/>
                <a:cs typeface="Arial"/>
              </a:rPr>
              <a:t>way.</a:t>
            </a:r>
            <a:endParaRPr lang="en-US" sz="1500" dirty="0">
              <a:latin typeface="Arial"/>
              <a:cs typeface="Arial"/>
            </a:endParaRPr>
          </a:p>
          <a:p>
            <a:pPr marL="926465" marR="5080" lvl="1" indent="-457200">
              <a:lnSpc>
                <a:spcPct val="110000"/>
              </a:lnSpc>
              <a:spcBef>
                <a:spcPts val="1000"/>
              </a:spcBef>
              <a:buClr>
                <a:srgbClr val="B61D42"/>
              </a:buClr>
              <a:buSzPct val="102500"/>
              <a:buFont typeface="+mj-lt"/>
              <a:buAutoNum type="arabicPeriod"/>
              <a:tabLst>
                <a:tab pos="240665" algn="l"/>
                <a:tab pos="241300" algn="l"/>
                <a:tab pos="8753475" algn="l"/>
              </a:tabLst>
            </a:pPr>
            <a:r>
              <a:rPr lang="en-US" sz="1500" spc="-5" dirty="0">
                <a:latin typeface="Arial"/>
                <a:cs typeface="Arial"/>
              </a:rPr>
              <a:t>Break the node at </a:t>
            </a:r>
            <a:r>
              <a:rPr lang="en-US" sz="1500" dirty="0">
                <a:latin typeface="Arial"/>
                <a:cs typeface="Arial"/>
              </a:rPr>
              <a:t>m/2th</a:t>
            </a:r>
            <a:r>
              <a:rPr lang="en-US" sz="1500" spc="-20" dirty="0">
                <a:latin typeface="Arial"/>
                <a:cs typeface="Arial"/>
              </a:rPr>
              <a:t> </a:t>
            </a:r>
            <a:r>
              <a:rPr lang="en-US" sz="1500" spc="-5" dirty="0">
                <a:latin typeface="Arial"/>
                <a:cs typeface="Arial"/>
              </a:rPr>
              <a:t>position.</a:t>
            </a:r>
            <a:endParaRPr lang="en-US" sz="1500" dirty="0">
              <a:latin typeface="Arial"/>
              <a:cs typeface="Arial"/>
            </a:endParaRPr>
          </a:p>
          <a:p>
            <a:pPr marL="926465" marR="5080" lvl="1" indent="-457200">
              <a:lnSpc>
                <a:spcPct val="110000"/>
              </a:lnSpc>
              <a:spcBef>
                <a:spcPts val="1000"/>
              </a:spcBef>
              <a:buClr>
                <a:srgbClr val="B61D42"/>
              </a:buClr>
              <a:buSzPct val="102500"/>
              <a:buFont typeface="+mj-lt"/>
              <a:buAutoNum type="arabicPeriod"/>
              <a:tabLst>
                <a:tab pos="240665" algn="l"/>
                <a:tab pos="241300" algn="l"/>
                <a:tab pos="8753475" algn="l"/>
              </a:tabLst>
            </a:pPr>
            <a:r>
              <a:rPr lang="en-US" sz="1500" spc="-5" dirty="0">
                <a:latin typeface="Arial"/>
                <a:cs typeface="Arial"/>
              </a:rPr>
              <a:t>Add </a:t>
            </a:r>
            <a:r>
              <a:rPr lang="en-US" sz="1500" dirty="0">
                <a:latin typeface="Arial"/>
                <a:cs typeface="Arial"/>
              </a:rPr>
              <a:t>m/2th key </a:t>
            </a:r>
            <a:r>
              <a:rPr lang="en-US" sz="1500" spc="-5" dirty="0">
                <a:latin typeface="Arial"/>
                <a:cs typeface="Arial"/>
              </a:rPr>
              <a:t>to the parent node as</a:t>
            </a:r>
            <a:r>
              <a:rPr lang="en-US" sz="1500" spc="-30" dirty="0">
                <a:latin typeface="Arial"/>
                <a:cs typeface="Arial"/>
              </a:rPr>
              <a:t> </a:t>
            </a:r>
            <a:r>
              <a:rPr lang="en-US" sz="1500" spc="-5" dirty="0">
                <a:latin typeface="Arial"/>
                <a:cs typeface="Arial"/>
              </a:rPr>
              <a:t>well.</a:t>
            </a:r>
            <a:endParaRPr lang="en-US" sz="1500" dirty="0">
              <a:latin typeface="Arial"/>
              <a:cs typeface="Arial"/>
            </a:endParaRPr>
          </a:p>
          <a:p>
            <a:pPr marL="469265" marR="5080" indent="-457200">
              <a:lnSpc>
                <a:spcPct val="110000"/>
              </a:lnSpc>
              <a:spcBef>
                <a:spcPts val="1000"/>
              </a:spcBef>
              <a:buClr>
                <a:srgbClr val="B61D42"/>
              </a:buClr>
              <a:buSzPct val="102500"/>
              <a:buFont typeface="+mj-lt"/>
              <a:buAutoNum type="arabicPeriod"/>
              <a:tabLst>
                <a:tab pos="240665" algn="l"/>
                <a:tab pos="241300" algn="l"/>
                <a:tab pos="8753475" algn="l"/>
              </a:tabLst>
            </a:pPr>
            <a:endParaRPr lang="en-US"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324" y="786796"/>
            <a:ext cx="45472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DELETION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394142" y="1752600"/>
            <a:ext cx="9403715" cy="2729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20000"/>
              </a:lnSpc>
              <a:spcBef>
                <a:spcPts val="100"/>
              </a:spcBef>
              <a:buClr>
                <a:srgbClr val="B61D42"/>
              </a:buClr>
              <a:buSzPct val="102500"/>
              <a:buFont typeface="Wingdings" panose="05000000000000000000" pitchFamily="2" charset="2"/>
              <a:buChar char="q"/>
              <a:tabLst>
                <a:tab pos="240665" algn="l"/>
                <a:tab pos="241300" algn="l"/>
              </a:tabLst>
            </a:pPr>
            <a:r>
              <a:rPr sz="2000" spc="-5" dirty="0">
                <a:latin typeface="Arial"/>
                <a:cs typeface="Arial"/>
              </a:rPr>
              <a:t>The deletion process involves finding the node that </a:t>
            </a:r>
            <a:r>
              <a:rPr sz="2000" dirty="0">
                <a:latin typeface="Arial"/>
                <a:cs typeface="Arial"/>
              </a:rPr>
              <a:t>contains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key </a:t>
            </a:r>
            <a:r>
              <a:rPr sz="2000" spc="-5" dirty="0">
                <a:latin typeface="Arial"/>
                <a:cs typeface="Arial"/>
              </a:rPr>
              <a:t>to be deleted  in </a:t>
            </a:r>
            <a:r>
              <a:rPr lang="en-US" sz="2000" spc="-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particular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node</a:t>
            </a:r>
            <a:r>
              <a:rPr lang="en-US" sz="2000" spc="-5" dirty="0">
                <a:latin typeface="Arial"/>
                <a:cs typeface="Arial"/>
              </a:rPr>
              <a:t> and removing it from the tree.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80"/>
              </a:spcBef>
              <a:buClr>
                <a:srgbClr val="B61D42"/>
              </a:buClr>
              <a:buSzPct val="102500"/>
              <a:buFont typeface="Wingdings" panose="05000000000000000000" pitchFamily="2" charset="2"/>
              <a:buChar char="q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node </a:t>
            </a:r>
            <a:r>
              <a:rPr sz="2000" dirty="0">
                <a:latin typeface="Arial"/>
                <a:cs typeface="Arial"/>
              </a:rPr>
              <a:t>can </a:t>
            </a:r>
            <a:r>
              <a:rPr sz="2000" spc="-5" dirty="0">
                <a:latin typeface="Arial"/>
                <a:cs typeface="Arial"/>
              </a:rPr>
              <a:t>have </a:t>
            </a:r>
            <a:r>
              <a:rPr sz="2000" dirty="0">
                <a:latin typeface="Arial"/>
                <a:cs typeface="Arial"/>
              </a:rPr>
              <a:t>a maximum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children.</a:t>
            </a:r>
          </a:p>
          <a:p>
            <a:pPr marL="355600" indent="-342900">
              <a:lnSpc>
                <a:spcPct val="100000"/>
              </a:lnSpc>
              <a:spcBef>
                <a:spcPts val="1480"/>
              </a:spcBef>
              <a:buClr>
                <a:srgbClr val="B61D42"/>
              </a:buClr>
              <a:buSzPct val="102500"/>
              <a:buFont typeface="Wingdings" panose="05000000000000000000" pitchFamily="2" charset="2"/>
              <a:buChar char="q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node </a:t>
            </a:r>
            <a:r>
              <a:rPr sz="2000" dirty="0">
                <a:latin typeface="Arial"/>
                <a:cs typeface="Arial"/>
              </a:rPr>
              <a:t>can contain a maximum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m - 1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keys.</a:t>
            </a:r>
          </a:p>
          <a:p>
            <a:pPr marL="355600" indent="-342900">
              <a:lnSpc>
                <a:spcPct val="100000"/>
              </a:lnSpc>
              <a:spcBef>
                <a:spcPts val="1480"/>
              </a:spcBef>
              <a:buClr>
                <a:srgbClr val="B61D42"/>
              </a:buClr>
              <a:buSzPct val="102500"/>
              <a:buFont typeface="Wingdings" panose="05000000000000000000" pitchFamily="2" charset="2"/>
              <a:buChar char="q"/>
              <a:tabLst>
                <a:tab pos="240665" algn="l"/>
                <a:tab pos="241300" algn="l"/>
                <a:tab pos="503428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node </a:t>
            </a:r>
            <a:r>
              <a:rPr sz="2000" dirty="0">
                <a:latin typeface="Arial"/>
                <a:cs typeface="Arial"/>
              </a:rPr>
              <a:t>should </a:t>
            </a:r>
            <a:r>
              <a:rPr sz="2000" spc="-5" dirty="0">
                <a:latin typeface="Arial"/>
                <a:cs typeface="Arial"/>
              </a:rPr>
              <a:t>have </a:t>
            </a:r>
            <a:r>
              <a:rPr sz="2000" dirty="0">
                <a:latin typeface="Arial"/>
                <a:cs typeface="Arial"/>
              </a:rPr>
              <a:t>a minimum</a:t>
            </a:r>
            <a:r>
              <a:rPr sz="2000" spc="-5" dirty="0">
                <a:latin typeface="Arial"/>
                <a:cs typeface="Arial"/>
              </a:rPr>
              <a:t> 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FreeSans"/>
                <a:cs typeface="FreeSans"/>
              </a:rPr>
              <a:t>⌈m/2⌉	</a:t>
            </a:r>
            <a:r>
              <a:rPr sz="2000" dirty="0">
                <a:latin typeface="Arial"/>
                <a:cs typeface="Arial"/>
              </a:rPr>
              <a:t>children.</a:t>
            </a:r>
          </a:p>
          <a:p>
            <a:pPr marL="355600" indent="-342900">
              <a:lnSpc>
                <a:spcPct val="100000"/>
              </a:lnSpc>
              <a:spcBef>
                <a:spcPts val="1480"/>
              </a:spcBef>
              <a:buClr>
                <a:srgbClr val="B61D42"/>
              </a:buClr>
              <a:buSzPct val="102500"/>
              <a:buFont typeface="Wingdings" panose="05000000000000000000" pitchFamily="2" charset="2"/>
              <a:buChar char="q"/>
              <a:tabLst>
                <a:tab pos="240665" algn="l"/>
                <a:tab pos="241300" algn="l"/>
                <a:tab pos="7794625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node </a:t>
            </a:r>
            <a:r>
              <a:rPr sz="2000" dirty="0">
                <a:latin typeface="Arial"/>
                <a:cs typeface="Arial"/>
              </a:rPr>
              <a:t>(except root </a:t>
            </a:r>
            <a:r>
              <a:rPr sz="2000" spc="-5" dirty="0">
                <a:latin typeface="Arial"/>
                <a:cs typeface="Arial"/>
              </a:rPr>
              <a:t>node) </a:t>
            </a:r>
            <a:r>
              <a:rPr sz="2000" dirty="0">
                <a:latin typeface="Arial"/>
                <a:cs typeface="Arial"/>
              </a:rPr>
              <a:t>should contain a minimum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5" dirty="0">
                <a:latin typeface="FreeSans"/>
                <a:cs typeface="FreeSans"/>
              </a:rPr>
              <a:t>⌈m/2⌉ </a:t>
            </a:r>
            <a:r>
              <a:rPr sz="2000" dirty="0">
                <a:latin typeface="FreeSans"/>
                <a:cs typeface="FreeSans"/>
              </a:rPr>
              <a:t>-</a:t>
            </a:r>
            <a:r>
              <a:rPr sz="2000" spc="55" dirty="0">
                <a:latin typeface="FreeSans"/>
                <a:cs typeface="FreeSans"/>
              </a:rPr>
              <a:t> </a:t>
            </a:r>
            <a:r>
              <a:rPr sz="2000" dirty="0">
                <a:latin typeface="FreeSans"/>
                <a:cs typeface="FreeSans"/>
              </a:rPr>
              <a:t>1	</a:t>
            </a:r>
            <a:r>
              <a:rPr sz="2000" dirty="0">
                <a:latin typeface="Arial"/>
                <a:cs typeface="Arial"/>
              </a:rPr>
              <a:t>keys.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324" y="786796"/>
            <a:ext cx="171703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SEARCH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530324" y="1600200"/>
            <a:ext cx="9417685" cy="48392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16205" indent="-342900">
              <a:lnSpc>
                <a:spcPct val="110000"/>
              </a:lnSpc>
              <a:spcBef>
                <a:spcPts val="100"/>
              </a:spcBef>
              <a:buClr>
                <a:srgbClr val="B61D42"/>
              </a:buClr>
              <a:buSzPct val="102500"/>
              <a:buFont typeface="Wingdings" panose="05000000000000000000" pitchFamily="2" charset="2"/>
              <a:buChar char="q"/>
              <a:tabLst>
                <a:tab pos="240665" algn="l"/>
                <a:tab pos="241300" algn="l"/>
              </a:tabLst>
            </a:pPr>
            <a:r>
              <a:rPr spc="-5" dirty="0">
                <a:latin typeface="Arial"/>
                <a:cs typeface="Arial"/>
              </a:rPr>
              <a:t>For </a:t>
            </a:r>
            <a:r>
              <a:rPr dirty="0">
                <a:latin typeface="Arial"/>
                <a:cs typeface="Arial"/>
              </a:rPr>
              <a:t>searching </a:t>
            </a:r>
            <a:r>
              <a:rPr spc="-5" dirty="0">
                <a:latin typeface="Arial"/>
                <a:cs typeface="Arial"/>
              </a:rPr>
              <a:t>in B+ tree we need to traverse the tree from the </a:t>
            </a:r>
            <a:r>
              <a:rPr dirty="0">
                <a:latin typeface="Arial"/>
                <a:cs typeface="Arial"/>
              </a:rPr>
              <a:t>root </a:t>
            </a:r>
            <a:r>
              <a:rPr spc="-5" dirty="0">
                <a:latin typeface="Arial"/>
                <a:cs typeface="Arial"/>
              </a:rPr>
              <a:t>node to </a:t>
            </a:r>
            <a:r>
              <a:rPr dirty="0">
                <a:latin typeface="Arial"/>
                <a:cs typeface="Arial"/>
              </a:rPr>
              <a:t>a </a:t>
            </a:r>
            <a:r>
              <a:rPr spc="-5" dirty="0">
                <a:latin typeface="Arial"/>
                <a:cs typeface="Arial"/>
              </a:rPr>
              <a:t>leaf  node that </a:t>
            </a:r>
            <a:r>
              <a:rPr dirty="0">
                <a:latin typeface="Arial"/>
                <a:cs typeface="Arial"/>
              </a:rPr>
              <a:t>contains </a:t>
            </a:r>
            <a:r>
              <a:rPr spc="-5" dirty="0">
                <a:latin typeface="Arial"/>
                <a:cs typeface="Arial"/>
              </a:rPr>
              <a:t>the </a:t>
            </a:r>
            <a:r>
              <a:rPr dirty="0">
                <a:latin typeface="Arial"/>
                <a:cs typeface="Arial"/>
              </a:rPr>
              <a:t>key </a:t>
            </a:r>
            <a:r>
              <a:rPr spc="-5" dirty="0">
                <a:latin typeface="Arial"/>
                <a:cs typeface="Arial"/>
              </a:rPr>
              <a:t>or to the end of the tree if the </a:t>
            </a:r>
            <a:r>
              <a:rPr dirty="0">
                <a:latin typeface="Arial"/>
                <a:cs typeface="Arial"/>
              </a:rPr>
              <a:t>key </a:t>
            </a:r>
            <a:r>
              <a:rPr spc="-5" dirty="0">
                <a:latin typeface="Arial"/>
                <a:cs typeface="Arial"/>
              </a:rPr>
              <a:t>is not</a:t>
            </a:r>
            <a:r>
              <a:rPr spc="-4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present.</a:t>
            </a:r>
            <a:endParaRPr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40"/>
              </a:spcBef>
              <a:buClr>
                <a:srgbClr val="B61D42"/>
              </a:buClr>
              <a:buSzPct val="102500"/>
              <a:buFont typeface="Wingdings" panose="05000000000000000000" pitchFamily="2" charset="2"/>
              <a:buChar char="q"/>
              <a:tabLst>
                <a:tab pos="240665" algn="l"/>
                <a:tab pos="241300" algn="l"/>
              </a:tabLst>
            </a:pPr>
            <a:r>
              <a:rPr lang="en-US" spc="-5" dirty="0">
                <a:latin typeface="Arial"/>
                <a:cs typeface="Arial"/>
              </a:rPr>
              <a:t>The tree is sorted every time, when a new value is inserted.</a:t>
            </a:r>
            <a:endParaRPr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40"/>
              </a:spcBef>
              <a:buClr>
                <a:srgbClr val="B61D42"/>
              </a:buClr>
              <a:buSzPct val="102500"/>
              <a:buFont typeface="Wingdings" panose="05000000000000000000" pitchFamily="2" charset="2"/>
              <a:buChar char="q"/>
              <a:tabLst>
                <a:tab pos="240665" algn="l"/>
                <a:tab pos="241300" algn="l"/>
              </a:tabLst>
            </a:pPr>
            <a:r>
              <a:rPr spc="-5" dirty="0">
                <a:latin typeface="Arial"/>
                <a:cs typeface="Arial"/>
              </a:rPr>
              <a:t>We need to </a:t>
            </a:r>
            <a:r>
              <a:rPr dirty="0">
                <a:latin typeface="Arial"/>
                <a:cs typeface="Arial"/>
              </a:rPr>
              <a:t>compare </a:t>
            </a:r>
            <a:r>
              <a:rPr spc="-5" dirty="0">
                <a:latin typeface="Arial"/>
                <a:cs typeface="Arial"/>
              </a:rPr>
              <a:t>the </a:t>
            </a:r>
            <a:r>
              <a:rPr dirty="0">
                <a:latin typeface="Arial"/>
                <a:cs typeface="Arial"/>
              </a:rPr>
              <a:t>search key </a:t>
            </a:r>
            <a:r>
              <a:rPr spc="-5" dirty="0">
                <a:latin typeface="Arial"/>
                <a:cs typeface="Arial"/>
              </a:rPr>
              <a:t>with the </a:t>
            </a:r>
            <a:r>
              <a:rPr dirty="0">
                <a:latin typeface="Arial"/>
                <a:cs typeface="Arial"/>
              </a:rPr>
              <a:t>keys sorted </a:t>
            </a:r>
            <a:r>
              <a:rPr spc="-5" dirty="0">
                <a:latin typeface="Arial"/>
                <a:cs typeface="Arial"/>
              </a:rPr>
              <a:t>in the </a:t>
            </a:r>
            <a:r>
              <a:rPr dirty="0">
                <a:latin typeface="Arial"/>
                <a:cs typeface="Arial"/>
              </a:rPr>
              <a:t>current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node.</a:t>
            </a:r>
            <a:endParaRPr dirty="0">
              <a:latin typeface="Arial"/>
              <a:cs typeface="Arial"/>
            </a:endParaRPr>
          </a:p>
          <a:p>
            <a:pPr marL="354965" marR="5080" indent="-342900">
              <a:lnSpc>
                <a:spcPct val="110000"/>
              </a:lnSpc>
              <a:spcBef>
                <a:spcPts val="1000"/>
              </a:spcBef>
              <a:buClr>
                <a:srgbClr val="B61D42"/>
              </a:buClr>
              <a:buSzPct val="102500"/>
              <a:buFont typeface="Wingdings" panose="05000000000000000000" pitchFamily="2" charset="2"/>
              <a:buChar char="q"/>
              <a:tabLst>
                <a:tab pos="240665" algn="l"/>
                <a:tab pos="241300" algn="l"/>
              </a:tabLst>
            </a:pPr>
            <a:r>
              <a:rPr spc="-5" dirty="0">
                <a:latin typeface="Arial"/>
                <a:cs typeface="Arial"/>
              </a:rPr>
              <a:t>If the </a:t>
            </a:r>
            <a:r>
              <a:rPr dirty="0">
                <a:latin typeface="Arial"/>
                <a:cs typeface="Arial"/>
              </a:rPr>
              <a:t>search key </a:t>
            </a:r>
            <a:r>
              <a:rPr spc="-5" dirty="0">
                <a:latin typeface="Arial"/>
                <a:cs typeface="Arial"/>
              </a:rPr>
              <a:t>is less than the </a:t>
            </a:r>
            <a:r>
              <a:rPr dirty="0">
                <a:latin typeface="Arial"/>
                <a:cs typeface="Arial"/>
              </a:rPr>
              <a:t>smallest key </a:t>
            </a:r>
            <a:r>
              <a:rPr spc="-5" dirty="0">
                <a:latin typeface="Arial"/>
                <a:cs typeface="Arial"/>
              </a:rPr>
              <a:t>in the node, </a:t>
            </a:r>
            <a:r>
              <a:rPr dirty="0">
                <a:latin typeface="Arial"/>
                <a:cs typeface="Arial"/>
              </a:rPr>
              <a:t>move </a:t>
            </a:r>
            <a:r>
              <a:rPr spc="-5" dirty="0">
                <a:latin typeface="Arial"/>
                <a:cs typeface="Arial"/>
              </a:rPr>
              <a:t>to the left </a:t>
            </a:r>
            <a:r>
              <a:rPr dirty="0">
                <a:latin typeface="Arial"/>
                <a:cs typeface="Arial"/>
              </a:rPr>
              <a:t>child </a:t>
            </a:r>
            <a:r>
              <a:rPr spc="-5" dirty="0">
                <a:latin typeface="Arial"/>
                <a:cs typeface="Arial"/>
              </a:rPr>
              <a:t>of  the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node.</a:t>
            </a:r>
            <a:endParaRPr dirty="0">
              <a:latin typeface="Arial"/>
              <a:cs typeface="Arial"/>
            </a:endParaRPr>
          </a:p>
          <a:p>
            <a:pPr marL="354965" marR="258445" indent="-342900">
              <a:lnSpc>
                <a:spcPct val="110000"/>
              </a:lnSpc>
              <a:spcBef>
                <a:spcPts val="1000"/>
              </a:spcBef>
              <a:buClr>
                <a:srgbClr val="B61D42"/>
              </a:buClr>
              <a:buSzPct val="102500"/>
              <a:buFont typeface="Wingdings" panose="05000000000000000000" pitchFamily="2" charset="2"/>
              <a:buChar char="q"/>
              <a:tabLst>
                <a:tab pos="240665" algn="l"/>
                <a:tab pos="241300" algn="l"/>
              </a:tabLst>
            </a:pPr>
            <a:r>
              <a:rPr spc="-5" dirty="0">
                <a:latin typeface="Arial"/>
                <a:cs typeface="Arial"/>
              </a:rPr>
              <a:t>If the </a:t>
            </a:r>
            <a:r>
              <a:rPr dirty="0">
                <a:latin typeface="Arial"/>
                <a:cs typeface="Arial"/>
              </a:rPr>
              <a:t>search key </a:t>
            </a:r>
            <a:r>
              <a:rPr spc="-5" dirty="0">
                <a:latin typeface="Arial"/>
                <a:cs typeface="Arial"/>
              </a:rPr>
              <a:t>is greater than or equal to the largest </a:t>
            </a:r>
            <a:r>
              <a:rPr dirty="0">
                <a:latin typeface="Arial"/>
                <a:cs typeface="Arial"/>
              </a:rPr>
              <a:t>key </a:t>
            </a:r>
            <a:r>
              <a:rPr spc="-5" dirty="0">
                <a:latin typeface="Arial"/>
                <a:cs typeface="Arial"/>
              </a:rPr>
              <a:t>in the node, </a:t>
            </a:r>
            <a:r>
              <a:rPr dirty="0">
                <a:latin typeface="Arial"/>
                <a:cs typeface="Arial"/>
              </a:rPr>
              <a:t>move </a:t>
            </a:r>
            <a:r>
              <a:rPr spc="-5" dirty="0">
                <a:latin typeface="Arial"/>
                <a:cs typeface="Arial"/>
              </a:rPr>
              <a:t>to  the </a:t>
            </a:r>
            <a:r>
              <a:rPr dirty="0">
                <a:latin typeface="Arial"/>
                <a:cs typeface="Arial"/>
              </a:rPr>
              <a:t>right child </a:t>
            </a:r>
            <a:r>
              <a:rPr spc="-5" dirty="0">
                <a:latin typeface="Arial"/>
                <a:cs typeface="Arial"/>
              </a:rPr>
              <a:t>of the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node.</a:t>
            </a:r>
            <a:endParaRPr lang="en-US" spc="-5" dirty="0">
              <a:latin typeface="Arial"/>
              <a:cs typeface="Arial"/>
            </a:endParaRPr>
          </a:p>
          <a:p>
            <a:pPr marL="354965" marR="523240" indent="-342900">
              <a:lnSpc>
                <a:spcPct val="120000"/>
              </a:lnSpc>
              <a:spcBef>
                <a:spcPts val="100"/>
              </a:spcBef>
              <a:buClr>
                <a:srgbClr val="B61D42"/>
              </a:buClr>
              <a:buSzPct val="102500"/>
              <a:buFont typeface="Wingdings" panose="05000000000000000000" pitchFamily="2" charset="2"/>
              <a:buChar char="q"/>
              <a:tabLst>
                <a:tab pos="240665" algn="l"/>
                <a:tab pos="241300" algn="l"/>
              </a:tabLst>
            </a:pPr>
            <a:r>
              <a:rPr lang="en-US" spc="-5" dirty="0">
                <a:latin typeface="Arial"/>
                <a:cs typeface="Arial"/>
              </a:rPr>
              <a:t>If the </a:t>
            </a:r>
            <a:r>
              <a:rPr lang="en-US" dirty="0">
                <a:latin typeface="Arial"/>
                <a:cs typeface="Arial"/>
              </a:rPr>
              <a:t>search key </a:t>
            </a:r>
            <a:r>
              <a:rPr lang="en-US" spc="-5" dirty="0">
                <a:latin typeface="Arial"/>
                <a:cs typeface="Arial"/>
              </a:rPr>
              <a:t>falls between two </a:t>
            </a:r>
            <a:r>
              <a:rPr lang="en-US" dirty="0">
                <a:latin typeface="Arial"/>
                <a:cs typeface="Arial"/>
              </a:rPr>
              <a:t>keys </a:t>
            </a:r>
            <a:r>
              <a:rPr lang="en-US" spc="-5" dirty="0">
                <a:latin typeface="Arial"/>
                <a:cs typeface="Arial"/>
              </a:rPr>
              <a:t>in the node, </a:t>
            </a:r>
            <a:r>
              <a:rPr lang="en-US" dirty="0">
                <a:latin typeface="Arial"/>
                <a:cs typeface="Arial"/>
              </a:rPr>
              <a:t>move </a:t>
            </a:r>
            <a:r>
              <a:rPr lang="en-US" spc="-5" dirty="0">
                <a:latin typeface="Arial"/>
                <a:cs typeface="Arial"/>
              </a:rPr>
              <a:t>to the </a:t>
            </a:r>
            <a:r>
              <a:rPr lang="en-US" dirty="0">
                <a:latin typeface="Arial"/>
                <a:cs typeface="Arial"/>
              </a:rPr>
              <a:t>child </a:t>
            </a:r>
            <a:r>
              <a:rPr lang="en-US" spc="-5" dirty="0">
                <a:latin typeface="Arial"/>
                <a:cs typeface="Arial"/>
              </a:rPr>
              <a:t>node  whose </a:t>
            </a:r>
            <a:r>
              <a:rPr lang="en-US" dirty="0">
                <a:latin typeface="Arial"/>
                <a:cs typeface="Arial"/>
              </a:rPr>
              <a:t>key range covers </a:t>
            </a:r>
            <a:r>
              <a:rPr lang="en-US" spc="-5" dirty="0">
                <a:latin typeface="Arial"/>
                <a:cs typeface="Arial"/>
              </a:rPr>
              <a:t>the </a:t>
            </a:r>
            <a:r>
              <a:rPr lang="en-US" dirty="0">
                <a:latin typeface="Arial"/>
                <a:cs typeface="Arial"/>
              </a:rPr>
              <a:t>search</a:t>
            </a:r>
            <a:r>
              <a:rPr lang="en-US" spc="-3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key.</a:t>
            </a:r>
          </a:p>
          <a:p>
            <a:pPr marL="354965" marR="5080" indent="-342900">
              <a:lnSpc>
                <a:spcPct val="120000"/>
              </a:lnSpc>
              <a:spcBef>
                <a:spcPts val="1000"/>
              </a:spcBef>
              <a:buClr>
                <a:srgbClr val="B61D42"/>
              </a:buClr>
              <a:buSzPct val="102500"/>
              <a:buFont typeface="Wingdings" panose="05000000000000000000" pitchFamily="2" charset="2"/>
              <a:buChar char="q"/>
              <a:tabLst>
                <a:tab pos="240665" algn="l"/>
                <a:tab pos="241300" algn="l"/>
              </a:tabLst>
            </a:pPr>
            <a:r>
              <a:rPr lang="en-US" spc="-5" dirty="0">
                <a:latin typeface="Arial"/>
                <a:cs typeface="Arial"/>
              </a:rPr>
              <a:t>Search the leaf node for the </a:t>
            </a:r>
            <a:r>
              <a:rPr lang="en-US" dirty="0">
                <a:latin typeface="Arial"/>
                <a:cs typeface="Arial"/>
              </a:rPr>
              <a:t>search key, </a:t>
            </a:r>
            <a:r>
              <a:rPr lang="en-US" spc="-5" dirty="0">
                <a:latin typeface="Arial"/>
                <a:cs typeface="Arial"/>
              </a:rPr>
              <a:t>if the </a:t>
            </a:r>
            <a:r>
              <a:rPr lang="en-US" dirty="0">
                <a:latin typeface="Arial"/>
                <a:cs typeface="Arial"/>
              </a:rPr>
              <a:t>key </a:t>
            </a:r>
            <a:r>
              <a:rPr lang="en-US" spc="-5" dirty="0">
                <a:latin typeface="Arial"/>
                <a:cs typeface="Arial"/>
              </a:rPr>
              <a:t>is found then </a:t>
            </a:r>
            <a:r>
              <a:rPr lang="en-US" dirty="0">
                <a:latin typeface="Arial"/>
                <a:cs typeface="Arial"/>
              </a:rPr>
              <a:t>return </a:t>
            </a:r>
            <a:r>
              <a:rPr lang="en-US" spc="-5" dirty="0">
                <a:latin typeface="Arial"/>
                <a:cs typeface="Arial"/>
              </a:rPr>
              <a:t>the </a:t>
            </a:r>
            <a:r>
              <a:rPr lang="en-US" dirty="0">
                <a:latin typeface="Arial"/>
                <a:cs typeface="Arial"/>
              </a:rPr>
              <a:t>value,  </a:t>
            </a:r>
            <a:r>
              <a:rPr lang="en-US" spc="-5" dirty="0">
                <a:latin typeface="Arial"/>
                <a:cs typeface="Arial"/>
              </a:rPr>
              <a:t>if the </a:t>
            </a:r>
            <a:r>
              <a:rPr lang="en-US" dirty="0">
                <a:latin typeface="Arial"/>
                <a:cs typeface="Arial"/>
              </a:rPr>
              <a:t>key </a:t>
            </a:r>
            <a:r>
              <a:rPr lang="en-US" spc="-5" dirty="0">
                <a:latin typeface="Arial"/>
                <a:cs typeface="Arial"/>
              </a:rPr>
              <a:t>is not found then </a:t>
            </a:r>
            <a:r>
              <a:rPr lang="en-US" dirty="0">
                <a:latin typeface="Arial"/>
                <a:cs typeface="Arial"/>
              </a:rPr>
              <a:t>return</a:t>
            </a:r>
            <a:r>
              <a:rPr lang="en-US" spc="-2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null.</a:t>
            </a:r>
            <a:endParaRPr lang="en-US" dirty="0">
              <a:latin typeface="Arial"/>
              <a:cs typeface="Arial"/>
            </a:endParaRPr>
          </a:p>
          <a:p>
            <a:pPr marL="354965" marR="258445" indent="-342900">
              <a:lnSpc>
                <a:spcPct val="110000"/>
              </a:lnSpc>
              <a:spcBef>
                <a:spcPts val="1000"/>
              </a:spcBef>
              <a:buClr>
                <a:srgbClr val="B61D42"/>
              </a:buClr>
              <a:buSzPct val="102500"/>
              <a:buFont typeface="Wingdings" panose="05000000000000000000" pitchFamily="2" charset="2"/>
              <a:buChar char="q"/>
              <a:tabLst>
                <a:tab pos="240665" algn="l"/>
                <a:tab pos="241300" algn="l"/>
              </a:tabLst>
            </a:pP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324" y="786796"/>
            <a:ext cx="26409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PROPERTIES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530324" y="1676400"/>
            <a:ext cx="9295765" cy="2451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58750" indent="-342900">
              <a:lnSpc>
                <a:spcPct val="120000"/>
              </a:lnSpc>
              <a:spcBef>
                <a:spcPts val="100"/>
              </a:spcBef>
              <a:buClr>
                <a:srgbClr val="B61D42"/>
              </a:buClr>
              <a:buSzPct val="102500"/>
              <a:buFont typeface="Wingdings" panose="05000000000000000000" pitchFamily="2" charset="2"/>
              <a:buChar char="q"/>
              <a:tabLst>
                <a:tab pos="240665" algn="l"/>
                <a:tab pos="241300" algn="l"/>
              </a:tabLst>
            </a:pPr>
            <a:r>
              <a:rPr lang="en-US" sz="2000" spc="-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nsertion, </a:t>
            </a:r>
            <a:r>
              <a:rPr lang="en-US" sz="2000" spc="-5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eletion</a:t>
            </a:r>
            <a:r>
              <a:rPr lang="en-US" sz="2000" spc="-5" dirty="0">
                <a:latin typeface="Arial"/>
                <a:cs typeface="Arial"/>
              </a:rPr>
              <a:t> and Search </a:t>
            </a:r>
            <a:r>
              <a:rPr sz="2000" spc="-5" dirty="0">
                <a:latin typeface="Arial"/>
                <a:cs typeface="Arial"/>
              </a:rPr>
              <a:t>operations </a:t>
            </a:r>
            <a:r>
              <a:rPr sz="2000" dirty="0">
                <a:latin typeface="Arial"/>
                <a:cs typeface="Arial"/>
              </a:rPr>
              <a:t>can </a:t>
            </a:r>
            <a:r>
              <a:rPr sz="2000" spc="-5" dirty="0">
                <a:latin typeface="Arial"/>
                <a:cs typeface="Arial"/>
              </a:rPr>
              <a:t>be performed efficiently, even for  large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datasets.</a:t>
            </a:r>
            <a:endParaRPr sz="2000" dirty="0">
              <a:latin typeface="Arial"/>
              <a:cs typeface="Arial"/>
            </a:endParaRPr>
          </a:p>
          <a:p>
            <a:pPr marL="354965" marR="5080" indent="-342900">
              <a:lnSpc>
                <a:spcPct val="120000"/>
              </a:lnSpc>
              <a:spcBef>
                <a:spcPts val="1000"/>
              </a:spcBef>
              <a:buClr>
                <a:srgbClr val="B61D42"/>
              </a:buClr>
              <a:buSzPct val="102500"/>
              <a:buFont typeface="Wingdings" panose="05000000000000000000" pitchFamily="2" charset="2"/>
              <a:buChar char="q"/>
              <a:tabLst>
                <a:tab pos="240665" algn="l"/>
                <a:tab pos="241300" algn="l"/>
              </a:tabLst>
            </a:pPr>
            <a:r>
              <a:rPr sz="2000" spc="-5" dirty="0">
                <a:latin typeface="Arial"/>
                <a:cs typeface="Arial"/>
              </a:rPr>
              <a:t>The leaf nodes in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B+ tree are linked together in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linked list, which enables fast  </a:t>
            </a:r>
            <a:r>
              <a:rPr sz="2000" dirty="0">
                <a:latin typeface="Arial"/>
                <a:cs typeface="Arial"/>
              </a:rPr>
              <a:t>sequential </a:t>
            </a:r>
            <a:r>
              <a:rPr sz="2000" spc="-5" dirty="0">
                <a:latin typeface="Arial"/>
                <a:cs typeface="Arial"/>
              </a:rPr>
              <a:t>access to the data </a:t>
            </a:r>
            <a:r>
              <a:rPr sz="2000" dirty="0">
                <a:latin typeface="Arial"/>
                <a:cs typeface="Arial"/>
              </a:rPr>
              <a:t>stored </a:t>
            </a:r>
            <a:r>
              <a:rPr sz="2000" spc="-5" dirty="0">
                <a:latin typeface="Arial"/>
                <a:cs typeface="Arial"/>
              </a:rPr>
              <a:t>in 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tree.</a:t>
            </a:r>
            <a:endParaRPr lang="en-US" sz="2000" spc="-5" dirty="0">
              <a:latin typeface="Arial"/>
              <a:cs typeface="Arial"/>
            </a:endParaRPr>
          </a:p>
          <a:p>
            <a:pPr marL="354965" marR="5080" indent="-342900">
              <a:lnSpc>
                <a:spcPct val="120000"/>
              </a:lnSpc>
              <a:spcBef>
                <a:spcPts val="1000"/>
              </a:spcBef>
              <a:buClr>
                <a:srgbClr val="B61D42"/>
              </a:buClr>
              <a:buSzPct val="102500"/>
              <a:buFont typeface="Wingdings" panose="05000000000000000000" pitchFamily="2" charset="2"/>
              <a:buChar char="q"/>
              <a:tabLst>
                <a:tab pos="240665" algn="l"/>
                <a:tab pos="241300" algn="l"/>
              </a:tabLst>
            </a:pPr>
            <a:r>
              <a:rPr lang="en-US" sz="2000" spc="-5" dirty="0">
                <a:latin typeface="Arial"/>
                <a:cs typeface="Arial"/>
              </a:rPr>
              <a:t>Each node in </a:t>
            </a:r>
            <a:r>
              <a:rPr lang="en-US" sz="2000" dirty="0">
                <a:latin typeface="Arial"/>
                <a:cs typeface="Arial"/>
              </a:rPr>
              <a:t>a </a:t>
            </a:r>
            <a:r>
              <a:rPr lang="en-US" sz="2000" spc="-5" dirty="0">
                <a:latin typeface="Arial"/>
                <a:cs typeface="Arial"/>
              </a:rPr>
              <a:t>B+ tree </a:t>
            </a:r>
            <a:r>
              <a:rPr lang="en-US" sz="2000" dirty="0">
                <a:latin typeface="Arial"/>
                <a:cs typeface="Arial"/>
              </a:rPr>
              <a:t>can store multiple key-value </a:t>
            </a:r>
            <a:r>
              <a:rPr lang="en-US" sz="2000" spc="-5" dirty="0">
                <a:latin typeface="Arial"/>
                <a:cs typeface="Arial"/>
              </a:rPr>
              <a:t>pairs, which </a:t>
            </a:r>
            <a:r>
              <a:rPr lang="en-US" sz="2000" dirty="0">
                <a:latin typeface="Arial"/>
                <a:cs typeface="Arial"/>
              </a:rPr>
              <a:t>reduces </a:t>
            </a:r>
            <a:r>
              <a:rPr lang="en-US" sz="2000" spc="-5" dirty="0">
                <a:latin typeface="Arial"/>
                <a:cs typeface="Arial"/>
              </a:rPr>
              <a:t>the  overall number of nodes in the tree and improves access</a:t>
            </a:r>
            <a:r>
              <a:rPr lang="en-US" sz="2000" spc="-3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performance.</a:t>
            </a:r>
            <a:endParaRPr lang="en-US"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324" y="786796"/>
            <a:ext cx="27997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ADVANTAGES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371600" y="1762760"/>
            <a:ext cx="9210040" cy="3456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380365" indent="-342900">
              <a:lnSpc>
                <a:spcPct val="120000"/>
              </a:lnSpc>
              <a:spcBef>
                <a:spcPts val="100"/>
              </a:spcBef>
              <a:buClr>
                <a:srgbClr val="B61D42"/>
              </a:buClr>
              <a:buSzPct val="102500"/>
              <a:buFont typeface="Wingdings" panose="05000000000000000000" pitchFamily="2" charset="2"/>
              <a:buChar char="q"/>
              <a:tabLst>
                <a:tab pos="240665" algn="l"/>
                <a:tab pos="241300" algn="l"/>
              </a:tabLst>
            </a:pPr>
            <a:r>
              <a:rPr lang="en-US" sz="2000" spc="-5" dirty="0">
                <a:latin typeface="Arial"/>
                <a:cs typeface="Arial"/>
              </a:rPr>
              <a:t>B+ trees offer good performance for insertion and deletion operations, as they  only </a:t>
            </a:r>
            <a:r>
              <a:rPr lang="en-US" sz="2000" dirty="0">
                <a:latin typeface="Arial"/>
                <a:cs typeface="Arial"/>
              </a:rPr>
              <a:t>require </a:t>
            </a:r>
            <a:r>
              <a:rPr lang="en-US" sz="2000" spc="-5" dirty="0">
                <a:latin typeface="Arial"/>
                <a:cs typeface="Arial"/>
              </a:rPr>
              <a:t>local </a:t>
            </a:r>
            <a:r>
              <a:rPr lang="en-US" sz="2000" dirty="0">
                <a:latin typeface="Arial"/>
                <a:cs typeface="Arial"/>
              </a:rPr>
              <a:t>rebalancing </a:t>
            </a:r>
            <a:r>
              <a:rPr lang="en-US" sz="2000" spc="-5" dirty="0">
                <a:latin typeface="Arial"/>
                <a:cs typeface="Arial"/>
              </a:rPr>
              <a:t>of the tree </a:t>
            </a:r>
            <a:r>
              <a:rPr lang="en-US" sz="2000" dirty="0">
                <a:latin typeface="Arial"/>
                <a:cs typeface="Arial"/>
              </a:rPr>
              <a:t>rather </a:t>
            </a:r>
            <a:r>
              <a:rPr lang="en-US" sz="2000" spc="-5" dirty="0">
                <a:latin typeface="Arial"/>
                <a:cs typeface="Arial"/>
              </a:rPr>
              <a:t>than </a:t>
            </a:r>
            <a:r>
              <a:rPr lang="en-US" sz="2000" dirty="0">
                <a:latin typeface="Arial"/>
                <a:cs typeface="Arial"/>
              </a:rPr>
              <a:t>a </a:t>
            </a:r>
            <a:r>
              <a:rPr lang="en-US" sz="2000" spc="-5" dirty="0">
                <a:latin typeface="Arial"/>
                <a:cs typeface="Arial"/>
              </a:rPr>
              <a:t>full tree</a:t>
            </a:r>
            <a:r>
              <a:rPr lang="en-US" sz="2000" spc="-8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reorganization.</a:t>
            </a:r>
            <a:endParaRPr lang="en-US" sz="2000" spc="-5" dirty="0">
              <a:latin typeface="Arial"/>
              <a:cs typeface="Arial"/>
            </a:endParaRPr>
          </a:p>
          <a:p>
            <a:pPr marL="354965" marR="380365" indent="-342900">
              <a:lnSpc>
                <a:spcPct val="120000"/>
              </a:lnSpc>
              <a:spcBef>
                <a:spcPts val="100"/>
              </a:spcBef>
              <a:buClr>
                <a:srgbClr val="B61D42"/>
              </a:buClr>
              <a:buSzPct val="102500"/>
              <a:buFont typeface="Wingdings" panose="05000000000000000000" pitchFamily="2" charset="2"/>
              <a:buChar char="q"/>
              <a:tabLst>
                <a:tab pos="240665" algn="l"/>
                <a:tab pos="241300" algn="l"/>
              </a:tabLst>
            </a:pPr>
            <a:r>
              <a:rPr lang="en-US" sz="2000" spc="-5" dirty="0">
                <a:latin typeface="Arial"/>
                <a:cs typeface="Arial"/>
              </a:rPr>
              <a:t>Accessing nodes in </a:t>
            </a:r>
            <a:r>
              <a:rPr lang="en-US" sz="2000" dirty="0">
                <a:latin typeface="Arial"/>
                <a:cs typeface="Arial"/>
              </a:rPr>
              <a:t>a </a:t>
            </a:r>
            <a:r>
              <a:rPr lang="en-US" sz="2000" spc="-5" dirty="0">
                <a:latin typeface="Arial"/>
                <a:cs typeface="Arial"/>
              </a:rPr>
              <a:t>B+ tree is likely to </a:t>
            </a:r>
            <a:r>
              <a:rPr lang="en-US" sz="2000" dirty="0">
                <a:latin typeface="Arial"/>
                <a:cs typeface="Arial"/>
              </a:rPr>
              <a:t>result </a:t>
            </a:r>
            <a:r>
              <a:rPr lang="en-US" sz="2000" spc="-5" dirty="0">
                <a:latin typeface="Arial"/>
                <a:cs typeface="Arial"/>
              </a:rPr>
              <a:t>in fewer </a:t>
            </a:r>
            <a:r>
              <a:rPr lang="en-US" sz="2000" dirty="0">
                <a:latin typeface="Arial"/>
                <a:cs typeface="Arial"/>
              </a:rPr>
              <a:t>cache misses, </a:t>
            </a:r>
            <a:r>
              <a:rPr lang="en-US" sz="2000" spc="-5" dirty="0">
                <a:latin typeface="Arial"/>
                <a:cs typeface="Arial"/>
              </a:rPr>
              <a:t>improving  overall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performance.</a:t>
            </a:r>
          </a:p>
          <a:p>
            <a:pPr marL="354965" marR="380365" indent="-342900">
              <a:lnSpc>
                <a:spcPct val="120000"/>
              </a:lnSpc>
              <a:spcBef>
                <a:spcPts val="100"/>
              </a:spcBef>
              <a:buClr>
                <a:srgbClr val="B61D42"/>
              </a:buClr>
              <a:buSzPct val="102500"/>
              <a:buFont typeface="Wingdings" panose="05000000000000000000" pitchFamily="2" charset="2"/>
              <a:buChar char="q"/>
              <a:tabLst>
                <a:tab pos="240665" algn="l"/>
                <a:tab pos="241300" algn="l"/>
              </a:tabLst>
            </a:pPr>
            <a:r>
              <a:rPr sz="2000" spc="-5" dirty="0">
                <a:latin typeface="Arial"/>
                <a:cs typeface="Arial"/>
              </a:rPr>
              <a:t>B+ trees are powerful data </a:t>
            </a:r>
            <a:r>
              <a:rPr sz="2000" dirty="0">
                <a:latin typeface="Arial"/>
                <a:cs typeface="Arial"/>
              </a:rPr>
              <a:t>structure </a:t>
            </a:r>
            <a:r>
              <a:rPr sz="2000" spc="-5" dirty="0">
                <a:latin typeface="Arial"/>
                <a:cs typeface="Arial"/>
              </a:rPr>
              <a:t>that offer </a:t>
            </a:r>
            <a:r>
              <a:rPr sz="2000" dirty="0">
                <a:latin typeface="Arial"/>
                <a:cs typeface="Arial"/>
              </a:rPr>
              <a:t>many </a:t>
            </a:r>
            <a:r>
              <a:rPr sz="2000" spc="-5" dirty="0">
                <a:latin typeface="Arial"/>
                <a:cs typeface="Arial"/>
              </a:rPr>
              <a:t>advantages for handling  large amounts 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data.</a:t>
            </a:r>
            <a:endParaRPr sz="2000" dirty="0">
              <a:latin typeface="Arial"/>
              <a:cs typeface="Arial"/>
            </a:endParaRPr>
          </a:p>
          <a:p>
            <a:pPr marL="354965" marR="213995" indent="-342900">
              <a:lnSpc>
                <a:spcPct val="120000"/>
              </a:lnSpc>
              <a:spcBef>
                <a:spcPts val="1000"/>
              </a:spcBef>
              <a:buClr>
                <a:srgbClr val="B61D42"/>
              </a:buClr>
              <a:buSzPct val="102500"/>
              <a:buFont typeface="Wingdings" panose="05000000000000000000" pitchFamily="2" charset="2"/>
              <a:buChar char="q"/>
              <a:tabLst>
                <a:tab pos="240665" algn="l"/>
                <a:tab pos="241300" algn="l"/>
              </a:tabLst>
            </a:pPr>
            <a:r>
              <a:rPr sz="2000" spc="-5" dirty="0">
                <a:latin typeface="Arial"/>
                <a:cs typeface="Arial"/>
              </a:rPr>
              <a:t>B+ trees offer fast </a:t>
            </a:r>
            <a:r>
              <a:rPr sz="2000" dirty="0">
                <a:latin typeface="Arial"/>
                <a:cs typeface="Arial"/>
              </a:rPr>
              <a:t>search </a:t>
            </a:r>
            <a:r>
              <a:rPr sz="2000" spc="-5" dirty="0">
                <a:latin typeface="Arial"/>
                <a:cs typeface="Arial"/>
              </a:rPr>
              <a:t>performance due to their balanced </a:t>
            </a:r>
            <a:r>
              <a:rPr sz="2000" dirty="0">
                <a:latin typeface="Arial"/>
                <a:cs typeface="Arial"/>
              </a:rPr>
              <a:t>structure </a:t>
            </a:r>
            <a:r>
              <a:rPr sz="2000" spc="-5" dirty="0">
                <a:latin typeface="Arial"/>
                <a:cs typeface="Arial"/>
              </a:rPr>
              <a:t>and the  use of binary </a:t>
            </a:r>
            <a:r>
              <a:rPr sz="2000" dirty="0">
                <a:latin typeface="Arial"/>
                <a:cs typeface="Arial"/>
              </a:rPr>
              <a:t>search </a:t>
            </a:r>
            <a:r>
              <a:rPr sz="2000" spc="-5" dirty="0">
                <a:latin typeface="Arial"/>
                <a:cs typeface="Arial"/>
              </a:rPr>
              <a:t>within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nodes.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324" y="786796"/>
            <a:ext cx="29794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APPLICATIONS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447800" y="1752600"/>
            <a:ext cx="8946541" cy="30859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6730" marR="408940">
              <a:lnSpc>
                <a:spcPct val="120000"/>
              </a:lnSpc>
              <a:spcBef>
                <a:spcPts val="100"/>
              </a:spcBef>
              <a:buClr>
                <a:srgbClr val="B61D42"/>
              </a:buClr>
              <a:buSzPct val="102500"/>
              <a:buFont typeface="Wingdings" panose="05000000000000000000" pitchFamily="2" charset="2"/>
              <a:buChar char="q"/>
              <a:tabLst>
                <a:tab pos="393065" algn="l"/>
                <a:tab pos="393700" algn="l"/>
              </a:tabLst>
            </a:pPr>
            <a:r>
              <a:rPr lang="en-US" sz="2000" spc="-5" dirty="0"/>
              <a:t>B+ trees are used in </a:t>
            </a:r>
            <a:r>
              <a:rPr lang="en-US" sz="2000" dirty="0"/>
              <a:t>caching systems </a:t>
            </a:r>
            <a:r>
              <a:rPr lang="en-US" sz="2000" spc="-5" dirty="0"/>
              <a:t>to </a:t>
            </a:r>
            <a:r>
              <a:rPr lang="en-US" sz="2000" dirty="0"/>
              <a:t>store </a:t>
            </a:r>
            <a:r>
              <a:rPr lang="en-US" sz="2000" spc="-5" dirty="0"/>
              <a:t>frequently accessed data in  </a:t>
            </a:r>
            <a:r>
              <a:rPr lang="en-US" sz="2000" dirty="0"/>
              <a:t>memory.</a:t>
            </a:r>
            <a:endParaRPr lang="en-US" sz="2000" spc="-5" dirty="0"/>
          </a:p>
          <a:p>
            <a:pPr marL="506730" marR="408940">
              <a:lnSpc>
                <a:spcPct val="120000"/>
              </a:lnSpc>
              <a:spcBef>
                <a:spcPts val="100"/>
              </a:spcBef>
              <a:buClr>
                <a:srgbClr val="B61D42"/>
              </a:buClr>
              <a:buSzPct val="102500"/>
              <a:buFont typeface="Wingdings" panose="05000000000000000000" pitchFamily="2" charset="2"/>
              <a:buChar char="q"/>
              <a:tabLst>
                <a:tab pos="393065" algn="l"/>
                <a:tab pos="393700" algn="l"/>
              </a:tabLst>
            </a:pPr>
            <a:r>
              <a:rPr lang="en-US" sz="2000" spc="-5" dirty="0"/>
              <a:t>B+ trees are used in file </a:t>
            </a:r>
            <a:r>
              <a:rPr lang="en-US" sz="2000" dirty="0"/>
              <a:t>systems </a:t>
            </a:r>
            <a:r>
              <a:rPr lang="en-US" sz="2000" spc="-5" dirty="0"/>
              <a:t>to </a:t>
            </a:r>
            <a:r>
              <a:rPr lang="en-US" sz="2000" dirty="0"/>
              <a:t>manage </a:t>
            </a:r>
            <a:r>
              <a:rPr lang="en-US" sz="2000" spc="-5" dirty="0"/>
              <a:t>large files and directories</a:t>
            </a:r>
            <a:r>
              <a:rPr lang="en-US" sz="2000" spc="-65" dirty="0"/>
              <a:t> </a:t>
            </a:r>
            <a:r>
              <a:rPr lang="en-US" sz="2000" spc="-5" dirty="0"/>
              <a:t>efficiently.</a:t>
            </a:r>
          </a:p>
          <a:p>
            <a:pPr marL="506730" marR="408940">
              <a:lnSpc>
                <a:spcPct val="120000"/>
              </a:lnSpc>
              <a:spcBef>
                <a:spcPts val="100"/>
              </a:spcBef>
              <a:buClr>
                <a:srgbClr val="B61D42"/>
              </a:buClr>
              <a:buSzPct val="102500"/>
              <a:buFont typeface="Wingdings" panose="05000000000000000000" pitchFamily="2" charset="2"/>
              <a:buChar char="q"/>
              <a:tabLst>
                <a:tab pos="393065" algn="l"/>
                <a:tab pos="393700" algn="l"/>
              </a:tabLst>
            </a:pPr>
            <a:r>
              <a:rPr sz="2000" spc="-5" dirty="0"/>
              <a:t>B+ trees are </a:t>
            </a:r>
            <a:r>
              <a:rPr sz="2000" dirty="0"/>
              <a:t>commonly </a:t>
            </a:r>
            <a:r>
              <a:rPr sz="2000" spc="-5" dirty="0"/>
              <a:t>used in database </a:t>
            </a:r>
            <a:r>
              <a:rPr sz="2000" dirty="0"/>
              <a:t>management systems </a:t>
            </a:r>
            <a:r>
              <a:rPr sz="2000" spc="-5" dirty="0"/>
              <a:t>to index and  </a:t>
            </a:r>
            <a:r>
              <a:rPr sz="2000" dirty="0"/>
              <a:t>retrieve </a:t>
            </a:r>
            <a:r>
              <a:rPr sz="2000" spc="-5" dirty="0"/>
              <a:t>data</a:t>
            </a:r>
            <a:r>
              <a:rPr sz="2000" spc="-15" dirty="0"/>
              <a:t> </a:t>
            </a:r>
            <a:r>
              <a:rPr sz="2000" spc="-5" dirty="0"/>
              <a:t>efficiently.</a:t>
            </a:r>
            <a:endParaRPr sz="2000" dirty="0"/>
          </a:p>
          <a:p>
            <a:pPr marL="506730" marR="158115">
              <a:lnSpc>
                <a:spcPct val="120000"/>
              </a:lnSpc>
              <a:spcBef>
                <a:spcPts val="1000"/>
              </a:spcBef>
              <a:buClr>
                <a:srgbClr val="B61D42"/>
              </a:buClr>
              <a:buSzPct val="102500"/>
              <a:buFont typeface="Wingdings" panose="05000000000000000000" pitchFamily="2" charset="2"/>
              <a:buChar char="q"/>
              <a:tabLst>
                <a:tab pos="393065" algn="l"/>
                <a:tab pos="393700" algn="l"/>
              </a:tabLst>
            </a:pPr>
            <a:r>
              <a:rPr sz="2000" spc="-5" dirty="0"/>
              <a:t>B+ trees are used in network </a:t>
            </a:r>
            <a:r>
              <a:rPr sz="2000" dirty="0"/>
              <a:t>routers </a:t>
            </a:r>
            <a:r>
              <a:rPr sz="2000" spc="-5" dirty="0"/>
              <a:t>to </a:t>
            </a:r>
            <a:r>
              <a:rPr sz="2000" dirty="0"/>
              <a:t>store routing </a:t>
            </a:r>
            <a:r>
              <a:rPr sz="2000" spc="-5" dirty="0"/>
              <a:t>tables and efficiently </a:t>
            </a:r>
            <a:r>
              <a:rPr sz="2000" dirty="0"/>
              <a:t>route  </a:t>
            </a:r>
            <a:r>
              <a:rPr sz="2000" spc="-5" dirty="0"/>
              <a:t>network</a:t>
            </a:r>
            <a:r>
              <a:rPr sz="2000" spc="-10" dirty="0"/>
              <a:t> </a:t>
            </a:r>
            <a:r>
              <a:rPr sz="2000" spc="-5" dirty="0"/>
              <a:t>traffic.</a:t>
            </a:r>
            <a:endParaRPr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324" y="786796"/>
            <a:ext cx="27349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CONCLUSION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447800" y="1752600"/>
            <a:ext cx="8946541" cy="33141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6730" marR="5080">
              <a:lnSpc>
                <a:spcPct val="120000"/>
              </a:lnSpc>
              <a:spcBef>
                <a:spcPts val="100"/>
              </a:spcBef>
              <a:buClr>
                <a:srgbClr val="B61D42"/>
              </a:buClr>
              <a:buSzPct val="102777"/>
              <a:buFont typeface="Wingdings" panose="05000000000000000000" pitchFamily="2" charset="2"/>
              <a:buChar char="q"/>
              <a:tabLst>
                <a:tab pos="393065" algn="l"/>
                <a:tab pos="393700" algn="l"/>
              </a:tabLst>
            </a:pPr>
            <a:r>
              <a:rPr spc="-5" dirty="0"/>
              <a:t>The </a:t>
            </a:r>
            <a:r>
              <a:rPr dirty="0"/>
              <a:t>most </a:t>
            </a:r>
            <a:r>
              <a:rPr spc="-5" dirty="0"/>
              <a:t>difficult parts of the project were implementing insert and delete functionality. </a:t>
            </a:r>
            <a:r>
              <a:rPr lang="en-US" spc="-5" dirty="0"/>
              <a:t>Insert </a:t>
            </a:r>
            <a:r>
              <a:rPr spc="-5" dirty="0"/>
              <a:t>would  increase the </a:t>
            </a:r>
            <a:r>
              <a:rPr dirty="0"/>
              <a:t>size </a:t>
            </a:r>
            <a:r>
              <a:rPr spc="-5" dirty="0"/>
              <a:t>of the node by one, and we needed to </a:t>
            </a:r>
            <a:r>
              <a:rPr dirty="0"/>
              <a:t>keep </a:t>
            </a:r>
            <a:r>
              <a:rPr spc="-5" dirty="0"/>
              <a:t>the node to </a:t>
            </a:r>
            <a:r>
              <a:rPr dirty="0"/>
              <a:t>a specific size,  so </a:t>
            </a:r>
            <a:r>
              <a:rPr spc="-5" dirty="0"/>
              <a:t>we had to figure out how to </a:t>
            </a:r>
            <a:r>
              <a:rPr dirty="0"/>
              <a:t>split </a:t>
            </a:r>
            <a:r>
              <a:rPr spc="-5" dirty="0"/>
              <a:t>it. Same with delete, except in that </a:t>
            </a:r>
            <a:r>
              <a:rPr dirty="0"/>
              <a:t>case, </a:t>
            </a:r>
            <a:r>
              <a:rPr spc="-5" dirty="0"/>
              <a:t>we needed </a:t>
            </a:r>
            <a:r>
              <a:rPr dirty="0"/>
              <a:t>a  minimum size </a:t>
            </a:r>
            <a:r>
              <a:rPr spc="-5" dirty="0"/>
              <a:t>for the node, </a:t>
            </a:r>
            <a:r>
              <a:rPr dirty="0"/>
              <a:t>so </a:t>
            </a:r>
            <a:r>
              <a:rPr spc="-5" dirty="0"/>
              <a:t>we had to figure out how to </a:t>
            </a:r>
            <a:r>
              <a:rPr dirty="0"/>
              <a:t>combine </a:t>
            </a:r>
            <a:r>
              <a:rPr spc="-5" dirty="0"/>
              <a:t>it with another</a:t>
            </a:r>
            <a:r>
              <a:rPr spc="-55" dirty="0"/>
              <a:t> </a:t>
            </a:r>
            <a:r>
              <a:rPr spc="-5" dirty="0"/>
              <a:t>one.</a:t>
            </a:r>
            <a:endParaRPr lang="en-US" spc="-5" dirty="0"/>
          </a:p>
          <a:p>
            <a:pPr marL="506730" marR="5080">
              <a:lnSpc>
                <a:spcPct val="120000"/>
              </a:lnSpc>
              <a:spcBef>
                <a:spcPts val="100"/>
              </a:spcBef>
              <a:buClr>
                <a:srgbClr val="B61D42"/>
              </a:buClr>
              <a:buSzPct val="102777"/>
              <a:buFont typeface="Wingdings" panose="05000000000000000000" pitchFamily="2" charset="2"/>
              <a:buChar char="q"/>
              <a:tabLst>
                <a:tab pos="393065" algn="l"/>
                <a:tab pos="393700" algn="l"/>
              </a:tabLst>
            </a:pPr>
            <a:r>
              <a:rPr lang="en-US" spc="-5" dirty="0"/>
              <a:t>Search functionality iterates over the whole tree index nodes and then displays the value of that key. Display functionality loads all the leaf nodes stored into a array and then </a:t>
            </a:r>
            <a:r>
              <a:rPr lang="en-US" spc="-5" dirty="0" err="1"/>
              <a:t>dispalys</a:t>
            </a:r>
            <a:r>
              <a:rPr lang="en-US" spc="-5" dirty="0"/>
              <a:t> 10 </a:t>
            </a:r>
            <a:r>
              <a:rPr lang="en-US" spc="-5" dirty="0" err="1"/>
              <a:t>eachtime</a:t>
            </a:r>
            <a:r>
              <a:rPr lang="en-US" spc="-5" dirty="0"/>
              <a:t>.</a:t>
            </a:r>
            <a:endParaRPr spc="-5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871</Words>
  <Application>Microsoft Office PowerPoint</Application>
  <PresentationFormat>Widescreen</PresentationFormat>
  <Paragraphs>54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FreeSans</vt:lpstr>
      <vt:lpstr>Wingdings</vt:lpstr>
      <vt:lpstr>Wingdings 3</vt:lpstr>
      <vt:lpstr>Ion</vt:lpstr>
      <vt:lpstr>B+ TREE DATABASE</vt:lpstr>
      <vt:lpstr>INTRODUCTION</vt:lpstr>
      <vt:lpstr>INSERTION</vt:lpstr>
      <vt:lpstr>DELETION</vt:lpstr>
      <vt:lpstr>SEARCH</vt:lpstr>
      <vt:lpstr>PROPERTIES</vt:lpstr>
      <vt:lpstr>ADVANTAGES</vt:lpstr>
      <vt:lpstr>APPLICATIONS</vt:lpstr>
      <vt:lpstr>CONCLUSION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B+ TREE</dc:title>
  <dc:creator>Anvita Reddy Kara</dc:creator>
  <cp:lastModifiedBy>Shashi Patel</cp:lastModifiedBy>
  <cp:revision>4</cp:revision>
  <dcterms:created xsi:type="dcterms:W3CDTF">2023-12-06T00:33:28Z</dcterms:created>
  <dcterms:modified xsi:type="dcterms:W3CDTF">2023-12-06T01:01:32Z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2023-05-01T00:00:00Z</vt:filetime>
  </property>
  <property fmtid="{D5CDD505-2E9C-101B-9397-08002B2CF9AE}" pid="3" name="Creator">
    <vt:lpwstr>Aspose Ltd.</vt:lpwstr>
  </property>
  <property fmtid="{D5CDD505-2E9C-101B-9397-08002B2CF9AE}" pid="4" name="LastSaved">
    <vt:filetime>2023-12-06T00:00:00Z</vt:filetime>
  </property>
</Properties>
</file>