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5"/>
  </p:notesMasterIdLst>
  <p:handoutMasterIdLst>
    <p:handoutMasterId r:id="rId16"/>
  </p:handoutMasterIdLst>
  <p:sldIdLst>
    <p:sldId id="338" r:id="rId5"/>
    <p:sldId id="327" r:id="rId6"/>
    <p:sldId id="315" r:id="rId7"/>
    <p:sldId id="340" r:id="rId8"/>
    <p:sldId id="341" r:id="rId9"/>
    <p:sldId id="342" r:id="rId10"/>
    <p:sldId id="343" r:id="rId11"/>
    <p:sldId id="344" r:id="rId12"/>
    <p:sldId id="329" r:id="rId13"/>
    <p:sldId id="30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7/18/2024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7/18/2024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6" r:id="rId18"/>
    <p:sldLayoutId id="2147483769" r:id="rId19"/>
    <p:sldLayoutId id="2147483690" r:id="rId20"/>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oazcOqjC18u-aM8uOHuXE17ZBqDgo7FK?usp=sharing" TargetMode="External"/><Relationship Id="rId2" Type="http://schemas.openxmlformats.org/officeDocument/2006/relationships/hyperlink" Target="https://www.kaggle.com/datasets/bravehart101/sample-supermarket-dataset" TargetMode="External"/><Relationship Id="rId1" Type="http://schemas.openxmlformats.org/officeDocument/2006/relationships/slideLayout" Target="../slideLayouts/slideLayout1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812971" y="4141999"/>
            <a:ext cx="3812060" cy="1521683"/>
          </a:xfrm>
        </p:spPr>
        <p:txBody>
          <a:bodyPr>
            <a:normAutofit lnSpcReduction="10000"/>
          </a:bodyPr>
          <a:lstStyle/>
          <a:p>
            <a:pPr algn="r"/>
            <a:r>
              <a:rPr lang="en-IN" b="0" dirty="0">
                <a:solidFill>
                  <a:schemeClr val="tx1"/>
                </a:solidFill>
                <a:latin typeface="Times New Roman" panose="02020603050405020304" pitchFamily="18" charset="0"/>
                <a:cs typeface="Times New Roman" panose="02020603050405020304" pitchFamily="18" charset="0"/>
              </a:rPr>
              <a:t>Sarthak Singh Kshatriya</a:t>
            </a:r>
          </a:p>
          <a:p>
            <a:pPr algn="r"/>
            <a:r>
              <a:rPr lang="en-IN" b="0" dirty="0">
                <a:solidFill>
                  <a:schemeClr val="tx1"/>
                </a:solidFill>
                <a:latin typeface="Times New Roman" panose="02020603050405020304" pitchFamily="18" charset="0"/>
                <a:cs typeface="Times New Roman" panose="02020603050405020304" pitchFamily="18" charset="0"/>
              </a:rPr>
              <a:t>MIT ADT University</a:t>
            </a:r>
          </a:p>
          <a:p>
            <a:pPr algn="r"/>
            <a:r>
              <a:rPr lang="en-IN" b="0" dirty="0">
                <a:solidFill>
                  <a:schemeClr val="tx1"/>
                </a:solidFill>
                <a:latin typeface="Times New Roman" panose="02020603050405020304" pitchFamily="18" charset="0"/>
                <a:cs typeface="Times New Roman" panose="02020603050405020304" pitchFamily="18" charset="0"/>
              </a:rPr>
              <a:t>AICTE ID- </a:t>
            </a:r>
            <a:r>
              <a:rPr lang="en-IN" b="0" dirty="0">
                <a:solidFill>
                  <a:srgbClr val="333333"/>
                </a:solidFill>
                <a:highlight>
                  <a:srgbClr val="FFFFFF"/>
                </a:highlight>
                <a:latin typeface="Times New Roman" panose="02020603050405020304" pitchFamily="18" charset="0"/>
                <a:cs typeface="Times New Roman" panose="02020603050405020304" pitchFamily="18" charset="0"/>
              </a:rPr>
              <a:t>STU6583391db96991703098653</a:t>
            </a:r>
            <a:endParaRPr lang="en-IN" b="0" dirty="0">
              <a:solidFill>
                <a:schemeClr val="tx1"/>
              </a:solidFill>
              <a:latin typeface="Times New Roman" panose="02020603050405020304" pitchFamily="18" charset="0"/>
              <a:cs typeface="Times New Roman" panose="02020603050405020304" pitchFamily="18" charset="0"/>
            </a:endParaRPr>
          </a:p>
          <a:p>
            <a:pPr algn="r"/>
            <a:endParaRPr lang="en-IN" b="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13555" y="1935775"/>
            <a:ext cx="4998720" cy="858225"/>
          </a:xfrm>
        </p:spPr>
        <p:txBody>
          <a:bodyPr>
            <a:noAutofit/>
          </a:bodyPr>
          <a:lstStyle/>
          <a:p>
            <a:r>
              <a:rPr lang="en-US" sz="3200" dirty="0">
                <a:latin typeface="Times New Roman" panose="02020603050405020304" pitchFamily="18" charset="0"/>
                <a:cs typeface="Times New Roman" panose="02020603050405020304" pitchFamily="18" charset="0"/>
              </a:rPr>
              <a:t>Retail Insights from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Superstore Data</a:t>
            </a:r>
            <a:endParaRPr lang="en-IN" sz="3600" dirty="0">
              <a:latin typeface="Times New Roman" panose="02020603050405020304" pitchFamily="18" charset="0"/>
              <a:cs typeface="Times New Roman" panose="02020603050405020304" pitchFamily="18"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843113"/>
            <a:ext cx="11340000" cy="700114"/>
          </a:xfrm>
          <a:prstGeom prst="rect">
            <a:avLst/>
          </a:prstGeom>
        </p:spPr>
        <p:txBody>
          <a:bodyPr anchor="ctr">
            <a:noAutofit/>
          </a:bodyPr>
          <a:lstStyle/>
          <a:p>
            <a:pPr algn="ctr"/>
            <a:r>
              <a:rPr lang="en-US" sz="8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895528"/>
            <a:ext cx="6431280" cy="4021391"/>
          </a:xfrm>
        </p:spPr>
        <p:txBody>
          <a:bodyPr>
            <a:normAutofit fontScale="700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The superstore faces challenges in efficiently analyzing its extensive data, resulting in suboptimal sales performance, limited understanding of customer behavior, and poor inventory management. </a:t>
            </a:r>
          </a:p>
          <a:p>
            <a:pPr algn="just">
              <a:lnSpc>
                <a:spcPct val="150000"/>
              </a:lnSpc>
            </a:pPr>
            <a:r>
              <a:rPr lang="en-US" sz="2800" dirty="0">
                <a:latin typeface="Times New Roman" panose="02020603050405020304" pitchFamily="18" charset="0"/>
                <a:cs typeface="Times New Roman" panose="02020603050405020304" pitchFamily="18" charset="0"/>
              </a:rPr>
              <a:t>This project seeks to address these issues by conducting a comprehensive analysis of the dataset, providing clear insights and actionable recommendations to enhance decision-making, boost efficiency, and increase profitability.</a:t>
            </a:r>
            <a:endParaRPr lang="en-IN" sz="28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200" b="0" dirty="0">
                <a:latin typeface="Times New Roman" panose="02020603050405020304" pitchFamily="18" charset="0"/>
                <a:cs typeface="Times New Roman" panose="02020603050405020304" pitchFamily="18" charset="0"/>
              </a:rPr>
              <a:t>This project aims to analyze a superstore's dataset to discover insights related to sales performance, customer behavior, and inventory management. </a:t>
            </a:r>
            <a:br>
              <a:rPr lang="en-US" sz="2200" b="0" dirty="0">
                <a:latin typeface="Times New Roman" panose="02020603050405020304" pitchFamily="18" charset="0"/>
                <a:cs typeface="Times New Roman" panose="02020603050405020304" pitchFamily="18" charset="0"/>
              </a:rPr>
            </a:br>
            <a:r>
              <a:rPr lang="en-US" sz="2200" b="0" dirty="0">
                <a:latin typeface="Times New Roman" panose="02020603050405020304" pitchFamily="18" charset="0"/>
                <a:cs typeface="Times New Roman" panose="02020603050405020304" pitchFamily="18" charset="0"/>
              </a:rPr>
              <a:t>By identifying key patterns and trends, the project will provide actionable recommendations for optimizing operations, improving customer satisfaction, and boosting overall profitability. </a:t>
            </a:r>
            <a:br>
              <a:rPr lang="en-US" sz="2200" b="0" dirty="0">
                <a:latin typeface="Times New Roman" panose="02020603050405020304" pitchFamily="18" charset="0"/>
                <a:cs typeface="Times New Roman" panose="02020603050405020304" pitchFamily="18" charset="0"/>
              </a:rPr>
            </a:br>
            <a:r>
              <a:rPr lang="en-US" sz="2200" b="0" dirty="0">
                <a:latin typeface="Times New Roman" panose="02020603050405020304" pitchFamily="18" charset="0"/>
                <a:cs typeface="Times New Roman" panose="02020603050405020304" pitchFamily="18" charset="0"/>
              </a:rPr>
              <a:t>The insights gained will support strategic decision-making, enabling the superstore to maintain a competitive edge in the market. </a:t>
            </a:r>
            <a:br>
              <a:rPr lang="en-US" sz="2200" b="0" dirty="0">
                <a:latin typeface="Times New Roman" panose="02020603050405020304" pitchFamily="18" charset="0"/>
                <a:cs typeface="Times New Roman" panose="02020603050405020304" pitchFamily="18" charset="0"/>
              </a:rPr>
            </a:br>
            <a:r>
              <a:rPr lang="en-US" sz="2200" b="0" dirty="0">
                <a:latin typeface="Times New Roman" panose="02020603050405020304" pitchFamily="18" charset="0"/>
                <a:cs typeface="Times New Roman" panose="02020603050405020304" pitchFamily="18" charset="0"/>
              </a:rPr>
              <a:t>The Exploratory Data Analysis (EDA) methodology will be employed to extract these valuable insights from the dataset.</a:t>
            </a:r>
            <a:endParaRPr lang="en-IN" sz="2200" b="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895528"/>
            <a:ext cx="6431280" cy="4495941"/>
          </a:xfrm>
        </p:spPr>
        <p:txBody>
          <a:bodyPr>
            <a:noAutofit/>
          </a:bodyPr>
          <a:lstStyle/>
          <a:p>
            <a:pPr marL="514350" indent="-514350" algn="just">
              <a:lnSpc>
                <a:spcPct val="120000"/>
              </a:lnSpc>
              <a:buFont typeface="+mj-lt"/>
              <a:buAutoNum type="arabicPeriod"/>
            </a:pPr>
            <a:r>
              <a:rPr lang="en-US" sz="1400" u="sng" dirty="0">
                <a:latin typeface="Times New Roman" panose="02020603050405020304" pitchFamily="18" charset="0"/>
                <a:cs typeface="Times New Roman" panose="02020603050405020304" pitchFamily="18" charset="0"/>
              </a:rPr>
              <a:t>Data Collection</a:t>
            </a:r>
            <a:r>
              <a:rPr lang="en-US" sz="1400" dirty="0">
                <a:latin typeface="Times New Roman" panose="02020603050405020304" pitchFamily="18" charset="0"/>
                <a:cs typeface="Times New Roman" panose="02020603050405020304" pitchFamily="18" charset="0"/>
              </a:rPr>
              <a:t>: Gather the dataset from the superstore's records, ensuring it includes relevant variables such as sales, customer demographics, product categories, and inventory levels.</a:t>
            </a:r>
          </a:p>
          <a:p>
            <a:pPr marL="514350" indent="-514350" algn="just">
              <a:lnSpc>
                <a:spcPct val="120000"/>
              </a:lnSpc>
              <a:buFont typeface="+mj-lt"/>
              <a:buAutoNum type="arabicPeriod"/>
            </a:pPr>
            <a:r>
              <a:rPr lang="en-US" sz="1400" u="sng" dirty="0">
                <a:latin typeface="Times New Roman" panose="02020603050405020304" pitchFamily="18" charset="0"/>
                <a:cs typeface="Times New Roman" panose="02020603050405020304" pitchFamily="18" charset="0"/>
              </a:rPr>
              <a:t>Data Cleaning</a:t>
            </a:r>
            <a:r>
              <a:rPr lang="en-US" sz="1400" dirty="0">
                <a:latin typeface="Times New Roman" panose="02020603050405020304" pitchFamily="18" charset="0"/>
                <a:cs typeface="Times New Roman" panose="02020603050405020304" pitchFamily="18" charset="0"/>
              </a:rPr>
              <a:t>: Clean the data by handling missing values, correcting inconsistencies, and removing duplicates to ensure accuracy and reliability.</a:t>
            </a:r>
          </a:p>
          <a:p>
            <a:pPr marL="514350" indent="-514350" algn="just">
              <a:lnSpc>
                <a:spcPct val="120000"/>
              </a:lnSpc>
              <a:buFont typeface="+mj-lt"/>
              <a:buAutoNum type="arabicPeriod"/>
            </a:pPr>
            <a:r>
              <a:rPr lang="en-US" sz="1400" u="sng" dirty="0">
                <a:latin typeface="Times New Roman" panose="02020603050405020304" pitchFamily="18" charset="0"/>
                <a:cs typeface="Times New Roman" panose="02020603050405020304" pitchFamily="18" charset="0"/>
              </a:rPr>
              <a:t>Exploratory Data Analysis (EDA): </a:t>
            </a:r>
            <a:r>
              <a:rPr lang="en-US" sz="1400" dirty="0">
                <a:latin typeface="Times New Roman" panose="02020603050405020304" pitchFamily="18" charset="0"/>
                <a:cs typeface="Times New Roman" panose="02020603050405020304" pitchFamily="18" charset="0"/>
              </a:rPr>
              <a:t>Perform an initial examination of the data to understand its structure and key characteristics. Use descriptive statistics and visualization techniques to identify trends, outliers, and patterns.</a:t>
            </a:r>
          </a:p>
          <a:p>
            <a:pPr marL="514350" indent="-514350" algn="just">
              <a:lnSpc>
                <a:spcPct val="120000"/>
              </a:lnSpc>
              <a:buFont typeface="+mj-lt"/>
              <a:buAutoNum type="arabicPeriod"/>
            </a:pPr>
            <a:r>
              <a:rPr lang="en-US" sz="1400" u="sng" dirty="0">
                <a:latin typeface="Times New Roman" panose="02020603050405020304" pitchFamily="18" charset="0"/>
                <a:cs typeface="Times New Roman" panose="02020603050405020304" pitchFamily="18" charset="0"/>
              </a:rPr>
              <a:t>Statistical Analysis and Modeling</a:t>
            </a:r>
            <a:r>
              <a:rPr lang="en-US" sz="1400" dirty="0">
                <a:latin typeface="Times New Roman" panose="02020603050405020304" pitchFamily="18" charset="0"/>
                <a:cs typeface="Times New Roman" panose="02020603050405020304" pitchFamily="18" charset="0"/>
              </a:rPr>
              <a:t>: Apply statistical methods to analyze the data. Techniques such as regression analysis and clustering will be used to uncover relationships and predict future trends.</a:t>
            </a:r>
          </a:p>
          <a:p>
            <a:pPr marL="514350" indent="-514350" algn="just">
              <a:lnSpc>
                <a:spcPct val="120000"/>
              </a:lnSpc>
              <a:buFont typeface="+mj-lt"/>
              <a:buAutoNum type="arabicPeriod"/>
            </a:pPr>
            <a:r>
              <a:rPr lang="en-US" sz="1400" u="sng" dirty="0">
                <a:latin typeface="Times New Roman" panose="02020603050405020304" pitchFamily="18" charset="0"/>
                <a:cs typeface="Times New Roman" panose="02020603050405020304" pitchFamily="18" charset="0"/>
              </a:rPr>
              <a:t>Visualization and Reporting</a:t>
            </a:r>
            <a:r>
              <a:rPr lang="en-US" sz="1400" dirty="0">
                <a:latin typeface="Times New Roman" panose="02020603050405020304" pitchFamily="18" charset="0"/>
                <a:cs typeface="Times New Roman" panose="02020603050405020304" pitchFamily="18" charset="0"/>
              </a:rPr>
              <a:t>: Create visualizations such as charts, graphs, and dashboards to present the findings clearly and intuitively. Compile a comprehensive report that summarizes the insights and provides actionable recommendations</a:t>
            </a:r>
            <a:endParaRPr lang="en-IN" sz="14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IN" dirty="0"/>
              <a:t>Methodology used:</a:t>
            </a: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5167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689688"/>
            <a:ext cx="10046070" cy="802641"/>
          </a:xfrm>
        </p:spPr>
        <p:txBody>
          <a:bodyPr>
            <a:normAutofit/>
          </a:bodyPr>
          <a:lstStyle/>
          <a:p>
            <a:r>
              <a:rPr lang="en-IN" sz="4300" dirty="0"/>
              <a:t>EDA Results: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pic>
        <p:nvPicPr>
          <p:cNvPr id="5" name="Picture 4">
            <a:extLst>
              <a:ext uri="{FF2B5EF4-FFF2-40B4-BE49-F238E27FC236}">
                <a16:creationId xmlns:a16="http://schemas.microsoft.com/office/drawing/2014/main" id="{1EEB346D-4084-A684-FAD4-898771EECA3B}"/>
              </a:ext>
            </a:extLst>
          </p:cNvPr>
          <p:cNvPicPr>
            <a:picLocks noChangeAspect="1"/>
          </p:cNvPicPr>
          <p:nvPr/>
        </p:nvPicPr>
        <p:blipFill>
          <a:blip r:embed="rId3"/>
          <a:stretch>
            <a:fillRect/>
          </a:stretch>
        </p:blipFill>
        <p:spPr>
          <a:xfrm>
            <a:off x="383608" y="1760588"/>
            <a:ext cx="4822874" cy="4288545"/>
          </a:xfrm>
          <a:prstGeom prst="rect">
            <a:avLst/>
          </a:prstGeom>
        </p:spPr>
      </p:pic>
      <p:pic>
        <p:nvPicPr>
          <p:cNvPr id="8" name="Picture 7">
            <a:extLst>
              <a:ext uri="{FF2B5EF4-FFF2-40B4-BE49-F238E27FC236}">
                <a16:creationId xmlns:a16="http://schemas.microsoft.com/office/drawing/2014/main" id="{A73EB143-72F3-FD5C-09BF-1175B384B93C}"/>
              </a:ext>
            </a:extLst>
          </p:cNvPr>
          <p:cNvPicPr>
            <a:picLocks noChangeAspect="1"/>
          </p:cNvPicPr>
          <p:nvPr/>
        </p:nvPicPr>
        <p:blipFill>
          <a:blip r:embed="rId4"/>
          <a:stretch>
            <a:fillRect/>
          </a:stretch>
        </p:blipFill>
        <p:spPr>
          <a:xfrm>
            <a:off x="5744394" y="1650488"/>
            <a:ext cx="3739903" cy="3714614"/>
          </a:xfrm>
          <a:prstGeom prst="rect">
            <a:avLst/>
          </a:prstGeom>
        </p:spPr>
      </p:pic>
    </p:spTree>
    <p:extLst>
      <p:ext uri="{BB962C8B-B14F-4D97-AF65-F5344CB8AC3E}">
        <p14:creationId xmlns:p14="http://schemas.microsoft.com/office/powerpoint/2010/main" val="389876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689688"/>
            <a:ext cx="10046070" cy="802641"/>
          </a:xfrm>
        </p:spPr>
        <p:txBody>
          <a:bodyPr>
            <a:normAutofit/>
          </a:bodyPr>
          <a:lstStyle/>
          <a:p>
            <a:r>
              <a:rPr lang="en-IN" sz="4300" dirty="0"/>
              <a:t>EDA Results: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pic>
        <p:nvPicPr>
          <p:cNvPr id="3" name="Picture 2">
            <a:extLst>
              <a:ext uri="{FF2B5EF4-FFF2-40B4-BE49-F238E27FC236}">
                <a16:creationId xmlns:a16="http://schemas.microsoft.com/office/drawing/2014/main" id="{9F427802-E5E4-C10C-1550-F299DC0B7AD1}"/>
              </a:ext>
            </a:extLst>
          </p:cNvPr>
          <p:cNvPicPr>
            <a:picLocks noChangeAspect="1"/>
          </p:cNvPicPr>
          <p:nvPr/>
        </p:nvPicPr>
        <p:blipFill>
          <a:blip r:embed="rId3"/>
          <a:stretch>
            <a:fillRect/>
          </a:stretch>
        </p:blipFill>
        <p:spPr>
          <a:xfrm>
            <a:off x="4985372" y="1421915"/>
            <a:ext cx="5001778" cy="4754889"/>
          </a:xfrm>
          <a:prstGeom prst="rect">
            <a:avLst/>
          </a:prstGeom>
        </p:spPr>
      </p:pic>
      <p:pic>
        <p:nvPicPr>
          <p:cNvPr id="9" name="Picture 8">
            <a:extLst>
              <a:ext uri="{FF2B5EF4-FFF2-40B4-BE49-F238E27FC236}">
                <a16:creationId xmlns:a16="http://schemas.microsoft.com/office/drawing/2014/main" id="{15B7A9B0-E3C8-C094-3AAA-9A6710BCE981}"/>
              </a:ext>
            </a:extLst>
          </p:cNvPr>
          <p:cNvPicPr>
            <a:picLocks noChangeAspect="1"/>
          </p:cNvPicPr>
          <p:nvPr/>
        </p:nvPicPr>
        <p:blipFill>
          <a:blip r:embed="rId4"/>
          <a:stretch>
            <a:fillRect/>
          </a:stretch>
        </p:blipFill>
        <p:spPr>
          <a:xfrm>
            <a:off x="60577" y="1744255"/>
            <a:ext cx="4288545" cy="3557023"/>
          </a:xfrm>
          <a:prstGeom prst="rect">
            <a:avLst/>
          </a:prstGeom>
        </p:spPr>
      </p:pic>
    </p:spTree>
    <p:extLst>
      <p:ext uri="{BB962C8B-B14F-4D97-AF65-F5344CB8AC3E}">
        <p14:creationId xmlns:p14="http://schemas.microsoft.com/office/powerpoint/2010/main" val="280263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689688"/>
            <a:ext cx="10046070" cy="802641"/>
          </a:xfrm>
        </p:spPr>
        <p:txBody>
          <a:bodyPr>
            <a:normAutofit/>
          </a:bodyPr>
          <a:lstStyle/>
          <a:p>
            <a:r>
              <a:rPr lang="en-IN" sz="4300" dirty="0"/>
              <a:t>EDA Results: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pic>
        <p:nvPicPr>
          <p:cNvPr id="5" name="Picture 4">
            <a:extLst>
              <a:ext uri="{FF2B5EF4-FFF2-40B4-BE49-F238E27FC236}">
                <a16:creationId xmlns:a16="http://schemas.microsoft.com/office/drawing/2014/main" id="{73810762-7847-9E1D-CAAE-C6181B6D1658}"/>
              </a:ext>
            </a:extLst>
          </p:cNvPr>
          <p:cNvPicPr>
            <a:picLocks noChangeAspect="1"/>
          </p:cNvPicPr>
          <p:nvPr/>
        </p:nvPicPr>
        <p:blipFill>
          <a:blip r:embed="rId3"/>
          <a:stretch>
            <a:fillRect/>
          </a:stretch>
        </p:blipFill>
        <p:spPr>
          <a:xfrm>
            <a:off x="103875" y="1492329"/>
            <a:ext cx="5303531" cy="4385957"/>
          </a:xfrm>
          <a:prstGeom prst="rect">
            <a:avLst/>
          </a:prstGeom>
        </p:spPr>
      </p:pic>
      <p:pic>
        <p:nvPicPr>
          <p:cNvPr id="11" name="Picture 10">
            <a:extLst>
              <a:ext uri="{FF2B5EF4-FFF2-40B4-BE49-F238E27FC236}">
                <a16:creationId xmlns:a16="http://schemas.microsoft.com/office/drawing/2014/main" id="{D55A560D-F55E-9BB2-508E-063BB9CFCDD5}"/>
              </a:ext>
            </a:extLst>
          </p:cNvPr>
          <p:cNvPicPr>
            <a:picLocks noChangeAspect="1"/>
          </p:cNvPicPr>
          <p:nvPr/>
        </p:nvPicPr>
        <p:blipFill>
          <a:blip r:embed="rId4"/>
          <a:stretch>
            <a:fillRect/>
          </a:stretch>
        </p:blipFill>
        <p:spPr>
          <a:xfrm>
            <a:off x="5484466" y="1492329"/>
            <a:ext cx="4172717" cy="3574193"/>
          </a:xfrm>
          <a:prstGeom prst="rect">
            <a:avLst/>
          </a:prstGeom>
        </p:spPr>
      </p:pic>
    </p:spTree>
    <p:extLst>
      <p:ext uri="{BB962C8B-B14F-4D97-AF65-F5344CB8AC3E}">
        <p14:creationId xmlns:p14="http://schemas.microsoft.com/office/powerpoint/2010/main" val="399596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721359" y="689688"/>
            <a:ext cx="10046070" cy="802641"/>
          </a:xfrm>
        </p:spPr>
        <p:txBody>
          <a:bodyPr>
            <a:normAutofit/>
          </a:bodyPr>
          <a:lstStyle/>
          <a:p>
            <a:r>
              <a:rPr lang="en-IN" sz="4300" dirty="0"/>
              <a:t>EDA Results: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pic>
        <p:nvPicPr>
          <p:cNvPr id="3" name="Picture 2">
            <a:extLst>
              <a:ext uri="{FF2B5EF4-FFF2-40B4-BE49-F238E27FC236}">
                <a16:creationId xmlns:a16="http://schemas.microsoft.com/office/drawing/2014/main" id="{0F0F4C56-B0AF-88AD-594B-79961181AF8A}"/>
              </a:ext>
            </a:extLst>
          </p:cNvPr>
          <p:cNvPicPr>
            <a:picLocks noChangeAspect="1"/>
          </p:cNvPicPr>
          <p:nvPr/>
        </p:nvPicPr>
        <p:blipFill>
          <a:blip r:embed="rId3"/>
          <a:stretch>
            <a:fillRect/>
          </a:stretch>
        </p:blipFill>
        <p:spPr>
          <a:xfrm>
            <a:off x="392938" y="1714215"/>
            <a:ext cx="5285242" cy="4773177"/>
          </a:xfrm>
          <a:prstGeom prst="rect">
            <a:avLst/>
          </a:prstGeom>
        </p:spPr>
      </p:pic>
      <p:pic>
        <p:nvPicPr>
          <p:cNvPr id="8" name="Picture 7">
            <a:extLst>
              <a:ext uri="{FF2B5EF4-FFF2-40B4-BE49-F238E27FC236}">
                <a16:creationId xmlns:a16="http://schemas.microsoft.com/office/drawing/2014/main" id="{B61215CC-1D82-3EBA-6C62-0E432BF07B55}"/>
              </a:ext>
            </a:extLst>
          </p:cNvPr>
          <p:cNvPicPr>
            <a:picLocks noChangeAspect="1"/>
          </p:cNvPicPr>
          <p:nvPr/>
        </p:nvPicPr>
        <p:blipFill>
          <a:blip r:embed="rId4"/>
          <a:stretch>
            <a:fillRect/>
          </a:stretch>
        </p:blipFill>
        <p:spPr>
          <a:xfrm>
            <a:off x="5935321" y="1646514"/>
            <a:ext cx="5285242" cy="4773177"/>
          </a:xfrm>
          <a:prstGeom prst="rect">
            <a:avLst/>
          </a:prstGeom>
        </p:spPr>
      </p:pic>
    </p:spTree>
    <p:extLst>
      <p:ext uri="{BB962C8B-B14F-4D97-AF65-F5344CB8AC3E}">
        <p14:creationId xmlns:p14="http://schemas.microsoft.com/office/powerpoint/2010/main" val="88624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310813" y="1991360"/>
            <a:ext cx="9747588" cy="3990023"/>
          </a:xfrm>
        </p:spPr>
        <p:txBody>
          <a:bodyPr>
            <a:normAutofit fontScale="55000" lnSpcReduction="20000"/>
          </a:bodyPr>
          <a:lstStyle/>
          <a:p>
            <a:pPr algn="just">
              <a:lnSpc>
                <a:spcPct val="150000"/>
              </a:lnSpc>
            </a:pPr>
            <a:r>
              <a:rPr lang="en-US" sz="3600" dirty="0">
                <a:latin typeface="Times New Roman" panose="02020603050405020304" pitchFamily="18" charset="0"/>
                <a:cs typeface="Times New Roman" panose="02020603050405020304" pitchFamily="18" charset="0"/>
              </a:rPr>
              <a:t>The dataset is a sample superstore dataset acquired from Kaggle. It can be found at:</a:t>
            </a:r>
          </a:p>
          <a:p>
            <a:pPr algn="just">
              <a:lnSpc>
                <a:spcPct val="150000"/>
              </a:lnSpc>
            </a:pPr>
            <a:r>
              <a:rPr lang="en-US" sz="3600" dirty="0">
                <a:latin typeface="Times New Roman" panose="02020603050405020304" pitchFamily="18" charset="0"/>
                <a:cs typeface="Times New Roman" panose="02020603050405020304" pitchFamily="18" charset="0"/>
                <a:hlinkClick r:id="rId2"/>
              </a:rPr>
              <a:t>https://www.kaggle.com/datasets/bravehart101/sample-supermarket-dataset</a:t>
            </a:r>
            <a:r>
              <a:rPr lang="en-US" sz="3600" dirty="0">
                <a:latin typeface="Times New Roman" panose="02020603050405020304" pitchFamily="18" charset="0"/>
                <a:cs typeface="Times New Roman" panose="02020603050405020304" pitchFamily="18" charset="0"/>
              </a:rPr>
              <a:t> </a:t>
            </a:r>
          </a:p>
          <a:p>
            <a:pPr algn="just">
              <a:lnSpc>
                <a:spcPct val="150000"/>
              </a:lnSpc>
            </a:pPr>
            <a:r>
              <a:rPr lang="en-US" sz="3600" dirty="0">
                <a:latin typeface="Times New Roman" panose="02020603050405020304" pitchFamily="18" charset="0"/>
                <a:cs typeface="Times New Roman" panose="02020603050405020304" pitchFamily="18" charset="0"/>
              </a:rPr>
              <a:t>All the code can be found in the Jupyter notebook hosted in my Drive here:</a:t>
            </a:r>
          </a:p>
          <a:p>
            <a:pPr algn="just">
              <a:lnSpc>
                <a:spcPct val="150000"/>
              </a:lnSpc>
            </a:pPr>
            <a:r>
              <a:rPr lang="en-US" sz="3300" dirty="0">
                <a:latin typeface="Times New Roman" panose="02020603050405020304" pitchFamily="18" charset="0"/>
                <a:cs typeface="Times New Roman" panose="02020603050405020304" pitchFamily="18" charset="0"/>
                <a:hlinkClick r:id="rId3"/>
              </a:rPr>
              <a:t>https://colab.research.google.com/drive/1oazcOqjC18u-aM8uOHuXE17ZBqDgo7FK?usp=sharing</a:t>
            </a:r>
            <a:r>
              <a:rPr lang="en-US" sz="3300" dirty="0">
                <a:latin typeface="Times New Roman" panose="02020603050405020304" pitchFamily="18" charset="0"/>
                <a:cs typeface="Times New Roman" panose="02020603050405020304" pitchFamily="18" charset="0"/>
              </a:rPr>
              <a:t> </a:t>
            </a:r>
          </a:p>
          <a:p>
            <a:pPr algn="just">
              <a:lnSpc>
                <a:spcPct val="150000"/>
              </a:lnSpc>
            </a:pPr>
            <a:r>
              <a:rPr lang="en-US" sz="3600" dirty="0">
                <a:latin typeface="Times New Roman" panose="02020603050405020304" pitchFamily="18" charset="0"/>
                <a:cs typeface="Times New Roman" panose="02020603050405020304" pitchFamily="18" charset="0"/>
              </a:rPr>
              <a:t>The notebook contains more in-depth analysis along with more visualizations and graphs that I was not able to cover in the scope of this presentation. It contains more comparison graphs, KDE plots, etc.</a:t>
            </a:r>
            <a:endParaRPr lang="en-IN" sz="36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IN" sz="4300" dirty="0"/>
              <a:t>Additional Notes:</a:t>
            </a:r>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4"/>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602</TotalTime>
  <Words>453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Times New Roman</vt:lpstr>
      <vt:lpstr>Trebuchet MS</vt:lpstr>
      <vt:lpstr>Wingdings</vt:lpstr>
      <vt:lpstr>Wingdings 3</vt:lpstr>
      <vt:lpstr>Facet</vt:lpstr>
      <vt:lpstr>Retail Insights from     Superstore Data</vt:lpstr>
      <vt:lpstr>PROBLEM  STATEMENT</vt:lpstr>
      <vt:lpstr>Project Description  This project aims to analyze a superstore's dataset to discover insights related to sales performance, customer behavior, and inventory management.  By identifying key patterns and trends, the project will provide actionable recommendations for optimizing operations, improving customer satisfaction, and boosting overall profitability.  The insights gained will support strategic decision-making, enabling the superstore to maintain a competitive edge in the market.  The Exploratory Data Analysis (EDA) methodology will be employed to extract these valuable insights from the dataset.</vt:lpstr>
      <vt:lpstr>Methodology used:</vt:lpstr>
      <vt:lpstr>EDA Results:</vt:lpstr>
      <vt:lpstr>EDA Results:</vt:lpstr>
      <vt:lpstr>EDA Results:</vt:lpstr>
      <vt:lpstr>EDA Results:</vt:lpstr>
      <vt:lpstr>Additional Notes: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Sarthak Kshatriya</cp:lastModifiedBy>
  <cp:revision>74</cp:revision>
  <dcterms:created xsi:type="dcterms:W3CDTF">2021-07-11T13:13:15Z</dcterms:created>
  <dcterms:modified xsi:type="dcterms:W3CDTF">2024-07-18T11:09:29Z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