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Josefi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JosefinSan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osefinSans-boldItalic.fntdata"/><Relationship Id="rId30" Type="http://schemas.openxmlformats.org/officeDocument/2006/relationships/font" Target="fonts/Josefi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7ba141c9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7ba141c9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7ba3632c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7ba3632c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7ba141c9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7ba141c9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7ba141c9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7ba141c9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7ba141c9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7ba141c9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9f11ed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9f11ed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9f11edb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9f11edb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7ba141c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7ba141c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7ba141c9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7ba141c9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7ba141c9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7ba141c9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7ba141c9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7ba141c9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7ba3632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7ba3632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7ba141c9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7ba141c9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7ba3632c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7ba3632c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c382cba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c382cba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68248326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6824832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7ba141c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7ba141c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7ba141c9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7ba141c9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7ba141c9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7ba141c9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7ba141c9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7ba141c9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7ba3632c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7ba3632c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22.png"/><Relationship Id="rId8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hyperlink" Target="https://refactoring.guru/gof-boo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075" y="304800"/>
            <a:ext cx="3155850" cy="25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778325" y="2763275"/>
            <a:ext cx="54357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Foothill Technology Solutions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Trainee </a:t>
            </a:r>
            <a:r>
              <a:rPr lang="en" sz="2300">
                <a:solidFill>
                  <a:schemeClr val="dk1"/>
                </a:solidFill>
              </a:rPr>
              <a:t>Name: Asia Shalaldeh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Back-End Development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2022-2023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79437"/>
            <a:ext cx="7404675" cy="46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3" y="166688"/>
            <a:ext cx="8067675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1080675" y="123300"/>
            <a:ext cx="7752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Definition 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Solution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Structure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Real-World Analogy + Code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200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Applicability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25" y="68400"/>
            <a:ext cx="612125" cy="612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50" y="837175"/>
            <a:ext cx="455276" cy="45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750" y="1517475"/>
            <a:ext cx="455276" cy="45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538" y="2096287"/>
            <a:ext cx="533700" cy="5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9338" y="2878063"/>
            <a:ext cx="533676" cy="53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550" y="3567675"/>
            <a:ext cx="533676" cy="53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29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Singleton (Creational) </a:t>
            </a:r>
            <a:endParaRPr sz="3600"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258525"/>
            <a:ext cx="5149150" cy="32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02" y="974508"/>
            <a:ext cx="7446400" cy="3194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779725" y="445025"/>
            <a:ext cx="805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Problem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83025" y="1409000"/>
            <a:ext cx="8449200" cy="3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1- </a:t>
            </a: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Ensure that a class has just a single instance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It is impossible to implement with a regular constructor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2- Provide a global access point to that instance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	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03738"/>
            <a:ext cx="455276" cy="45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779725" y="445025"/>
            <a:ext cx="805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Solution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83025" y="1409000"/>
            <a:ext cx="4466100" cy="3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1- </a:t>
            </a: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Make the default constructor private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2- </a:t>
            </a: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Create a static creation method that acts as a constructor.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	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25" y="503738"/>
            <a:ext cx="455276" cy="45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925" y="1939925"/>
            <a:ext cx="4466125" cy="30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50" y="1346000"/>
            <a:ext cx="68328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/>
        </p:nvSpPr>
        <p:spPr>
          <a:xfrm>
            <a:off x="-84050" y="62927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Clients may not even realize that they’re working with the same object all the time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-12" y="998625"/>
            <a:ext cx="8520600" cy="3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Coding Time</a:t>
            </a:r>
            <a:endParaRPr b="1" sz="4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125" y="2270725"/>
            <a:ext cx="2298175" cy="22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820775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9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2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Applicability</a:t>
            </a:r>
            <a:endParaRPr sz="32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35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300"/>
              <a:buChar char="●"/>
            </a:pPr>
            <a:r>
              <a:rPr b="1" lang="en" sz="2300">
                <a:solidFill>
                  <a:srgbClr val="444444"/>
                </a:solidFill>
                <a:highlight>
                  <a:srgbClr val="FFFFFF"/>
                </a:highlight>
              </a:rPr>
              <a:t> </a:t>
            </a:r>
            <a:r>
              <a:rPr lang="en" sz="2200">
                <a:solidFill>
                  <a:srgbClr val="444444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Use the Singleton pattern when a class in your program should have just a single instance available to all clients, for example, a single database object shared by different parts of the program.</a:t>
            </a:r>
            <a:endParaRPr sz="2200">
              <a:solidFill>
                <a:srgbClr val="444444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200"/>
              <a:buFont typeface="Josefin Sans"/>
              <a:buChar char="●"/>
            </a:pPr>
            <a:r>
              <a:rPr lang="en" sz="2200">
                <a:solidFill>
                  <a:srgbClr val="444444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Use the Singleton pattern when you need stricter control over global variables.</a:t>
            </a:r>
            <a:endParaRPr sz="2200">
              <a:solidFill>
                <a:srgbClr val="444444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75" y="5134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533475"/>
            <a:ext cx="6774300" cy="19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mic Sans MS"/>
                <a:ea typeface="Comic Sans MS"/>
                <a:cs typeface="Comic Sans MS"/>
                <a:sym typeface="Comic Sans MS"/>
              </a:rPr>
              <a:t>Design Patterns</a:t>
            </a:r>
            <a:endParaRPr sz="6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525" y="1720475"/>
            <a:ext cx="4074575" cy="33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>
                <a:latin typeface="Comic Sans MS"/>
                <a:ea typeface="Comic Sans MS"/>
                <a:cs typeface="Comic Sans MS"/>
                <a:sym typeface="Comic Sans MS"/>
              </a:rPr>
              <a:t>Scenarios:</a:t>
            </a:r>
            <a:endParaRPr sz="35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354275"/>
            <a:ext cx="8520600" cy="32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Josefin Sans"/>
                <a:ea typeface="Josefin Sans"/>
                <a:cs typeface="Josefin Sans"/>
                <a:sym typeface="Josefin Sans"/>
              </a:rPr>
              <a:t>1- Database connection</a:t>
            </a:r>
            <a:endParaRPr sz="300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latin typeface="Josefin Sans"/>
                <a:ea typeface="Josefin Sans"/>
                <a:cs typeface="Josefin Sans"/>
                <a:sym typeface="Josefin Sans"/>
              </a:rPr>
              <a:t>2- Logger</a:t>
            </a:r>
            <a:endParaRPr sz="30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375" y="1518425"/>
            <a:ext cx="3478051" cy="347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174900" y="362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latin typeface="Comic Sans MS"/>
                <a:ea typeface="Comic Sans MS"/>
                <a:cs typeface="Comic Sans MS"/>
                <a:sym typeface="Comic Sans MS"/>
              </a:rPr>
              <a:t>Further Reading</a:t>
            </a:r>
            <a:endParaRPr sz="292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863" y="1543125"/>
            <a:ext cx="2180350" cy="327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5575" y="1488179"/>
            <a:ext cx="2524075" cy="3054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152" y="1857450"/>
            <a:ext cx="2180350" cy="28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275" y="152400"/>
            <a:ext cx="568144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572" y="1170721"/>
            <a:ext cx="1935450" cy="249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6575" y="547175"/>
            <a:ext cx="1935450" cy="19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700" y="451425"/>
            <a:ext cx="1556825" cy="155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5825" y="3323425"/>
            <a:ext cx="1556827" cy="1556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1599" y="2985223"/>
            <a:ext cx="1556825" cy="1827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What are design patterns?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44444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Design patterns are typical solutions to common problems in software design. 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97200"/>
            <a:ext cx="4085500" cy="3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1411400"/>
            <a:ext cx="3666100" cy="36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489525" y="390300"/>
            <a:ext cx="738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49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History of patterns</a:t>
            </a:r>
            <a:endParaRPr b="1" sz="49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75" y="426150"/>
            <a:ext cx="2705500" cy="41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100" y="593299"/>
            <a:ext cx="4788450" cy="35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3707150" y="4336425"/>
            <a:ext cx="543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Design Patterns: Elements of Reusable Object-Oriented Software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62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r>
              <a:rPr lang="en" sz="3600">
                <a:latin typeface="Comic Sans MS"/>
                <a:ea typeface="Comic Sans MS"/>
                <a:cs typeface="Comic Sans MS"/>
                <a:sym typeface="Comic Sans MS"/>
              </a:rPr>
              <a:t>The GoF Book”</a:t>
            </a:r>
            <a:endParaRPr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150" y="1264200"/>
            <a:ext cx="2811525" cy="37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7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3000">
                <a:solidFill>
                  <a:srgbClr val="44444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Benefits of Design Patterns</a:t>
            </a:r>
            <a:endParaRPr b="1"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367950"/>
            <a:ext cx="8520600" cy="3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5392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lang="en" sz="2546">
                <a:latin typeface="Comic Sans MS"/>
                <a:ea typeface="Comic Sans MS"/>
                <a:cs typeface="Comic Sans MS"/>
                <a:sym typeface="Comic Sans MS"/>
              </a:rPr>
              <a:t>Reusability</a:t>
            </a:r>
            <a:endParaRPr sz="2546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392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lang="en" sz="2546">
                <a:latin typeface="Comic Sans MS"/>
                <a:ea typeface="Comic Sans MS"/>
                <a:cs typeface="Comic Sans MS"/>
                <a:sym typeface="Comic Sans MS"/>
              </a:rPr>
              <a:t>Better collaboration</a:t>
            </a:r>
            <a:endParaRPr sz="2546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392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lang="en" sz="2546">
                <a:latin typeface="Comic Sans MS"/>
                <a:ea typeface="Comic Sans MS"/>
                <a:cs typeface="Comic Sans MS"/>
                <a:sym typeface="Comic Sans MS"/>
              </a:rPr>
              <a:t>Improved maintainability</a:t>
            </a:r>
            <a:endParaRPr sz="2546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392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lang="en" sz="2546">
                <a:latin typeface="Comic Sans MS"/>
                <a:ea typeface="Comic Sans MS"/>
                <a:cs typeface="Comic Sans MS"/>
                <a:sym typeface="Comic Sans MS"/>
              </a:rPr>
              <a:t>Faster development time</a:t>
            </a:r>
            <a:endParaRPr sz="2546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392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lang="en" sz="2546">
                <a:latin typeface="Comic Sans MS"/>
                <a:ea typeface="Comic Sans MS"/>
                <a:cs typeface="Comic Sans MS"/>
                <a:sym typeface="Comic Sans MS"/>
              </a:rPr>
              <a:t>Improved code quality</a:t>
            </a:r>
            <a:endParaRPr sz="1946">
              <a:solidFill>
                <a:srgbClr val="374151"/>
              </a:solidFill>
              <a:highlight>
                <a:srgbClr val="F7F7F8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50340" l="49599" r="0" t="0"/>
          <a:stretch/>
        </p:blipFill>
        <p:spPr>
          <a:xfrm>
            <a:off x="5745400" y="1940198"/>
            <a:ext cx="2995800" cy="29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76625"/>
            <a:ext cx="8520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3000">
                <a:solidFill>
                  <a:srgbClr val="44444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Criticism of patterns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381625"/>
            <a:ext cx="8520600" cy="31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47894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Comic Sans MS"/>
              <a:buChar char="●"/>
            </a:pPr>
            <a:r>
              <a:rPr lang="en" sz="2683">
                <a:solidFill>
                  <a:srgbClr val="44444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Kludges for a weak programming language</a:t>
            </a:r>
            <a:endParaRPr sz="2683">
              <a:solidFill>
                <a:srgbClr val="444444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789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Comic Sans MS"/>
              <a:buChar char="●"/>
            </a:pPr>
            <a:r>
              <a:rPr lang="en" sz="2683">
                <a:solidFill>
                  <a:srgbClr val="44444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Inefficient solutions “dogma”</a:t>
            </a:r>
            <a:endParaRPr sz="2683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789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Comic Sans MS"/>
              <a:buChar char="●"/>
            </a:pPr>
            <a:r>
              <a:rPr lang="en" sz="2683">
                <a:solidFill>
                  <a:srgbClr val="44444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Unjustified use</a:t>
            </a:r>
            <a:endParaRPr sz="2683">
              <a:solidFill>
                <a:srgbClr val="444444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683">
                <a:solidFill>
                  <a:srgbClr val="44444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“If all you have is a hammer, </a:t>
            </a:r>
            <a:endParaRPr sz="2683">
              <a:solidFill>
                <a:srgbClr val="444444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83">
                <a:solidFill>
                  <a:srgbClr val="44444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everything looks like a nail”</a:t>
            </a:r>
            <a:endParaRPr sz="2683">
              <a:solidFill>
                <a:srgbClr val="444444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49637" r="0" t="49695"/>
          <a:stretch/>
        </p:blipFill>
        <p:spPr>
          <a:xfrm>
            <a:off x="5847475" y="1924400"/>
            <a:ext cx="2984825" cy="298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