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93" r:id="rId5"/>
    <p:sldId id="259" r:id="rId6"/>
    <p:sldId id="298" r:id="rId7"/>
    <p:sldId id="294" r:id="rId8"/>
    <p:sldId id="297" r:id="rId9"/>
    <p:sldId id="277" r:id="rId10"/>
    <p:sldId id="282" r:id="rId11"/>
    <p:sldId id="278" r:id="rId12"/>
    <p:sldId id="292" r:id="rId13"/>
    <p:sldId id="289" r:id="rId14"/>
    <p:sldId id="290" r:id="rId15"/>
    <p:sldId id="291" r:id="rId16"/>
    <p:sldId id="284" r:id="rId17"/>
    <p:sldId id="288" r:id="rId18"/>
    <p:sldId id="287" r:id="rId19"/>
    <p:sldId id="260" r:id="rId20"/>
    <p:sldId id="295"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snapToGrid="0">
      <p:cViewPr varScale="1">
        <p:scale>
          <a:sx n="85" d="100"/>
          <a:sy n="85" d="100"/>
        </p:scale>
        <p:origin x="10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8414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2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121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2953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19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36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597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9427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007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fc7b3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fc7b3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8554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231dab69a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231dab69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231dab6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231dab6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fc7b3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fc7b3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505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231dab69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231dab69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231dab69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231dab69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067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fc7b3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fc7b3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384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95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31dab6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31dab6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287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60675"/>
            <a:ext cx="8520600" cy="481500"/>
          </a:xfrm>
          <a:prstGeom prst="rect">
            <a:avLst/>
          </a:prstGeom>
        </p:spPr>
        <p:txBody>
          <a:bodyPr spcFirstLastPara="1" wrap="square" lIns="91425" tIns="91425" rIns="91425" bIns="91425" anchor="b" anchorCtr="0">
            <a:noAutofit/>
          </a:bodyPr>
          <a:lstStyle/>
          <a:p>
            <a:pPr marL="914400" lvl="0" indent="0" algn="l" rtl="0">
              <a:spcBef>
                <a:spcPts val="0"/>
              </a:spcBef>
              <a:spcAft>
                <a:spcPts val="0"/>
              </a:spcAft>
              <a:buSzPts val="990"/>
              <a:buNone/>
            </a:pPr>
            <a:r>
              <a:rPr lang="en-US" sz="3288" b="1" dirty="0">
                <a:latin typeface="Times New Roman"/>
                <a:ea typeface="Times New Roman"/>
                <a:cs typeface="Times New Roman"/>
                <a:sym typeface="Times New Roman"/>
              </a:rPr>
              <a:t>       Decorator Design Pattern</a:t>
            </a:r>
            <a:endParaRPr sz="3288" b="1" dirty="0">
              <a:latin typeface="Times New Roman"/>
              <a:ea typeface="Times New Roman"/>
              <a:cs typeface="Times New Roman"/>
              <a:sym typeface="Times New Roman"/>
            </a:endParaRPr>
          </a:p>
        </p:txBody>
      </p:sp>
      <p:pic>
        <p:nvPicPr>
          <p:cNvPr id="1028" name="Picture 4">
            <a:extLst>
              <a:ext uri="{FF2B5EF4-FFF2-40B4-BE49-F238E27FC236}">
                <a16:creationId xmlns:a16="http://schemas.microsoft.com/office/drawing/2014/main" id="{2A60C27D-D890-4E88-813C-374BC41D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674" y="1737833"/>
            <a:ext cx="4230652" cy="2994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9" name="Picture 8">
            <a:extLst>
              <a:ext uri="{FF2B5EF4-FFF2-40B4-BE49-F238E27FC236}">
                <a16:creationId xmlns:a16="http://schemas.microsoft.com/office/drawing/2014/main" id="{C592900C-3375-EB0B-A5DC-A1B4ED328E7E}"/>
              </a:ext>
            </a:extLst>
          </p:cNvPr>
          <p:cNvPicPr>
            <a:picLocks noChangeAspect="1"/>
          </p:cNvPicPr>
          <p:nvPr/>
        </p:nvPicPr>
        <p:blipFill>
          <a:blip r:embed="rId3"/>
          <a:stretch>
            <a:fillRect/>
          </a:stretch>
        </p:blipFill>
        <p:spPr>
          <a:xfrm>
            <a:off x="717668" y="1212113"/>
            <a:ext cx="5560828" cy="3428412"/>
          </a:xfrm>
          <a:prstGeom prst="rect">
            <a:avLst/>
          </a:prstGeom>
        </p:spPr>
      </p:pic>
    </p:spTree>
    <p:extLst>
      <p:ext uri="{BB962C8B-B14F-4D97-AF65-F5344CB8AC3E}">
        <p14:creationId xmlns:p14="http://schemas.microsoft.com/office/powerpoint/2010/main" val="32060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7" name="Picture 6">
            <a:extLst>
              <a:ext uri="{FF2B5EF4-FFF2-40B4-BE49-F238E27FC236}">
                <a16:creationId xmlns:a16="http://schemas.microsoft.com/office/drawing/2014/main" id="{1FDD462F-27ED-98D0-1283-C145C423DD16}"/>
              </a:ext>
            </a:extLst>
          </p:cNvPr>
          <p:cNvPicPr>
            <a:picLocks noChangeAspect="1"/>
          </p:cNvPicPr>
          <p:nvPr/>
        </p:nvPicPr>
        <p:blipFill>
          <a:blip r:embed="rId3"/>
          <a:stretch>
            <a:fillRect/>
          </a:stretch>
        </p:blipFill>
        <p:spPr>
          <a:xfrm>
            <a:off x="677334" y="1242611"/>
            <a:ext cx="5587438" cy="3397914"/>
          </a:xfrm>
          <a:prstGeom prst="rect">
            <a:avLst/>
          </a:prstGeom>
        </p:spPr>
      </p:pic>
      <p:pic>
        <p:nvPicPr>
          <p:cNvPr id="3" name="Picture 2">
            <a:extLst>
              <a:ext uri="{FF2B5EF4-FFF2-40B4-BE49-F238E27FC236}">
                <a16:creationId xmlns:a16="http://schemas.microsoft.com/office/drawing/2014/main" id="{2E318315-0EF3-803E-C503-20DA0EE5908C}"/>
              </a:ext>
            </a:extLst>
          </p:cNvPr>
          <p:cNvPicPr>
            <a:picLocks noChangeAspect="1"/>
          </p:cNvPicPr>
          <p:nvPr/>
        </p:nvPicPr>
        <p:blipFill>
          <a:blip r:embed="rId4"/>
          <a:stretch>
            <a:fillRect/>
          </a:stretch>
        </p:blipFill>
        <p:spPr>
          <a:xfrm>
            <a:off x="6423462" y="2065867"/>
            <a:ext cx="2541270" cy="2336800"/>
          </a:xfrm>
          <a:prstGeom prst="rect">
            <a:avLst/>
          </a:prstGeom>
        </p:spPr>
      </p:pic>
    </p:spTree>
    <p:extLst>
      <p:ext uri="{BB962C8B-B14F-4D97-AF65-F5344CB8AC3E}">
        <p14:creationId xmlns:p14="http://schemas.microsoft.com/office/powerpoint/2010/main" val="121889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3" name="Picture 2">
            <a:extLst>
              <a:ext uri="{FF2B5EF4-FFF2-40B4-BE49-F238E27FC236}">
                <a16:creationId xmlns:a16="http://schemas.microsoft.com/office/drawing/2014/main" id="{046D989B-31E5-154F-62FE-CFC8FF59E4B0}"/>
              </a:ext>
            </a:extLst>
          </p:cNvPr>
          <p:cNvPicPr>
            <a:picLocks noChangeAspect="1"/>
          </p:cNvPicPr>
          <p:nvPr/>
        </p:nvPicPr>
        <p:blipFill>
          <a:blip r:embed="rId3"/>
          <a:stretch>
            <a:fillRect/>
          </a:stretch>
        </p:blipFill>
        <p:spPr>
          <a:xfrm>
            <a:off x="677334" y="1010092"/>
            <a:ext cx="5904219" cy="3887851"/>
          </a:xfrm>
          <a:prstGeom prst="rect">
            <a:avLst/>
          </a:prstGeom>
        </p:spPr>
      </p:pic>
      <p:pic>
        <p:nvPicPr>
          <p:cNvPr id="5" name="Picture 4">
            <a:extLst>
              <a:ext uri="{FF2B5EF4-FFF2-40B4-BE49-F238E27FC236}">
                <a16:creationId xmlns:a16="http://schemas.microsoft.com/office/drawing/2014/main" id="{D017E5D4-1768-3687-EB45-8861DA150819}"/>
              </a:ext>
            </a:extLst>
          </p:cNvPr>
          <p:cNvPicPr>
            <a:picLocks noChangeAspect="1"/>
          </p:cNvPicPr>
          <p:nvPr/>
        </p:nvPicPr>
        <p:blipFill>
          <a:blip r:embed="rId4"/>
          <a:stretch>
            <a:fillRect/>
          </a:stretch>
        </p:blipFill>
        <p:spPr>
          <a:xfrm>
            <a:off x="6718731" y="2269066"/>
            <a:ext cx="2425269" cy="2230133"/>
          </a:xfrm>
          <a:prstGeom prst="rect">
            <a:avLst/>
          </a:prstGeom>
        </p:spPr>
      </p:pic>
    </p:spTree>
    <p:extLst>
      <p:ext uri="{BB962C8B-B14F-4D97-AF65-F5344CB8AC3E}">
        <p14:creationId xmlns:p14="http://schemas.microsoft.com/office/powerpoint/2010/main" val="394118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5" name="Picture 4">
            <a:extLst>
              <a:ext uri="{FF2B5EF4-FFF2-40B4-BE49-F238E27FC236}">
                <a16:creationId xmlns:a16="http://schemas.microsoft.com/office/drawing/2014/main" id="{62DA01B9-6CC1-F56A-D56C-FF2842E87E5F}"/>
              </a:ext>
            </a:extLst>
          </p:cNvPr>
          <p:cNvPicPr>
            <a:picLocks noChangeAspect="1"/>
          </p:cNvPicPr>
          <p:nvPr/>
        </p:nvPicPr>
        <p:blipFill>
          <a:blip r:embed="rId3"/>
          <a:stretch>
            <a:fillRect/>
          </a:stretch>
        </p:blipFill>
        <p:spPr>
          <a:xfrm>
            <a:off x="717668" y="1219984"/>
            <a:ext cx="5640602" cy="3550983"/>
          </a:xfrm>
          <a:prstGeom prst="rect">
            <a:avLst/>
          </a:prstGeom>
        </p:spPr>
      </p:pic>
      <p:pic>
        <p:nvPicPr>
          <p:cNvPr id="3" name="Picture 2">
            <a:extLst>
              <a:ext uri="{FF2B5EF4-FFF2-40B4-BE49-F238E27FC236}">
                <a16:creationId xmlns:a16="http://schemas.microsoft.com/office/drawing/2014/main" id="{0264F95C-8950-F3A1-7939-54A19B5D0BBA}"/>
              </a:ext>
            </a:extLst>
          </p:cNvPr>
          <p:cNvPicPr>
            <a:picLocks noChangeAspect="1"/>
          </p:cNvPicPr>
          <p:nvPr/>
        </p:nvPicPr>
        <p:blipFill>
          <a:blip r:embed="rId4"/>
          <a:stretch>
            <a:fillRect/>
          </a:stretch>
        </p:blipFill>
        <p:spPr>
          <a:xfrm>
            <a:off x="6412666" y="1546579"/>
            <a:ext cx="2629734" cy="2427110"/>
          </a:xfrm>
          <a:prstGeom prst="rect">
            <a:avLst/>
          </a:prstGeom>
        </p:spPr>
      </p:pic>
    </p:spTree>
    <p:extLst>
      <p:ext uri="{BB962C8B-B14F-4D97-AF65-F5344CB8AC3E}">
        <p14:creationId xmlns:p14="http://schemas.microsoft.com/office/powerpoint/2010/main" val="370334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5" name="Picture 4">
            <a:extLst>
              <a:ext uri="{FF2B5EF4-FFF2-40B4-BE49-F238E27FC236}">
                <a16:creationId xmlns:a16="http://schemas.microsoft.com/office/drawing/2014/main" id="{9687A8DA-2E64-21E2-7643-1C7F3FA5E583}"/>
              </a:ext>
            </a:extLst>
          </p:cNvPr>
          <p:cNvPicPr>
            <a:picLocks noChangeAspect="1"/>
          </p:cNvPicPr>
          <p:nvPr/>
        </p:nvPicPr>
        <p:blipFill>
          <a:blip r:embed="rId3"/>
          <a:stretch>
            <a:fillRect/>
          </a:stretch>
        </p:blipFill>
        <p:spPr>
          <a:xfrm>
            <a:off x="717668" y="1204503"/>
            <a:ext cx="5555704" cy="3436022"/>
          </a:xfrm>
          <a:prstGeom prst="rect">
            <a:avLst/>
          </a:prstGeom>
        </p:spPr>
      </p:pic>
      <p:pic>
        <p:nvPicPr>
          <p:cNvPr id="3" name="Picture 2">
            <a:extLst>
              <a:ext uri="{FF2B5EF4-FFF2-40B4-BE49-F238E27FC236}">
                <a16:creationId xmlns:a16="http://schemas.microsoft.com/office/drawing/2014/main" id="{6308F4E3-3713-2D86-9EFF-AFE361EA4575}"/>
              </a:ext>
            </a:extLst>
          </p:cNvPr>
          <p:cNvPicPr>
            <a:picLocks noChangeAspect="1"/>
          </p:cNvPicPr>
          <p:nvPr/>
        </p:nvPicPr>
        <p:blipFill>
          <a:blip r:embed="rId4"/>
          <a:stretch>
            <a:fillRect/>
          </a:stretch>
        </p:blipFill>
        <p:spPr>
          <a:xfrm>
            <a:off x="6295783" y="767809"/>
            <a:ext cx="2565564" cy="3872716"/>
          </a:xfrm>
          <a:prstGeom prst="rect">
            <a:avLst/>
          </a:prstGeom>
        </p:spPr>
      </p:pic>
    </p:spTree>
    <p:extLst>
      <p:ext uri="{BB962C8B-B14F-4D97-AF65-F5344CB8AC3E}">
        <p14:creationId xmlns:p14="http://schemas.microsoft.com/office/powerpoint/2010/main" val="301357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5" name="Picture 4">
            <a:extLst>
              <a:ext uri="{FF2B5EF4-FFF2-40B4-BE49-F238E27FC236}">
                <a16:creationId xmlns:a16="http://schemas.microsoft.com/office/drawing/2014/main" id="{9C42971A-E79A-2BC5-8102-39C8F38E3267}"/>
              </a:ext>
            </a:extLst>
          </p:cNvPr>
          <p:cNvPicPr>
            <a:picLocks noChangeAspect="1"/>
          </p:cNvPicPr>
          <p:nvPr/>
        </p:nvPicPr>
        <p:blipFill>
          <a:blip r:embed="rId3"/>
          <a:stretch>
            <a:fillRect/>
          </a:stretch>
        </p:blipFill>
        <p:spPr>
          <a:xfrm>
            <a:off x="717668" y="1240241"/>
            <a:ext cx="5411258" cy="3530726"/>
          </a:xfrm>
          <a:prstGeom prst="rect">
            <a:avLst/>
          </a:prstGeom>
        </p:spPr>
      </p:pic>
      <p:pic>
        <p:nvPicPr>
          <p:cNvPr id="3" name="Picture 2">
            <a:extLst>
              <a:ext uri="{FF2B5EF4-FFF2-40B4-BE49-F238E27FC236}">
                <a16:creationId xmlns:a16="http://schemas.microsoft.com/office/drawing/2014/main" id="{85BED0D6-5AFE-1F64-7473-05AA5CEC50EF}"/>
              </a:ext>
            </a:extLst>
          </p:cNvPr>
          <p:cNvPicPr>
            <a:picLocks noChangeAspect="1"/>
          </p:cNvPicPr>
          <p:nvPr/>
        </p:nvPicPr>
        <p:blipFill>
          <a:blip r:embed="rId4"/>
          <a:stretch>
            <a:fillRect/>
          </a:stretch>
        </p:blipFill>
        <p:spPr>
          <a:xfrm>
            <a:off x="5396089" y="1240241"/>
            <a:ext cx="3747911" cy="3530726"/>
          </a:xfrm>
          <a:prstGeom prst="rect">
            <a:avLst/>
          </a:prstGeom>
        </p:spPr>
      </p:pic>
    </p:spTree>
    <p:extLst>
      <p:ext uri="{BB962C8B-B14F-4D97-AF65-F5344CB8AC3E}">
        <p14:creationId xmlns:p14="http://schemas.microsoft.com/office/powerpoint/2010/main" val="159895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5" name="Picture 4">
            <a:extLst>
              <a:ext uri="{FF2B5EF4-FFF2-40B4-BE49-F238E27FC236}">
                <a16:creationId xmlns:a16="http://schemas.microsoft.com/office/drawing/2014/main" id="{4747DC2A-2C57-67DA-613A-EE3B929D1EE4}"/>
              </a:ext>
            </a:extLst>
          </p:cNvPr>
          <p:cNvPicPr>
            <a:picLocks noChangeAspect="1"/>
          </p:cNvPicPr>
          <p:nvPr/>
        </p:nvPicPr>
        <p:blipFill>
          <a:blip r:embed="rId3"/>
          <a:stretch>
            <a:fillRect/>
          </a:stretch>
        </p:blipFill>
        <p:spPr>
          <a:xfrm>
            <a:off x="169334" y="1093181"/>
            <a:ext cx="5904219" cy="3887851"/>
          </a:xfrm>
          <a:prstGeom prst="rect">
            <a:avLst/>
          </a:prstGeom>
        </p:spPr>
      </p:pic>
      <p:pic>
        <p:nvPicPr>
          <p:cNvPr id="3" name="Picture 2">
            <a:extLst>
              <a:ext uri="{FF2B5EF4-FFF2-40B4-BE49-F238E27FC236}">
                <a16:creationId xmlns:a16="http://schemas.microsoft.com/office/drawing/2014/main" id="{DF9A4F88-C8BF-BA79-2E82-BCBE158C064A}"/>
              </a:ext>
            </a:extLst>
          </p:cNvPr>
          <p:cNvPicPr>
            <a:picLocks noChangeAspect="1"/>
          </p:cNvPicPr>
          <p:nvPr/>
        </p:nvPicPr>
        <p:blipFill>
          <a:blip r:embed="rId4"/>
          <a:stretch>
            <a:fillRect/>
          </a:stretch>
        </p:blipFill>
        <p:spPr>
          <a:xfrm>
            <a:off x="6073553" y="1896533"/>
            <a:ext cx="3070448" cy="3001411"/>
          </a:xfrm>
          <a:prstGeom prst="rect">
            <a:avLst/>
          </a:prstGeom>
        </p:spPr>
      </p:pic>
    </p:spTree>
    <p:extLst>
      <p:ext uri="{BB962C8B-B14F-4D97-AF65-F5344CB8AC3E}">
        <p14:creationId xmlns:p14="http://schemas.microsoft.com/office/powerpoint/2010/main" val="62187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5" name="Picture 4">
            <a:extLst>
              <a:ext uri="{FF2B5EF4-FFF2-40B4-BE49-F238E27FC236}">
                <a16:creationId xmlns:a16="http://schemas.microsoft.com/office/drawing/2014/main" id="{DC59F531-E19D-B88C-E186-1D3D999ADD7E}"/>
              </a:ext>
            </a:extLst>
          </p:cNvPr>
          <p:cNvPicPr>
            <a:picLocks noChangeAspect="1"/>
          </p:cNvPicPr>
          <p:nvPr/>
        </p:nvPicPr>
        <p:blipFill>
          <a:blip r:embed="rId3"/>
          <a:stretch>
            <a:fillRect/>
          </a:stretch>
        </p:blipFill>
        <p:spPr>
          <a:xfrm>
            <a:off x="52252" y="1114752"/>
            <a:ext cx="6021301" cy="3783192"/>
          </a:xfrm>
          <a:prstGeom prst="rect">
            <a:avLst/>
          </a:prstGeom>
        </p:spPr>
      </p:pic>
      <p:pic>
        <p:nvPicPr>
          <p:cNvPr id="3" name="Picture 2">
            <a:extLst>
              <a:ext uri="{FF2B5EF4-FFF2-40B4-BE49-F238E27FC236}">
                <a16:creationId xmlns:a16="http://schemas.microsoft.com/office/drawing/2014/main" id="{2C21403F-CCDB-8F23-88FC-493FDFD7DF72}"/>
              </a:ext>
            </a:extLst>
          </p:cNvPr>
          <p:cNvPicPr>
            <a:picLocks noChangeAspect="1"/>
          </p:cNvPicPr>
          <p:nvPr/>
        </p:nvPicPr>
        <p:blipFill>
          <a:blip r:embed="rId4"/>
          <a:stretch>
            <a:fillRect/>
          </a:stretch>
        </p:blipFill>
        <p:spPr>
          <a:xfrm>
            <a:off x="6073553" y="1896533"/>
            <a:ext cx="3070448" cy="3001411"/>
          </a:xfrm>
          <a:prstGeom prst="rect">
            <a:avLst/>
          </a:prstGeom>
        </p:spPr>
      </p:pic>
    </p:spTree>
    <p:extLst>
      <p:ext uri="{BB962C8B-B14F-4D97-AF65-F5344CB8AC3E}">
        <p14:creationId xmlns:p14="http://schemas.microsoft.com/office/powerpoint/2010/main" val="364267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17668" y="372533"/>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pic>
        <p:nvPicPr>
          <p:cNvPr id="6" name="Picture 5">
            <a:extLst>
              <a:ext uri="{FF2B5EF4-FFF2-40B4-BE49-F238E27FC236}">
                <a16:creationId xmlns:a16="http://schemas.microsoft.com/office/drawing/2014/main" id="{5166E68A-5474-B7FC-0262-ED1846A2003F}"/>
              </a:ext>
            </a:extLst>
          </p:cNvPr>
          <p:cNvPicPr>
            <a:picLocks noChangeAspect="1"/>
          </p:cNvPicPr>
          <p:nvPr/>
        </p:nvPicPr>
        <p:blipFill>
          <a:blip r:embed="rId3"/>
          <a:stretch>
            <a:fillRect/>
          </a:stretch>
        </p:blipFill>
        <p:spPr>
          <a:xfrm>
            <a:off x="115004" y="1256205"/>
            <a:ext cx="5910888" cy="3771551"/>
          </a:xfrm>
          <a:prstGeom prst="rect">
            <a:avLst/>
          </a:prstGeom>
        </p:spPr>
      </p:pic>
      <p:pic>
        <p:nvPicPr>
          <p:cNvPr id="3" name="Picture 2">
            <a:extLst>
              <a:ext uri="{FF2B5EF4-FFF2-40B4-BE49-F238E27FC236}">
                <a16:creationId xmlns:a16="http://schemas.microsoft.com/office/drawing/2014/main" id="{70250C70-32BC-96AA-B825-3E410C897460}"/>
              </a:ext>
            </a:extLst>
          </p:cNvPr>
          <p:cNvPicPr>
            <a:picLocks noChangeAspect="1"/>
          </p:cNvPicPr>
          <p:nvPr/>
        </p:nvPicPr>
        <p:blipFill>
          <a:blip r:embed="rId4"/>
          <a:stretch>
            <a:fillRect/>
          </a:stretch>
        </p:blipFill>
        <p:spPr>
          <a:xfrm>
            <a:off x="6073553" y="1896533"/>
            <a:ext cx="3070448" cy="3001411"/>
          </a:xfrm>
          <a:prstGeom prst="rect">
            <a:avLst/>
          </a:prstGeom>
        </p:spPr>
      </p:pic>
    </p:spTree>
    <p:extLst>
      <p:ext uri="{BB962C8B-B14F-4D97-AF65-F5344CB8AC3E}">
        <p14:creationId xmlns:p14="http://schemas.microsoft.com/office/powerpoint/2010/main" val="136299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87271" y="1468076"/>
            <a:ext cx="8369457" cy="3583582"/>
          </a:xfrm>
          <a:prstGeom prst="rect">
            <a:avLst/>
          </a:prstGeom>
        </p:spPr>
        <p:txBody>
          <a:bodyPr spcFirstLastPara="1" wrap="square" lIns="91425" tIns="91425" rIns="91425" bIns="91425" anchor="t" anchorCtr="0">
            <a:noAutofit/>
          </a:bodyPr>
          <a:lstStyle/>
          <a:p>
            <a:pPr algn="l"/>
            <a:r>
              <a:rPr lang="en-US" sz="1400" b="0" i="0" dirty="0">
                <a:solidFill>
                  <a:schemeClr val="bg2">
                    <a:lumMod val="75000"/>
                  </a:schemeClr>
                </a:solidFill>
                <a:effectLst/>
                <a:latin typeface="Söhne"/>
              </a:rPr>
              <a:t>One of the key benefits of the Decorator pattern is that it allows you to add new behavior to an object without changing its interface or the behavior of other objects that use it. Adding new features to an existing system is easy without affecting the existing code.</a:t>
            </a:r>
          </a:p>
          <a:p>
            <a:pPr algn="l"/>
            <a:r>
              <a:rPr lang="en-US" sz="1400" b="0" i="0" dirty="0">
                <a:solidFill>
                  <a:schemeClr val="bg2">
                    <a:lumMod val="75000"/>
                  </a:schemeClr>
                </a:solidFill>
                <a:effectLst/>
                <a:latin typeface="Söhne"/>
              </a:rPr>
              <a:t>Another advantage of the Decorator pattern is that it allows you to add functionality at runtime, which can be useful in situations where you don't know in advance what features will be required.</a:t>
            </a:r>
          </a:p>
          <a:p>
            <a:pPr algn="l"/>
            <a:r>
              <a:rPr lang="en-US" sz="1400" dirty="0">
                <a:solidFill>
                  <a:schemeClr val="bg2">
                    <a:lumMod val="75000"/>
                  </a:schemeClr>
                </a:solidFill>
                <a:latin typeface="Söhne"/>
              </a:rPr>
              <a:t>T</a:t>
            </a:r>
            <a:r>
              <a:rPr lang="en-US" sz="1400" b="0" i="0" dirty="0">
                <a:solidFill>
                  <a:schemeClr val="bg2">
                    <a:lumMod val="75000"/>
                  </a:schemeClr>
                </a:solidFill>
                <a:effectLst/>
                <a:latin typeface="Söhne"/>
              </a:rPr>
              <a:t>he Decorator pattern is a flexible and powerful way to add functionality to an object while keeping the code clean and maintainable.</a:t>
            </a:r>
            <a:endParaRPr lang="en-US" sz="1400" dirty="0">
              <a:solidFill>
                <a:schemeClr val="bg2">
                  <a:lumMod val="75000"/>
                </a:schemeClr>
              </a:solidFill>
              <a:latin typeface="Söhne"/>
            </a:endParaRPr>
          </a:p>
          <a:p>
            <a:pPr algn="l"/>
            <a:r>
              <a:rPr lang="en-US" sz="1400" dirty="0">
                <a:solidFill>
                  <a:schemeClr val="bg2">
                    <a:lumMod val="75000"/>
                  </a:schemeClr>
                </a:solidFill>
                <a:latin typeface="Söhne"/>
              </a:rPr>
              <a:t>Single Responsibility Principle.</a:t>
            </a:r>
          </a:p>
          <a:p>
            <a:pPr algn="l"/>
            <a:r>
              <a:rPr lang="en-US" sz="1400" dirty="0">
                <a:solidFill>
                  <a:schemeClr val="bg2">
                    <a:lumMod val="75000"/>
                  </a:schemeClr>
                </a:solidFill>
                <a:latin typeface="Söhne"/>
              </a:rPr>
              <a:t>Open Closed Principle.</a:t>
            </a:r>
          </a:p>
          <a:p>
            <a:pPr algn="l"/>
            <a:endParaRPr dirty="0"/>
          </a:p>
        </p:txBody>
      </p:sp>
      <p:sp>
        <p:nvSpPr>
          <p:cNvPr id="3" name="Google Shape;73;p16">
            <a:extLst>
              <a:ext uri="{FF2B5EF4-FFF2-40B4-BE49-F238E27FC236}">
                <a16:creationId xmlns:a16="http://schemas.microsoft.com/office/drawing/2014/main" id="{B9683056-D90E-C266-8B1E-FE8CA1E28AE1}"/>
              </a:ext>
            </a:extLst>
          </p:cNvPr>
          <p:cNvSpPr txBox="1"/>
          <p:nvPr/>
        </p:nvSpPr>
        <p:spPr>
          <a:xfrm>
            <a:off x="717668" y="502975"/>
            <a:ext cx="5254153"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The Benefits Of The Decorator!</a:t>
            </a:r>
            <a:endParaRPr sz="2400" b="1" dirty="0"/>
          </a:p>
        </p:txBody>
      </p:sp>
      <p:pic>
        <p:nvPicPr>
          <p:cNvPr id="4" name="Picture 4">
            <a:extLst>
              <a:ext uri="{FF2B5EF4-FFF2-40B4-BE49-F238E27FC236}">
                <a16:creationId xmlns:a16="http://schemas.microsoft.com/office/drawing/2014/main" id="{B8395643-E21A-E7BC-0FCB-F2609CF8F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266" y="3793067"/>
            <a:ext cx="1726846" cy="1222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9"/>
        <p:cNvGrpSpPr/>
        <p:nvPr/>
      </p:nvGrpSpPr>
      <p:grpSpPr>
        <a:xfrm>
          <a:off x="0" y="0"/>
          <a:ext cx="0" cy="0"/>
          <a:chOff x="0" y="0"/>
          <a:chExt cx="0" cy="0"/>
        </a:xfrm>
      </p:grpSpPr>
      <p:sp>
        <p:nvSpPr>
          <p:cNvPr id="60" name="Google Shape;60;p14"/>
          <p:cNvSpPr txBox="1"/>
          <p:nvPr/>
        </p:nvSpPr>
        <p:spPr>
          <a:xfrm>
            <a:off x="2605525" y="1698856"/>
            <a:ext cx="51789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latin typeface="Times New Roman"/>
                <a:ea typeface="Times New Roman"/>
                <a:cs typeface="Times New Roman"/>
                <a:sym typeface="Times New Roman"/>
              </a:rPr>
              <a:t>BY:</a:t>
            </a:r>
          </a:p>
          <a:p>
            <a:pPr marL="0" lvl="0" indent="0" algn="l" rtl="0">
              <a:spcBef>
                <a:spcPts val="0"/>
              </a:spcBef>
              <a:spcAft>
                <a:spcPts val="0"/>
              </a:spcAft>
              <a:buNone/>
            </a:pPr>
            <a:r>
              <a:rPr lang="en-US" sz="3500" b="1" dirty="0">
                <a:latin typeface="Times New Roman"/>
                <a:ea typeface="Times New Roman"/>
                <a:cs typeface="Times New Roman"/>
                <a:sym typeface="Times New Roman"/>
              </a:rPr>
              <a:t>Dima Abu Jaber</a:t>
            </a:r>
            <a:endParaRPr sz="26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322987" y="1433689"/>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4" name="Google Shape;73;p16">
            <a:extLst>
              <a:ext uri="{FF2B5EF4-FFF2-40B4-BE49-F238E27FC236}">
                <a16:creationId xmlns:a16="http://schemas.microsoft.com/office/drawing/2014/main" id="{61CAEB9D-61AD-CB5F-FB9B-1992948595F0}"/>
              </a:ext>
            </a:extLst>
          </p:cNvPr>
          <p:cNvSpPr txBox="1"/>
          <p:nvPr/>
        </p:nvSpPr>
        <p:spPr>
          <a:xfrm>
            <a:off x="785615" y="351268"/>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Disadvantage</a:t>
            </a:r>
            <a:endParaRPr sz="2400" b="1" dirty="0"/>
          </a:p>
        </p:txBody>
      </p:sp>
      <p:sp>
        <p:nvSpPr>
          <p:cNvPr id="8" name="Google Shape;71;p16">
            <a:extLst>
              <a:ext uri="{FF2B5EF4-FFF2-40B4-BE49-F238E27FC236}">
                <a16:creationId xmlns:a16="http://schemas.microsoft.com/office/drawing/2014/main" id="{C6C580A6-FBF7-4A07-7D2F-CA1DCEFF73D7}"/>
              </a:ext>
            </a:extLst>
          </p:cNvPr>
          <p:cNvSpPr txBox="1">
            <a:spLocks/>
          </p:cNvSpPr>
          <p:nvPr/>
        </p:nvSpPr>
        <p:spPr>
          <a:xfrm>
            <a:off x="387271" y="1468076"/>
            <a:ext cx="8369457" cy="358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b="0" i="0" dirty="0">
                <a:solidFill>
                  <a:srgbClr val="374151"/>
                </a:solidFill>
                <a:effectLst/>
                <a:latin typeface="Söhne"/>
              </a:rPr>
              <a:t>Increased complexity</a:t>
            </a:r>
          </a:p>
          <a:p>
            <a:r>
              <a:rPr lang="en-US" b="0" i="0" dirty="0">
                <a:solidFill>
                  <a:srgbClr val="374151"/>
                </a:solidFill>
                <a:effectLst/>
                <a:latin typeface="Söhne"/>
              </a:rPr>
              <a:t>High number of objects</a:t>
            </a:r>
            <a:endParaRPr lang="en-US" dirty="0">
              <a:solidFill>
                <a:srgbClr val="374151"/>
              </a:solidFill>
              <a:latin typeface="Söhne"/>
            </a:endParaRPr>
          </a:p>
          <a:p>
            <a:r>
              <a:rPr lang="en-US" b="0" i="0" dirty="0">
                <a:solidFill>
                  <a:srgbClr val="374151"/>
                </a:solidFill>
                <a:effectLst/>
                <a:latin typeface="Söhne"/>
              </a:rPr>
              <a:t>Difficulty in removing specific decorators</a:t>
            </a:r>
            <a:endParaRPr lang="en-US" dirty="0"/>
          </a:p>
        </p:txBody>
      </p:sp>
    </p:spTree>
    <p:extLst>
      <p:ext uri="{BB962C8B-B14F-4D97-AF65-F5344CB8AC3E}">
        <p14:creationId xmlns:p14="http://schemas.microsoft.com/office/powerpoint/2010/main" val="110056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body" idx="1"/>
          </p:nvPr>
        </p:nvSpPr>
        <p:spPr>
          <a:xfrm>
            <a:off x="1984700" y="49825"/>
            <a:ext cx="5395500" cy="1419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ar" sz="5700" b="1">
                <a:solidFill>
                  <a:schemeClr val="lt1"/>
                </a:solidFill>
                <a:latin typeface="Comic Sans MS"/>
                <a:ea typeface="Comic Sans MS"/>
                <a:cs typeface="Comic Sans MS"/>
                <a:sym typeface="Comic Sans MS"/>
              </a:rPr>
              <a:t>Any question ?</a:t>
            </a:r>
            <a:endParaRPr sz="5700" b="1" dirty="0">
              <a:solidFill>
                <a:schemeClr val="lt1"/>
              </a:solidFill>
              <a:latin typeface="Comic Sans MS"/>
              <a:ea typeface="Comic Sans MS"/>
              <a:cs typeface="Comic Sans MS"/>
              <a:sym typeface="Comic Sans MS"/>
            </a:endParaRPr>
          </a:p>
        </p:txBody>
      </p:sp>
      <p:pic>
        <p:nvPicPr>
          <p:cNvPr id="171" name="Google Shape;171;p32"/>
          <p:cNvPicPr preferRelativeResize="0"/>
          <p:nvPr/>
        </p:nvPicPr>
        <p:blipFill>
          <a:blip r:embed="rId3">
            <a:alphaModFix/>
          </a:blip>
          <a:stretch>
            <a:fillRect/>
          </a:stretch>
        </p:blipFill>
        <p:spPr>
          <a:xfrm>
            <a:off x="2603275" y="1469125"/>
            <a:ext cx="3798800" cy="359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884250" y="1435167"/>
            <a:ext cx="7375500" cy="282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2000" b="0" i="0" dirty="0">
                <a:solidFill>
                  <a:srgbClr val="374151"/>
                </a:solidFill>
                <a:effectLst/>
                <a:latin typeface="Söhne"/>
              </a:rPr>
              <a:t>The Decorator design pattern is a structural design pattern that allows you to dynamically add functionality to an object without changing its original class. It is also known as the Wrapper pattern.</a:t>
            </a:r>
            <a:endParaRPr sz="1900" dirty="0">
              <a:solidFill>
                <a:schemeClr val="dk1"/>
              </a:solidFill>
              <a:latin typeface="Times New Roman"/>
              <a:ea typeface="Times New Roman"/>
              <a:cs typeface="Times New Roman"/>
              <a:sym typeface="Times New Roman"/>
            </a:endParaRPr>
          </a:p>
        </p:txBody>
      </p:sp>
      <p:sp>
        <p:nvSpPr>
          <p:cNvPr id="2" name="Google Shape;60;p14">
            <a:extLst>
              <a:ext uri="{FF2B5EF4-FFF2-40B4-BE49-F238E27FC236}">
                <a16:creationId xmlns:a16="http://schemas.microsoft.com/office/drawing/2014/main" id="{209F7385-AB23-FA06-5512-E066ED67BEBD}"/>
              </a:ext>
            </a:extLst>
          </p:cNvPr>
          <p:cNvSpPr txBox="1"/>
          <p:nvPr/>
        </p:nvSpPr>
        <p:spPr>
          <a:xfrm>
            <a:off x="884250" y="378056"/>
            <a:ext cx="51789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latin typeface="Times New Roman"/>
                <a:ea typeface="Times New Roman"/>
                <a:cs typeface="Times New Roman"/>
                <a:sym typeface="Times New Roman"/>
              </a:rPr>
              <a:t>What Is Decorator Design Pattern</a:t>
            </a:r>
            <a:endParaRPr sz="2600" b="1" dirty="0">
              <a:latin typeface="Times New Roman"/>
              <a:ea typeface="Times New Roman"/>
              <a:cs typeface="Times New Roman"/>
              <a:sym typeface="Times New Roman"/>
            </a:endParaRPr>
          </a:p>
        </p:txBody>
      </p:sp>
      <p:pic>
        <p:nvPicPr>
          <p:cNvPr id="4" name="Picture 4">
            <a:extLst>
              <a:ext uri="{FF2B5EF4-FFF2-40B4-BE49-F238E27FC236}">
                <a16:creationId xmlns:a16="http://schemas.microsoft.com/office/drawing/2014/main" id="{C1EBB7FF-60D8-5A83-F5E7-60DAA1BD8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266" y="3793067"/>
            <a:ext cx="1726846" cy="1222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9"/>
        <p:cNvGrpSpPr/>
        <p:nvPr/>
      </p:nvGrpSpPr>
      <p:grpSpPr>
        <a:xfrm>
          <a:off x="0" y="0"/>
          <a:ext cx="0" cy="0"/>
          <a:chOff x="0" y="0"/>
          <a:chExt cx="0" cy="0"/>
        </a:xfrm>
      </p:grpSpPr>
      <p:sp>
        <p:nvSpPr>
          <p:cNvPr id="60" name="Google Shape;60;p14"/>
          <p:cNvSpPr txBox="1"/>
          <p:nvPr/>
        </p:nvSpPr>
        <p:spPr>
          <a:xfrm>
            <a:off x="2806151" y="414670"/>
            <a:ext cx="5178900"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latin typeface="Times New Roman"/>
                <a:ea typeface="Times New Roman"/>
                <a:cs typeface="Times New Roman"/>
                <a:sym typeface="Times New Roman"/>
              </a:rPr>
              <a:t>Problem!</a:t>
            </a:r>
          </a:p>
        </p:txBody>
      </p:sp>
      <p:sp>
        <p:nvSpPr>
          <p:cNvPr id="4" name="TextBox 3">
            <a:extLst>
              <a:ext uri="{FF2B5EF4-FFF2-40B4-BE49-F238E27FC236}">
                <a16:creationId xmlns:a16="http://schemas.microsoft.com/office/drawing/2014/main" id="{E8955360-6FB2-16F7-D7C3-1553DBCF0356}"/>
              </a:ext>
            </a:extLst>
          </p:cNvPr>
          <p:cNvSpPr txBox="1"/>
          <p:nvPr/>
        </p:nvSpPr>
        <p:spPr>
          <a:xfrm>
            <a:off x="1424763" y="1382233"/>
            <a:ext cx="6560288" cy="1200329"/>
          </a:xfrm>
          <a:prstGeom prst="rect">
            <a:avLst/>
          </a:prstGeom>
          <a:noFill/>
        </p:spPr>
        <p:txBody>
          <a:bodyPr wrap="square">
            <a:spAutoFit/>
          </a:bodyPr>
          <a:lstStyle/>
          <a:p>
            <a:r>
              <a:rPr lang="en-US" sz="1800" i="0" dirty="0">
                <a:solidFill>
                  <a:srgbClr val="374151"/>
                </a:solidFill>
                <a:effectLst/>
                <a:latin typeface="Söhne"/>
              </a:rPr>
              <a:t>The traditional approach to achieving this would be to modify the original and adds the required functionality if we want to add new features. However, this approach can quickly become complex </a:t>
            </a:r>
            <a:r>
              <a:rPr lang="en-US" sz="1800" dirty="0">
                <a:solidFill>
                  <a:srgbClr val="374151"/>
                </a:solidFill>
                <a:latin typeface="Söhne"/>
              </a:rPr>
              <a:t>and the code will not be flexible or maintainable.</a:t>
            </a:r>
            <a:endParaRPr lang="en-US" sz="1800" dirty="0"/>
          </a:p>
        </p:txBody>
      </p:sp>
    </p:spTree>
    <p:extLst>
      <p:ext uri="{BB962C8B-B14F-4D97-AF65-F5344CB8AC3E}">
        <p14:creationId xmlns:p14="http://schemas.microsoft.com/office/powerpoint/2010/main" val="201108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699" y="1264524"/>
            <a:ext cx="5339241" cy="2641431"/>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r>
              <a:rPr lang="en-US" b="0" i="0" dirty="0">
                <a:solidFill>
                  <a:srgbClr val="374151"/>
                </a:solidFill>
                <a:effectLst/>
                <a:latin typeface="Söhne"/>
              </a:rPr>
              <a:t>The basic idea of the Decorator pattern is to wrap an existing class with a new class that provides additional functionality. The new class, called the "decorator," has the same interface as the original class, which means it can be used in the same way. The decorator adds new behavior to the original object by delegating some of its tasks to the wrapped object and adding some new functionality of its own.</a:t>
            </a:r>
            <a:endParaRPr dirty="0"/>
          </a:p>
        </p:txBody>
      </p:sp>
      <p:sp>
        <p:nvSpPr>
          <p:cNvPr id="73" name="Google Shape;73;p16"/>
          <p:cNvSpPr txBox="1"/>
          <p:nvPr/>
        </p:nvSpPr>
        <p:spPr>
          <a:xfrm>
            <a:off x="717669" y="502975"/>
            <a:ext cx="452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The Idea Of A Decorator</a:t>
            </a:r>
            <a:r>
              <a:rPr lang="ar" sz="2400" b="1" dirty="0"/>
              <a:t>!</a:t>
            </a:r>
            <a:endParaRPr sz="2400" b="1" dirty="0"/>
          </a:p>
        </p:txBody>
      </p:sp>
      <p:pic>
        <p:nvPicPr>
          <p:cNvPr id="3" name="Picture 4">
            <a:extLst>
              <a:ext uri="{FF2B5EF4-FFF2-40B4-BE49-F238E27FC236}">
                <a16:creationId xmlns:a16="http://schemas.microsoft.com/office/drawing/2014/main" id="{0383E1FD-FC8B-FFDF-F609-CF8166125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266" y="3793067"/>
            <a:ext cx="1726846" cy="1222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0"/>
        <p:cNvGrpSpPr/>
        <p:nvPr/>
      </p:nvGrpSpPr>
      <p:grpSpPr>
        <a:xfrm>
          <a:off x="0" y="0"/>
          <a:ext cx="0" cy="0"/>
          <a:chOff x="0" y="0"/>
          <a:chExt cx="0" cy="0"/>
        </a:xfrm>
      </p:grpSpPr>
      <p:sp>
        <p:nvSpPr>
          <p:cNvPr id="73" name="Google Shape;73;p16"/>
          <p:cNvSpPr txBox="1"/>
          <p:nvPr/>
        </p:nvSpPr>
        <p:spPr>
          <a:xfrm>
            <a:off x="717669" y="502975"/>
            <a:ext cx="452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The Idea Of A Decorator</a:t>
            </a:r>
            <a:r>
              <a:rPr lang="ar" sz="2400" b="1" dirty="0"/>
              <a:t>!</a:t>
            </a:r>
            <a:endParaRPr sz="2400" b="1" dirty="0"/>
          </a:p>
        </p:txBody>
      </p:sp>
      <p:pic>
        <p:nvPicPr>
          <p:cNvPr id="5" name="Picture 4">
            <a:extLst>
              <a:ext uri="{FF2B5EF4-FFF2-40B4-BE49-F238E27FC236}">
                <a16:creationId xmlns:a16="http://schemas.microsoft.com/office/drawing/2014/main" id="{D5F98B78-8BAA-50DE-FF51-05F2A79FBBE3}"/>
              </a:ext>
            </a:extLst>
          </p:cNvPr>
          <p:cNvPicPr>
            <a:picLocks noChangeAspect="1"/>
          </p:cNvPicPr>
          <p:nvPr/>
        </p:nvPicPr>
        <p:blipFill>
          <a:blip r:embed="rId3"/>
          <a:stretch>
            <a:fillRect/>
          </a:stretch>
        </p:blipFill>
        <p:spPr>
          <a:xfrm>
            <a:off x="717669" y="1254975"/>
            <a:ext cx="7012201" cy="3751564"/>
          </a:xfrm>
          <a:prstGeom prst="rect">
            <a:avLst/>
          </a:prstGeom>
        </p:spPr>
      </p:pic>
    </p:spTree>
    <p:extLst>
      <p:ext uri="{BB962C8B-B14F-4D97-AF65-F5344CB8AC3E}">
        <p14:creationId xmlns:p14="http://schemas.microsoft.com/office/powerpoint/2010/main" val="204920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9"/>
        <p:cNvGrpSpPr/>
        <p:nvPr/>
      </p:nvGrpSpPr>
      <p:grpSpPr>
        <a:xfrm>
          <a:off x="0" y="0"/>
          <a:ext cx="0" cy="0"/>
          <a:chOff x="0" y="0"/>
          <a:chExt cx="0" cy="0"/>
        </a:xfrm>
      </p:grpSpPr>
      <p:sp>
        <p:nvSpPr>
          <p:cNvPr id="60" name="Google Shape;60;p14"/>
          <p:cNvSpPr txBox="1"/>
          <p:nvPr/>
        </p:nvSpPr>
        <p:spPr>
          <a:xfrm>
            <a:off x="1595431" y="0"/>
            <a:ext cx="5178900"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b="1" dirty="0">
                <a:latin typeface="Times New Roman"/>
                <a:ea typeface="Times New Roman"/>
                <a:cs typeface="Times New Roman"/>
                <a:sym typeface="Times New Roman"/>
              </a:rPr>
              <a:t>UML</a:t>
            </a:r>
          </a:p>
        </p:txBody>
      </p:sp>
      <p:pic>
        <p:nvPicPr>
          <p:cNvPr id="3" name="Picture 2">
            <a:extLst>
              <a:ext uri="{FF2B5EF4-FFF2-40B4-BE49-F238E27FC236}">
                <a16:creationId xmlns:a16="http://schemas.microsoft.com/office/drawing/2014/main" id="{88B8247C-0408-AFCE-5796-8A4AF73A9485}"/>
              </a:ext>
            </a:extLst>
          </p:cNvPr>
          <p:cNvPicPr>
            <a:picLocks noChangeAspect="1"/>
          </p:cNvPicPr>
          <p:nvPr/>
        </p:nvPicPr>
        <p:blipFill>
          <a:blip r:embed="rId3"/>
          <a:stretch>
            <a:fillRect/>
          </a:stretch>
        </p:blipFill>
        <p:spPr>
          <a:xfrm>
            <a:off x="1254095" y="840203"/>
            <a:ext cx="6294474" cy="4161467"/>
          </a:xfrm>
          <a:prstGeom prst="rect">
            <a:avLst/>
          </a:prstGeom>
        </p:spPr>
      </p:pic>
    </p:spTree>
    <p:extLst>
      <p:ext uri="{BB962C8B-B14F-4D97-AF65-F5344CB8AC3E}">
        <p14:creationId xmlns:p14="http://schemas.microsoft.com/office/powerpoint/2010/main" val="40756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2" name="Google Shape;71;p16">
            <a:extLst>
              <a:ext uri="{FF2B5EF4-FFF2-40B4-BE49-F238E27FC236}">
                <a16:creationId xmlns:a16="http://schemas.microsoft.com/office/drawing/2014/main" id="{2E37463E-FE39-7049-DB84-CC6FEA753DC4}"/>
              </a:ext>
            </a:extLst>
          </p:cNvPr>
          <p:cNvSpPr txBox="1">
            <a:spLocks noGrp="1"/>
          </p:cNvSpPr>
          <p:nvPr>
            <p:ph type="body" idx="1"/>
          </p:nvPr>
        </p:nvSpPr>
        <p:spPr>
          <a:xfrm>
            <a:off x="717668" y="1292363"/>
            <a:ext cx="8143679" cy="3206836"/>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lang="en-US" dirty="0"/>
          </a:p>
          <a:p>
            <a:pPr marL="365760" lvl="0" indent="0" algn="just" rtl="0">
              <a:lnSpc>
                <a:spcPct val="100000"/>
              </a:lnSpc>
              <a:spcBef>
                <a:spcPts val="600"/>
              </a:spcBef>
              <a:spcAft>
                <a:spcPts val="0"/>
              </a:spcAft>
              <a:buClr>
                <a:schemeClr val="dk1"/>
              </a:buClr>
              <a:buSzPts val="1100"/>
              <a:buFont typeface="Arial"/>
              <a:buNone/>
            </a:pPr>
            <a:endParaRPr dirty="0"/>
          </a:p>
        </p:txBody>
      </p:sp>
      <p:sp>
        <p:nvSpPr>
          <p:cNvPr id="7" name="TextBox 6">
            <a:extLst>
              <a:ext uri="{FF2B5EF4-FFF2-40B4-BE49-F238E27FC236}">
                <a16:creationId xmlns:a16="http://schemas.microsoft.com/office/drawing/2014/main" id="{D39B8CDA-C3B3-3F47-B290-0B24A301A242}"/>
              </a:ext>
            </a:extLst>
          </p:cNvPr>
          <p:cNvSpPr txBox="1"/>
          <p:nvPr/>
        </p:nvSpPr>
        <p:spPr>
          <a:xfrm>
            <a:off x="3030279" y="143824"/>
            <a:ext cx="4572000" cy="461665"/>
          </a:xfrm>
          <a:prstGeom prst="rect">
            <a:avLst/>
          </a:prstGeom>
          <a:noFill/>
        </p:spPr>
        <p:txBody>
          <a:bodyPr wrap="square">
            <a:spAutoFit/>
          </a:bodyPr>
          <a:lstStyle/>
          <a:p>
            <a:r>
              <a:rPr lang="en-US" sz="2400" b="1" i="0" dirty="0">
                <a:effectLst/>
                <a:latin typeface="Arabic UI Display"/>
              </a:rPr>
              <a:t>Decorator Components</a:t>
            </a:r>
            <a:endParaRPr lang="en-US" sz="2400" dirty="0"/>
          </a:p>
        </p:txBody>
      </p:sp>
      <p:sp>
        <p:nvSpPr>
          <p:cNvPr id="8" name="TextBox 7">
            <a:extLst>
              <a:ext uri="{FF2B5EF4-FFF2-40B4-BE49-F238E27FC236}">
                <a16:creationId xmlns:a16="http://schemas.microsoft.com/office/drawing/2014/main" id="{54483D62-CCC2-8D72-9E59-3B873F128081}"/>
              </a:ext>
            </a:extLst>
          </p:cNvPr>
          <p:cNvSpPr txBox="1"/>
          <p:nvPr/>
        </p:nvSpPr>
        <p:spPr>
          <a:xfrm>
            <a:off x="988828" y="1201479"/>
            <a:ext cx="743750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Söhne"/>
              </a:rPr>
              <a:t>Main Interface</a:t>
            </a:r>
          </a:p>
          <a:p>
            <a:endParaRPr lang="en-US" sz="2400" dirty="0">
              <a:latin typeface="Söhne"/>
            </a:endParaRPr>
          </a:p>
          <a:p>
            <a:pPr marL="285750" indent="-285750">
              <a:buFont typeface="Arial" panose="020B0604020202020204" pitchFamily="34" charset="0"/>
              <a:buChar char="•"/>
            </a:pPr>
            <a:r>
              <a:rPr lang="en-US" sz="2400" b="0" i="0" dirty="0">
                <a:effectLst/>
                <a:latin typeface="Söhne"/>
              </a:rPr>
              <a:t>Concrete Class</a:t>
            </a:r>
          </a:p>
          <a:p>
            <a:endParaRPr lang="en-US" sz="2400" b="0" i="0" dirty="0">
              <a:effectLst/>
              <a:latin typeface="Söhne"/>
            </a:endParaRPr>
          </a:p>
          <a:p>
            <a:pPr marL="285750" indent="-285750">
              <a:buFont typeface="Arial" panose="020B0604020202020204" pitchFamily="34" charset="0"/>
              <a:buChar char="•"/>
            </a:pPr>
            <a:r>
              <a:rPr lang="en-US" sz="2400" b="0" i="0" dirty="0">
                <a:effectLst/>
                <a:latin typeface="Söhne"/>
              </a:rPr>
              <a:t>Abstract Decorator</a:t>
            </a:r>
          </a:p>
          <a:p>
            <a:endParaRPr lang="en-US" sz="2400" b="0" i="0" dirty="0">
              <a:effectLst/>
              <a:latin typeface="Söhne"/>
            </a:endParaRPr>
          </a:p>
          <a:p>
            <a:pPr marL="285750" indent="-285750">
              <a:buFont typeface="Arial" panose="020B0604020202020204" pitchFamily="34" charset="0"/>
              <a:buChar char="•"/>
            </a:pPr>
            <a:r>
              <a:rPr lang="en-US" sz="2400" b="0" i="0" dirty="0">
                <a:effectLst/>
                <a:latin typeface="Söhne"/>
              </a:rPr>
              <a:t>Sub-Decorators</a:t>
            </a:r>
            <a:endParaRPr lang="en-US" sz="2400" dirty="0">
              <a:latin typeface="Söhne"/>
            </a:endParaRPr>
          </a:p>
        </p:txBody>
      </p:sp>
    </p:spTree>
    <p:extLst>
      <p:ext uri="{BB962C8B-B14F-4D97-AF65-F5344CB8AC3E}">
        <p14:creationId xmlns:p14="http://schemas.microsoft.com/office/powerpoint/2010/main" val="336184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79"/>
        <p:cNvGrpSpPr/>
        <p:nvPr/>
      </p:nvGrpSpPr>
      <p:grpSpPr>
        <a:xfrm>
          <a:off x="0" y="0"/>
          <a:ext cx="0" cy="0"/>
          <a:chOff x="0" y="0"/>
          <a:chExt cx="0" cy="0"/>
        </a:xfrm>
      </p:grpSpPr>
      <p:sp>
        <p:nvSpPr>
          <p:cNvPr id="3" name="Google Shape;73;p16">
            <a:extLst>
              <a:ext uri="{FF2B5EF4-FFF2-40B4-BE49-F238E27FC236}">
                <a16:creationId xmlns:a16="http://schemas.microsoft.com/office/drawing/2014/main" id="{B9683056-D90E-C266-8B1E-FE8CA1E28AE1}"/>
              </a:ext>
            </a:extLst>
          </p:cNvPr>
          <p:cNvSpPr txBox="1"/>
          <p:nvPr/>
        </p:nvSpPr>
        <p:spPr>
          <a:xfrm>
            <a:off x="1373188" y="417689"/>
            <a:ext cx="721842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Example Of Decorator Design Pattern</a:t>
            </a:r>
            <a:endParaRPr sz="2400" b="1" dirty="0"/>
          </a:p>
        </p:txBody>
      </p:sp>
      <p:sp>
        <p:nvSpPr>
          <p:cNvPr id="4" name="Google Shape;73;p16">
            <a:extLst>
              <a:ext uri="{FF2B5EF4-FFF2-40B4-BE49-F238E27FC236}">
                <a16:creationId xmlns:a16="http://schemas.microsoft.com/office/drawing/2014/main" id="{59D0E413-815A-6151-9BAF-033CE5004416}"/>
              </a:ext>
            </a:extLst>
          </p:cNvPr>
          <p:cNvSpPr txBox="1">
            <a:spLocks noGrp="1"/>
          </p:cNvSpPr>
          <p:nvPr>
            <p:ph type="body" idx="1"/>
          </p:nvPr>
        </p:nvSpPr>
        <p:spPr>
          <a:xfrm>
            <a:off x="1373188" y="2155825"/>
            <a:ext cx="8143875" cy="6093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Making a sandwich using a decorator</a:t>
            </a:r>
            <a:endParaRPr sz="2400" b="1" dirty="0"/>
          </a:p>
        </p:txBody>
      </p:sp>
      <p:pic>
        <p:nvPicPr>
          <p:cNvPr id="7" name="Picture 6">
            <a:extLst>
              <a:ext uri="{FF2B5EF4-FFF2-40B4-BE49-F238E27FC236}">
                <a16:creationId xmlns:a16="http://schemas.microsoft.com/office/drawing/2014/main" id="{F74F288D-E074-2B8D-00E4-EA34212F2125}"/>
              </a:ext>
            </a:extLst>
          </p:cNvPr>
          <p:cNvPicPr>
            <a:picLocks noChangeAspect="1"/>
          </p:cNvPicPr>
          <p:nvPr/>
        </p:nvPicPr>
        <p:blipFill>
          <a:blip r:embed="rId3"/>
          <a:stretch>
            <a:fillRect/>
          </a:stretch>
        </p:blipFill>
        <p:spPr>
          <a:xfrm>
            <a:off x="6730294" y="2978150"/>
            <a:ext cx="1634772" cy="1634772"/>
          </a:xfrm>
          <a:prstGeom prst="rect">
            <a:avLst/>
          </a:prstGeom>
        </p:spPr>
      </p:pic>
    </p:spTree>
    <p:extLst>
      <p:ext uri="{BB962C8B-B14F-4D97-AF65-F5344CB8AC3E}">
        <p14:creationId xmlns:p14="http://schemas.microsoft.com/office/powerpoint/2010/main" val="29358957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387</Words>
  <Application>Microsoft Office PowerPoint</Application>
  <PresentationFormat>On-screen Show (16:9)</PresentationFormat>
  <Paragraphs>52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Arabic UI Display</vt:lpstr>
      <vt:lpstr>Arial</vt:lpstr>
      <vt:lpstr>Comic Sans MS</vt:lpstr>
      <vt:lpstr>Söhne</vt:lpstr>
      <vt:lpstr>Times New Roman</vt:lpstr>
      <vt:lpstr>Simple Light</vt:lpstr>
      <vt:lpstr>       Decorator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Decorator Design Pattern</dc:title>
  <dc:creator>user</dc:creator>
  <cp:lastModifiedBy>Dima Abu Jaber</cp:lastModifiedBy>
  <cp:revision>10</cp:revision>
  <dcterms:modified xsi:type="dcterms:W3CDTF">2023-05-13T08:51:46Z</dcterms:modified>
</cp:coreProperties>
</file>