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Caveat"/>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fc9f100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fc9f100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b8bce1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b8bce1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e2d13a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e2d13a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6fc9f100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6fc9f100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e2d13a7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e2d13a7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e2d13a7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e2d13a7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e2d13a7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e2d13a7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b8bce1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b8bce1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c5fd62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c5fd6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104060"/>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104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826125" y="1079839"/>
            <a:ext cx="248100" cy="4146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826125" y="1494435"/>
            <a:ext cx="248100" cy="414600"/>
          </a:xfrm>
          <a:prstGeom prst="rect">
            <a:avLst/>
          </a:prstGeom>
          <a:solidFill>
            <a:srgbClr val="E46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1866150" y="864375"/>
            <a:ext cx="5887500" cy="1738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55" name="Google Shape;55;p13"/>
          <p:cNvSpPr txBox="1"/>
          <p:nvPr>
            <p:ph idx="1" type="subTitle"/>
          </p:nvPr>
        </p:nvSpPr>
        <p:spPr>
          <a:xfrm>
            <a:off x="1866150" y="3098475"/>
            <a:ext cx="5887500" cy="6090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866150" y="864375"/>
            <a:ext cx="5887500" cy="173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Roboto"/>
                <a:ea typeface="Roboto"/>
                <a:cs typeface="Roboto"/>
                <a:sym typeface="Roboto"/>
              </a:rPr>
              <a:t>Burglar Detection using closed circuit television</a:t>
            </a:r>
            <a:endParaRPr>
              <a:latin typeface="Roboto"/>
              <a:ea typeface="Roboto"/>
              <a:cs typeface="Roboto"/>
              <a:sym typeface="Roboto"/>
            </a:endParaRPr>
          </a:p>
        </p:txBody>
      </p:sp>
      <p:sp>
        <p:nvSpPr>
          <p:cNvPr id="62" name="Google Shape;62;p14"/>
          <p:cNvSpPr txBox="1"/>
          <p:nvPr>
            <p:ph idx="1" type="subTitle"/>
          </p:nvPr>
        </p:nvSpPr>
        <p:spPr>
          <a:xfrm>
            <a:off x="4190475" y="3108525"/>
            <a:ext cx="4426800" cy="149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523"/>
              <a:buNone/>
            </a:pPr>
            <a:r>
              <a:rPr b="1" lang="en">
                <a:latin typeface="Roboto"/>
                <a:ea typeface="Roboto"/>
                <a:cs typeface="Roboto"/>
                <a:sym typeface="Roboto"/>
              </a:rPr>
              <a:t>19BCE0832 KANDALA SAI KRISHNA</a:t>
            </a:r>
            <a:endParaRPr b="1">
              <a:latin typeface="Roboto"/>
              <a:ea typeface="Roboto"/>
              <a:cs typeface="Roboto"/>
              <a:sym typeface="Roboto"/>
            </a:endParaRPr>
          </a:p>
          <a:p>
            <a:pPr indent="0" lvl="0" marL="0" rtl="0" algn="l">
              <a:lnSpc>
                <a:spcPct val="150000"/>
              </a:lnSpc>
              <a:spcBef>
                <a:spcPts val="0"/>
              </a:spcBef>
              <a:spcAft>
                <a:spcPts val="0"/>
              </a:spcAft>
              <a:buSzPts val="523"/>
              <a:buNone/>
            </a:pPr>
            <a:r>
              <a:rPr b="1" lang="en">
                <a:latin typeface="Roboto"/>
                <a:ea typeface="Roboto"/>
                <a:cs typeface="Roboto"/>
                <a:sym typeface="Roboto"/>
              </a:rPr>
              <a:t>19BCE0499 NAKKA DEEPAK</a:t>
            </a:r>
            <a:endParaRPr b="1">
              <a:latin typeface="Roboto"/>
              <a:ea typeface="Roboto"/>
              <a:cs typeface="Roboto"/>
              <a:sym typeface="Roboto"/>
            </a:endParaRPr>
          </a:p>
          <a:p>
            <a:pPr indent="0" lvl="0" marL="0" rtl="0" algn="l">
              <a:lnSpc>
                <a:spcPct val="150000"/>
              </a:lnSpc>
              <a:spcBef>
                <a:spcPts val="0"/>
              </a:spcBef>
              <a:spcAft>
                <a:spcPts val="0"/>
              </a:spcAft>
              <a:buClr>
                <a:schemeClr val="dk1"/>
              </a:buClr>
              <a:buSzPts val="523"/>
              <a:buFont typeface="Arial"/>
              <a:buNone/>
            </a:pPr>
            <a:r>
              <a:rPr b="1" lang="en">
                <a:solidFill>
                  <a:schemeClr val="lt1"/>
                </a:solidFill>
                <a:latin typeface="Roboto"/>
                <a:ea typeface="Roboto"/>
                <a:cs typeface="Roboto"/>
                <a:sym typeface="Roboto"/>
              </a:rPr>
              <a:t>19BCE0829 KANDRA KSHEERAJ</a:t>
            </a:r>
            <a:endParaRPr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2241900" y="2057400"/>
            <a:ext cx="4660200" cy="202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sz="4100">
                <a:solidFill>
                  <a:schemeClr val="dk1"/>
                </a:solidFill>
                <a:latin typeface="Caveat"/>
                <a:ea typeface="Caveat"/>
                <a:cs typeface="Caveat"/>
                <a:sym typeface="Caveat"/>
              </a:rPr>
              <a:t>Thank you</a:t>
            </a:r>
            <a:endParaRPr b="1" i="1" sz="4100">
              <a:solidFill>
                <a:schemeClr val="dk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Abstract</a:t>
            </a:r>
            <a:endParaRPr>
              <a:latin typeface="Roboto"/>
              <a:ea typeface="Roboto"/>
              <a:cs typeface="Roboto"/>
              <a:sym typeface="Roboto"/>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chemeClr val="dk1"/>
                </a:solidFill>
                <a:latin typeface="Roboto"/>
                <a:ea typeface="Roboto"/>
                <a:cs typeface="Roboto"/>
                <a:sym typeface="Roboto"/>
              </a:rPr>
              <a:t>Burglary</a:t>
            </a:r>
            <a:r>
              <a:rPr lang="en" sz="1300">
                <a:solidFill>
                  <a:schemeClr val="dk1"/>
                </a:solidFill>
                <a:latin typeface="Roboto"/>
                <a:ea typeface="Roboto"/>
                <a:cs typeface="Roboto"/>
                <a:sym typeface="Roboto"/>
              </a:rPr>
              <a:t> is one of the most intrusive types of crime committed against the general population. It's also known as Breaking and Entering or Home Invasion, and it's described as the unauthorised intrusion into the premises of another with the intent to commit a criminal within. The way detectives and police officers investigate this crime may make the difference between solving the case and enabling burglaries to continue in the community, and burglaries, regrettably, have some of the lowest clearing rates in police investigations.</a:t>
            </a:r>
            <a:endParaRPr sz="13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 sz="1300">
                <a:solidFill>
                  <a:srgbClr val="051E50"/>
                </a:solidFill>
                <a:highlight>
                  <a:srgbClr val="FFFFFF"/>
                </a:highlight>
                <a:latin typeface="Roboto"/>
                <a:ea typeface="Roboto"/>
                <a:cs typeface="Roboto"/>
                <a:sym typeface="Roboto"/>
              </a:rPr>
              <a:t>Computer vision </a:t>
            </a:r>
            <a:r>
              <a:rPr lang="en" sz="1300">
                <a:solidFill>
                  <a:srgbClr val="202124"/>
                </a:solidFill>
                <a:highlight>
                  <a:srgbClr val="FFFFFF"/>
                </a:highlight>
                <a:latin typeface="Roboto"/>
                <a:ea typeface="Roboto"/>
                <a:cs typeface="Roboto"/>
                <a:sym typeface="Roboto"/>
              </a:rPr>
              <a:t>enables computers and systems to derive meaningful information from any visual inputs like digital images, videos. </a:t>
            </a:r>
            <a:r>
              <a:rPr lang="en" sz="1300">
                <a:solidFill>
                  <a:srgbClr val="051E50"/>
                </a:solidFill>
                <a:highlight>
                  <a:srgbClr val="FFFFFF"/>
                </a:highlight>
                <a:latin typeface="Roboto"/>
                <a:ea typeface="Roboto"/>
                <a:cs typeface="Roboto"/>
                <a:sym typeface="Roboto"/>
              </a:rPr>
              <a:t>Most of the people have used the cv2.videocapture() function to read from a webcam or a video recording from a disk but only a few people know how easy it is to stream a video from a URL, in most cases this URL is from an IP camera. S</a:t>
            </a:r>
            <a:r>
              <a:rPr lang="en" sz="1300">
                <a:solidFill>
                  <a:srgbClr val="051E50"/>
                </a:solidFill>
                <a:highlight>
                  <a:srgbClr val="FFFFFF"/>
                </a:highlight>
                <a:latin typeface="Roboto"/>
                <a:ea typeface="Roboto"/>
                <a:cs typeface="Roboto"/>
                <a:sym typeface="Roboto"/>
              </a:rPr>
              <a:t>tream a Live Video wirelessly from your phone’s camera to OpenCV’s </a:t>
            </a:r>
            <a:r>
              <a:rPr b="1" lang="en" sz="1300">
                <a:solidFill>
                  <a:srgbClr val="051E50"/>
                </a:solidFill>
                <a:highlight>
                  <a:srgbClr val="FFFFFF"/>
                </a:highlight>
                <a:latin typeface="Roboto"/>
                <a:ea typeface="Roboto"/>
                <a:cs typeface="Roboto"/>
                <a:sym typeface="Roboto"/>
              </a:rPr>
              <a:t>cv2.VideoCapture()</a:t>
            </a:r>
            <a:r>
              <a:rPr lang="en" sz="1300">
                <a:solidFill>
                  <a:srgbClr val="051E50"/>
                </a:solidFill>
                <a:highlight>
                  <a:srgbClr val="FFFFFF"/>
                </a:highlight>
                <a:latin typeface="Roboto"/>
                <a:ea typeface="Roboto"/>
                <a:cs typeface="Roboto"/>
                <a:sym typeface="Roboto"/>
              </a:rPr>
              <a:t> function in your PC and do all sorts of image processing on the spot. This acts as a Surveillance system which will record video samples whenever someone enters your room. Easily take this setup and swap the mobile camera with multiple IP Cams to create a much larger system. </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45225" y="377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Flowchart</a:t>
            </a:r>
            <a:endParaRPr>
              <a:latin typeface="Roboto"/>
              <a:ea typeface="Roboto"/>
              <a:cs typeface="Roboto"/>
              <a:sym typeface="Roboto"/>
            </a:endParaRPr>
          </a:p>
        </p:txBody>
      </p:sp>
      <p:pic>
        <p:nvPicPr>
          <p:cNvPr id="74" name="Google Shape;74;p16"/>
          <p:cNvPicPr preferRelativeResize="0"/>
          <p:nvPr/>
        </p:nvPicPr>
        <p:blipFill>
          <a:blip r:embed="rId3">
            <a:alphaModFix/>
          </a:blip>
          <a:stretch>
            <a:fillRect/>
          </a:stretch>
        </p:blipFill>
        <p:spPr>
          <a:xfrm>
            <a:off x="737925" y="1058352"/>
            <a:ext cx="7668149" cy="369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74400" y="47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Techniques used </a:t>
            </a:r>
            <a:endParaRPr>
              <a:latin typeface="Roboto"/>
              <a:ea typeface="Roboto"/>
              <a:cs typeface="Roboto"/>
              <a:sym typeface="Roboto"/>
            </a:endParaRPr>
          </a:p>
        </p:txBody>
      </p:sp>
      <p:sp>
        <p:nvSpPr>
          <p:cNvPr id="80" name="Google Shape;80;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051E50"/>
                </a:solidFill>
                <a:highlight>
                  <a:srgbClr val="FFFFFF"/>
                </a:highlight>
                <a:latin typeface="Roboto"/>
                <a:ea typeface="Roboto"/>
                <a:cs typeface="Roboto"/>
                <a:sym typeface="Roboto"/>
              </a:rPr>
              <a:t>1. cv2.VideoCapture() </a:t>
            </a:r>
            <a:endParaRPr b="1" sz="1400">
              <a:solidFill>
                <a:srgbClr val="051E5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b="1" sz="1400">
              <a:solidFill>
                <a:srgbClr val="051E50"/>
              </a:solidFill>
              <a:highlight>
                <a:srgbClr val="FFFFFF"/>
              </a:highlight>
              <a:latin typeface="Roboto"/>
              <a:ea typeface="Roboto"/>
              <a:cs typeface="Roboto"/>
              <a:sym typeface="Roboto"/>
            </a:endParaRPr>
          </a:p>
          <a:p>
            <a:pPr indent="-317500" lvl="0" marL="457200" rtl="0" algn="l">
              <a:spcBef>
                <a:spcPts val="0"/>
              </a:spcBef>
              <a:spcAft>
                <a:spcPts val="0"/>
              </a:spcAft>
              <a:buClr>
                <a:srgbClr val="051E50"/>
              </a:buClr>
              <a:buSzPts val="1400"/>
              <a:buFont typeface="Roboto"/>
              <a:buChar char="●"/>
            </a:pPr>
            <a:r>
              <a:rPr b="1" lang="en" sz="1400">
                <a:solidFill>
                  <a:srgbClr val="051E50"/>
                </a:solidFill>
                <a:highlight>
                  <a:srgbClr val="FFFFFF"/>
                </a:highlight>
                <a:latin typeface="Roboto"/>
                <a:ea typeface="Roboto"/>
                <a:cs typeface="Roboto"/>
                <a:sym typeface="Roboto"/>
              </a:rPr>
              <a:t>Using Live camera feed:</a:t>
            </a:r>
            <a:r>
              <a:rPr lang="en" sz="1400">
                <a:solidFill>
                  <a:srgbClr val="051E50"/>
                </a:solidFill>
                <a:highlight>
                  <a:srgbClr val="FFFFFF"/>
                </a:highlight>
                <a:latin typeface="Roboto"/>
                <a:ea typeface="Roboto"/>
                <a:cs typeface="Roboto"/>
                <a:sym typeface="Roboto"/>
              </a:rPr>
              <a:t> You pass in an integer number i.e. 0,1,2 etc e.g. cap = cv2.VideoCapture(0), now you will be able to use your webcam live stream. The number depends upon how many USB cams you attach and on which port.</a:t>
            </a:r>
            <a:endParaRPr sz="1400">
              <a:solidFill>
                <a:srgbClr val="051E50"/>
              </a:solidFill>
              <a:highlight>
                <a:srgbClr val="FFFFFF"/>
              </a:highlight>
              <a:latin typeface="Roboto"/>
              <a:ea typeface="Roboto"/>
              <a:cs typeface="Roboto"/>
              <a:sym typeface="Roboto"/>
            </a:endParaRPr>
          </a:p>
          <a:p>
            <a:pPr indent="-317500" lvl="0" marL="457200" rtl="0" algn="l">
              <a:spcBef>
                <a:spcPts val="1000"/>
              </a:spcBef>
              <a:spcAft>
                <a:spcPts val="0"/>
              </a:spcAft>
              <a:buClr>
                <a:srgbClr val="051E50"/>
              </a:buClr>
              <a:buSzPts val="1400"/>
              <a:buFont typeface="Roboto"/>
              <a:buChar char="●"/>
            </a:pPr>
            <a:r>
              <a:rPr b="1" lang="en" sz="1400">
                <a:solidFill>
                  <a:srgbClr val="051E50"/>
                </a:solidFill>
                <a:highlight>
                  <a:srgbClr val="FFFFFF"/>
                </a:highlight>
                <a:latin typeface="Roboto"/>
                <a:ea typeface="Roboto"/>
                <a:cs typeface="Roboto"/>
                <a:sym typeface="Roboto"/>
              </a:rPr>
              <a:t>Playing a saved Video on Disk:</a:t>
            </a:r>
            <a:r>
              <a:rPr lang="en" sz="1400">
                <a:solidFill>
                  <a:srgbClr val="051E50"/>
                </a:solidFill>
                <a:highlight>
                  <a:srgbClr val="FFFFFF"/>
                </a:highlight>
                <a:latin typeface="Roboto"/>
                <a:ea typeface="Roboto"/>
                <a:cs typeface="Roboto"/>
                <a:sym typeface="Roboto"/>
              </a:rPr>
              <a:t> You pass in the path to the video file e.g. cap = cv2.VideoCapture(Path_To_video).</a:t>
            </a:r>
            <a:endParaRPr sz="1400">
              <a:solidFill>
                <a:srgbClr val="051E50"/>
              </a:solidFill>
              <a:highlight>
                <a:srgbClr val="FFFFFF"/>
              </a:highlight>
              <a:latin typeface="Roboto"/>
              <a:ea typeface="Roboto"/>
              <a:cs typeface="Roboto"/>
              <a:sym typeface="Roboto"/>
            </a:endParaRPr>
          </a:p>
          <a:p>
            <a:pPr indent="-317500" lvl="0" marL="457200" rtl="0" algn="l">
              <a:spcBef>
                <a:spcPts val="1000"/>
              </a:spcBef>
              <a:spcAft>
                <a:spcPts val="0"/>
              </a:spcAft>
              <a:buClr>
                <a:srgbClr val="051E50"/>
              </a:buClr>
              <a:buSzPts val="1400"/>
              <a:buFont typeface="Roboto"/>
              <a:buChar char="●"/>
            </a:pPr>
            <a:r>
              <a:rPr b="1" lang="en" sz="1400">
                <a:solidFill>
                  <a:srgbClr val="051E50"/>
                </a:solidFill>
                <a:highlight>
                  <a:srgbClr val="FFFFFF"/>
                </a:highlight>
                <a:latin typeface="Roboto"/>
                <a:ea typeface="Roboto"/>
                <a:cs typeface="Roboto"/>
                <a:sym typeface="Roboto"/>
              </a:rPr>
              <a:t>Live Streaming from URL using Ip camera or similar:</a:t>
            </a:r>
            <a:r>
              <a:rPr lang="en" sz="1400">
                <a:solidFill>
                  <a:srgbClr val="051E50"/>
                </a:solidFill>
                <a:highlight>
                  <a:srgbClr val="FFFFFF"/>
                </a:highlight>
                <a:latin typeface="Roboto"/>
                <a:ea typeface="Roboto"/>
                <a:cs typeface="Roboto"/>
                <a:sym typeface="Roboto"/>
              </a:rPr>
              <a:t> You can</a:t>
            </a:r>
            <a:r>
              <a:rPr i="1" lang="en" sz="1400">
                <a:solidFill>
                  <a:srgbClr val="051E50"/>
                </a:solidFill>
                <a:highlight>
                  <a:srgbClr val="FFFFFF"/>
                </a:highlight>
                <a:latin typeface="Roboto"/>
                <a:ea typeface="Roboto"/>
                <a:cs typeface="Roboto"/>
                <a:sym typeface="Roboto"/>
              </a:rPr>
              <a:t> stream from a URL e.g. cap = cv2.VideoCapture( protocol://host:port/video) </a:t>
            </a:r>
            <a:r>
              <a:rPr b="1" lang="en" sz="1400">
                <a:solidFill>
                  <a:srgbClr val="051E50"/>
                </a:solidFill>
                <a:highlight>
                  <a:srgbClr val="FFFFFF"/>
                </a:highlight>
                <a:latin typeface="Roboto"/>
                <a:ea typeface="Roboto"/>
                <a:cs typeface="Roboto"/>
                <a:sym typeface="Roboto"/>
              </a:rPr>
              <a:t>Note:</a:t>
            </a:r>
            <a:r>
              <a:rPr lang="en" sz="1400">
                <a:solidFill>
                  <a:srgbClr val="051E50"/>
                </a:solidFill>
                <a:highlight>
                  <a:srgbClr val="FFFFFF"/>
                </a:highlight>
                <a:latin typeface="Roboto"/>
                <a:ea typeface="Roboto"/>
                <a:cs typeface="Roboto"/>
                <a:sym typeface="Roboto"/>
              </a:rPr>
              <a:t> that each video stream or IP camera feed has its own URL scheme.  </a:t>
            </a:r>
            <a:endParaRPr sz="1400">
              <a:solidFill>
                <a:srgbClr val="051E50"/>
              </a:solidFill>
              <a:highlight>
                <a:srgbClr val="FFFFFF"/>
              </a:highlight>
              <a:latin typeface="Roboto"/>
              <a:ea typeface="Roboto"/>
              <a:cs typeface="Roboto"/>
              <a:sym typeface="Roboto"/>
            </a:endParaRPr>
          </a:p>
          <a:p>
            <a:pPr indent="-317500" lvl="0" marL="457200" rtl="0" algn="l">
              <a:spcBef>
                <a:spcPts val="1000"/>
              </a:spcBef>
              <a:spcAft>
                <a:spcPts val="0"/>
              </a:spcAft>
              <a:buClr>
                <a:srgbClr val="051E50"/>
              </a:buClr>
              <a:buSzPts val="1400"/>
              <a:buFont typeface="Roboto"/>
              <a:buChar char="●"/>
            </a:pPr>
            <a:r>
              <a:rPr b="1" lang="en" sz="1400">
                <a:solidFill>
                  <a:srgbClr val="051E50"/>
                </a:solidFill>
                <a:highlight>
                  <a:srgbClr val="FFFFFF"/>
                </a:highlight>
                <a:latin typeface="Roboto"/>
                <a:ea typeface="Roboto"/>
                <a:cs typeface="Roboto"/>
                <a:sym typeface="Roboto"/>
              </a:rPr>
              <a:t>Read a sequence of Images:</a:t>
            </a:r>
            <a:r>
              <a:rPr lang="en" sz="1400">
                <a:solidFill>
                  <a:srgbClr val="051E50"/>
                </a:solidFill>
                <a:highlight>
                  <a:srgbClr val="FFFFFF"/>
                </a:highlight>
                <a:latin typeface="Roboto"/>
                <a:ea typeface="Roboto"/>
                <a:cs typeface="Roboto"/>
                <a:sym typeface="Roboto"/>
              </a:rPr>
              <a:t> You can also read sequences of images, e.g. GIF.</a:t>
            </a:r>
            <a:endParaRPr sz="1400">
              <a:latin typeface="Roboto"/>
              <a:ea typeface="Roboto"/>
              <a:cs typeface="Roboto"/>
              <a:sym typeface="Roboto"/>
            </a:endParaRPr>
          </a:p>
          <a:p>
            <a:pPr indent="0" lvl="0" marL="0" rtl="0" algn="l">
              <a:lnSpc>
                <a:spcPct val="100000"/>
              </a:lnSpc>
              <a:spcBef>
                <a:spcPts val="1000"/>
              </a:spcBef>
              <a:spcAft>
                <a:spcPts val="0"/>
              </a:spcAft>
              <a:buClr>
                <a:schemeClr val="dk1"/>
              </a:buClr>
              <a:buSzPts val="1100"/>
              <a:buFont typeface="Arial"/>
              <a:buNone/>
            </a:pPr>
            <a:r>
              <a:t/>
            </a:r>
            <a:endParaRPr b="1" sz="1400">
              <a:solidFill>
                <a:srgbClr val="051E5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548925"/>
            <a:ext cx="8520600" cy="399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051E50"/>
                </a:solidFill>
                <a:highlight>
                  <a:srgbClr val="FFFFFF"/>
                </a:highlight>
                <a:latin typeface="Roboto"/>
                <a:ea typeface="Roboto"/>
                <a:cs typeface="Roboto"/>
                <a:sym typeface="Roboto"/>
              </a:rPr>
              <a:t>2</a:t>
            </a:r>
            <a:r>
              <a:rPr b="1" lang="en" sz="1400">
                <a:solidFill>
                  <a:srgbClr val="051E50"/>
                </a:solidFill>
                <a:highlight>
                  <a:srgbClr val="FFFFFF"/>
                </a:highlight>
                <a:latin typeface="Roboto"/>
                <a:ea typeface="Roboto"/>
                <a:cs typeface="Roboto"/>
                <a:sym typeface="Roboto"/>
              </a:rPr>
              <a:t>. </a:t>
            </a:r>
            <a:r>
              <a:rPr b="1" lang="en" sz="1400">
                <a:solidFill>
                  <a:schemeClr val="dk1"/>
                </a:solidFill>
                <a:highlight>
                  <a:srgbClr val="FFFFFF"/>
                </a:highlight>
                <a:latin typeface="Roboto"/>
                <a:ea typeface="Roboto"/>
                <a:cs typeface="Roboto"/>
                <a:sym typeface="Roboto"/>
              </a:rPr>
              <a:t>Background Subtraction</a:t>
            </a:r>
            <a:endParaRPr b="1" sz="1400">
              <a:solidFill>
                <a:srgbClr val="051E5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b="1" sz="1400">
              <a:solidFill>
                <a:srgbClr val="051E50"/>
              </a:solidFill>
              <a:highlight>
                <a:srgbClr val="FFFFFF"/>
              </a:highlight>
              <a:latin typeface="Roboto"/>
              <a:ea typeface="Roboto"/>
              <a:cs typeface="Roboto"/>
              <a:sym typeface="Roboto"/>
            </a:endParaRPr>
          </a:p>
          <a:p>
            <a:pPr indent="-317500" lvl="0" marL="457200" rtl="0" algn="l">
              <a:spcBef>
                <a:spcPts val="0"/>
              </a:spcBef>
              <a:spcAft>
                <a:spcPts val="0"/>
              </a:spcAft>
              <a:buClr>
                <a:srgbClr val="051E50"/>
              </a:buClr>
              <a:buSzPts val="1400"/>
              <a:buFont typeface="Roboto"/>
              <a:buChar char="●"/>
            </a:pPr>
            <a:r>
              <a:rPr lang="en" sz="1300">
                <a:solidFill>
                  <a:srgbClr val="273239"/>
                </a:solidFill>
                <a:highlight>
                  <a:srgbClr val="FFFFFF"/>
                </a:highlight>
                <a:latin typeface="Roboto"/>
                <a:ea typeface="Roboto"/>
                <a:cs typeface="Roboto"/>
                <a:sym typeface="Roboto"/>
              </a:rPr>
              <a:t>It is a technique for separating out foreground elements from the background and is done by generating a foreground mask. This technique is used for detecting dynamically moving objects from static cameras. Background subtraction technique is important for object tracking. There are several techniques for background subtraction. </a:t>
            </a:r>
            <a:r>
              <a:rPr lang="en" sz="1350">
                <a:solidFill>
                  <a:srgbClr val="2E2E2E"/>
                </a:solidFill>
                <a:latin typeface="Georgia"/>
                <a:ea typeface="Georgia"/>
                <a:cs typeface="Georgia"/>
                <a:sym typeface="Georgia"/>
              </a:rPr>
              <a:t>The foremost step of the method comprises of generation of background frame using statistical information of an initial set of frames not containing any targets. The generated background frame is made adaptive by continuously updating the background using the motion information of the scene.</a:t>
            </a:r>
            <a:endParaRPr sz="1300">
              <a:solidFill>
                <a:srgbClr val="273239"/>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1300">
              <a:solidFill>
                <a:srgbClr val="273239"/>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None/>
            </a:pPr>
            <a:r>
              <a:t/>
            </a:r>
            <a:endParaRPr b="1" sz="1400">
              <a:solidFill>
                <a:srgbClr val="051E50"/>
              </a:solidFill>
              <a:highlight>
                <a:srgbClr val="FFFFFF"/>
              </a:highlight>
              <a:latin typeface="Roboto"/>
              <a:ea typeface="Roboto"/>
              <a:cs typeface="Roboto"/>
              <a:sym typeface="Roboto"/>
            </a:endParaRPr>
          </a:p>
        </p:txBody>
      </p:sp>
      <p:pic>
        <p:nvPicPr>
          <p:cNvPr id="86" name="Google Shape;86;p18"/>
          <p:cNvPicPr preferRelativeResize="0"/>
          <p:nvPr/>
        </p:nvPicPr>
        <p:blipFill>
          <a:blip r:embed="rId3">
            <a:alphaModFix/>
          </a:blip>
          <a:stretch>
            <a:fillRect/>
          </a:stretch>
        </p:blipFill>
        <p:spPr>
          <a:xfrm>
            <a:off x="1818700" y="3044875"/>
            <a:ext cx="2160310" cy="1629075"/>
          </a:xfrm>
          <a:prstGeom prst="rect">
            <a:avLst/>
          </a:prstGeom>
          <a:noFill/>
          <a:ln>
            <a:noFill/>
          </a:ln>
        </p:spPr>
      </p:pic>
      <p:pic>
        <p:nvPicPr>
          <p:cNvPr id="87" name="Google Shape;87;p18"/>
          <p:cNvPicPr preferRelativeResize="0"/>
          <p:nvPr/>
        </p:nvPicPr>
        <p:blipFill>
          <a:blip r:embed="rId4">
            <a:alphaModFix/>
          </a:blip>
          <a:stretch>
            <a:fillRect/>
          </a:stretch>
        </p:blipFill>
        <p:spPr>
          <a:xfrm>
            <a:off x="4980199" y="3044887"/>
            <a:ext cx="2161700" cy="16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421525"/>
            <a:ext cx="8520600" cy="399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051E50"/>
                </a:solidFill>
                <a:highlight>
                  <a:srgbClr val="FFFFFF"/>
                </a:highlight>
                <a:latin typeface="Roboto"/>
                <a:ea typeface="Roboto"/>
                <a:cs typeface="Roboto"/>
                <a:sym typeface="Roboto"/>
              </a:rPr>
              <a:t>3. </a:t>
            </a:r>
            <a:r>
              <a:rPr b="1" lang="en" sz="1400">
                <a:solidFill>
                  <a:schemeClr val="dk1"/>
                </a:solidFill>
                <a:highlight>
                  <a:srgbClr val="FFFFFF"/>
                </a:highlight>
                <a:latin typeface="Roboto"/>
                <a:ea typeface="Roboto"/>
                <a:cs typeface="Roboto"/>
                <a:sym typeface="Roboto"/>
              </a:rPr>
              <a:t>Contour Detection</a:t>
            </a:r>
            <a:endParaRPr b="1" sz="1400">
              <a:solidFill>
                <a:srgbClr val="051E5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b="1" sz="1400">
              <a:solidFill>
                <a:srgbClr val="051E50"/>
              </a:solidFill>
              <a:highlight>
                <a:srgbClr val="FFFFFF"/>
              </a:highlight>
              <a:latin typeface="Roboto"/>
              <a:ea typeface="Roboto"/>
              <a:cs typeface="Roboto"/>
              <a:sym typeface="Roboto"/>
            </a:endParaRPr>
          </a:p>
          <a:p>
            <a:pPr indent="-317500" lvl="0" marL="457200" rtl="0" algn="l">
              <a:spcBef>
                <a:spcPts val="0"/>
              </a:spcBef>
              <a:spcAft>
                <a:spcPts val="0"/>
              </a:spcAft>
              <a:buClr>
                <a:srgbClr val="051E50"/>
              </a:buClr>
              <a:buSzPts val="1400"/>
              <a:buFont typeface="Roboto"/>
              <a:buChar char="●"/>
            </a:pPr>
            <a:r>
              <a:rPr lang="en" sz="1350">
                <a:solidFill>
                  <a:srgbClr val="3C3C3C"/>
                </a:solidFill>
                <a:highlight>
                  <a:srgbClr val="FFFFFF"/>
                </a:highlight>
                <a:latin typeface="Roboto"/>
                <a:ea typeface="Roboto"/>
                <a:cs typeface="Roboto"/>
                <a:sym typeface="Roboto"/>
              </a:rPr>
              <a:t>Detect the borders of objects, and localize them easily in an image</a:t>
            </a:r>
            <a:r>
              <a:rPr lang="en" sz="1300">
                <a:solidFill>
                  <a:srgbClr val="273239"/>
                </a:solidFill>
                <a:highlight>
                  <a:srgbClr val="FFFFFF"/>
                </a:highlight>
                <a:latin typeface="Roboto"/>
                <a:ea typeface="Roboto"/>
                <a:cs typeface="Roboto"/>
                <a:sym typeface="Roboto"/>
              </a:rPr>
              <a:t>. </a:t>
            </a:r>
            <a:r>
              <a:rPr lang="en" sz="1350">
                <a:solidFill>
                  <a:srgbClr val="3C3C3C"/>
                </a:solidFill>
                <a:highlight>
                  <a:srgbClr val="FFFFFF"/>
                </a:highlight>
                <a:latin typeface="Roboto"/>
                <a:ea typeface="Roboto"/>
                <a:cs typeface="Roboto"/>
                <a:sym typeface="Roboto"/>
              </a:rPr>
              <a:t>Applications such as image-foreground extraction, simple-image segmentation, detection and recognition. </a:t>
            </a:r>
            <a:r>
              <a:rPr lang="en" sz="1350">
                <a:solidFill>
                  <a:srgbClr val="2E2E2E"/>
                </a:solidFill>
                <a:latin typeface="Georgia"/>
                <a:ea typeface="Georgia"/>
                <a:cs typeface="Georgia"/>
                <a:sym typeface="Georgia"/>
              </a:rPr>
              <a:t>The background subtraction method followed by a clutter rejection stage ensure the detection of foreground objects. The next step comprises of detection of contours and distinguishing the target boundaries from the noisy background. This is achieved by using the Canny edge detector that extracts the contours followed by a </a:t>
            </a:r>
            <a:r>
              <a:rPr i="1" lang="en" sz="1350">
                <a:solidFill>
                  <a:srgbClr val="2E2E2E"/>
                </a:solidFill>
                <a:latin typeface="Georgia"/>
                <a:ea typeface="Georgia"/>
                <a:cs typeface="Georgia"/>
                <a:sym typeface="Georgia"/>
              </a:rPr>
              <a:t>k</a:t>
            </a:r>
            <a:r>
              <a:rPr lang="en" sz="1350">
                <a:solidFill>
                  <a:srgbClr val="2E2E2E"/>
                </a:solidFill>
                <a:latin typeface="Georgia"/>
                <a:ea typeface="Georgia"/>
                <a:cs typeface="Georgia"/>
                <a:sym typeface="Georgia"/>
              </a:rPr>
              <a:t>-means clustering approach to differentiate the object contour from the background contours. The post processing step comprises of morphological edge linking approach to close any broken contours and finally flood fill is performed to generate the silhouettes of moving targets.</a:t>
            </a:r>
            <a:endParaRPr sz="1350">
              <a:solidFill>
                <a:srgbClr val="3C3C3C"/>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1300">
              <a:solidFill>
                <a:srgbClr val="273239"/>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None/>
            </a:pPr>
            <a:r>
              <a:t/>
            </a:r>
            <a:endParaRPr b="1" sz="1400">
              <a:solidFill>
                <a:srgbClr val="051E50"/>
              </a:solidFill>
              <a:highlight>
                <a:srgbClr val="FFFFFF"/>
              </a:highlight>
              <a:latin typeface="Roboto"/>
              <a:ea typeface="Roboto"/>
              <a:cs typeface="Roboto"/>
              <a:sym typeface="Roboto"/>
            </a:endParaRPr>
          </a:p>
        </p:txBody>
      </p:sp>
      <p:pic>
        <p:nvPicPr>
          <p:cNvPr id="93" name="Google Shape;93;p19"/>
          <p:cNvPicPr preferRelativeResize="0"/>
          <p:nvPr/>
        </p:nvPicPr>
        <p:blipFill>
          <a:blip r:embed="rId3">
            <a:alphaModFix/>
          </a:blip>
          <a:stretch>
            <a:fillRect/>
          </a:stretch>
        </p:blipFill>
        <p:spPr>
          <a:xfrm>
            <a:off x="1858750" y="2979576"/>
            <a:ext cx="2070950" cy="2065925"/>
          </a:xfrm>
          <a:prstGeom prst="rect">
            <a:avLst/>
          </a:prstGeom>
          <a:noFill/>
          <a:ln>
            <a:noFill/>
          </a:ln>
        </p:spPr>
      </p:pic>
      <p:pic>
        <p:nvPicPr>
          <p:cNvPr id="94" name="Google Shape;94;p19"/>
          <p:cNvPicPr preferRelativeResize="0"/>
          <p:nvPr/>
        </p:nvPicPr>
        <p:blipFill>
          <a:blip r:embed="rId4">
            <a:alphaModFix/>
          </a:blip>
          <a:stretch>
            <a:fillRect/>
          </a:stretch>
        </p:blipFill>
        <p:spPr>
          <a:xfrm>
            <a:off x="4945575" y="2939425"/>
            <a:ext cx="2035350" cy="202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IP Webcam app on </a:t>
            </a:r>
            <a:r>
              <a:rPr lang="en"/>
              <a:t>mobile</a:t>
            </a:r>
            <a:r>
              <a:rPr lang="en"/>
              <a:t> or wifi smart cctv cams</a:t>
            </a:r>
            <a:endParaRPr/>
          </a:p>
          <a:p>
            <a:pPr indent="-342900" lvl="0" marL="457200" rtl="0" algn="l">
              <a:spcBef>
                <a:spcPts val="0"/>
              </a:spcBef>
              <a:spcAft>
                <a:spcPts val="0"/>
              </a:spcAft>
              <a:buSzPts val="1800"/>
              <a:buChar char="●"/>
            </a:pPr>
            <a:r>
              <a:rPr lang="en"/>
              <a:t>External storage device or computer storage</a:t>
            </a:r>
            <a:endParaRPr/>
          </a:p>
          <a:p>
            <a:pPr indent="-342900" lvl="0" marL="457200" rtl="0" algn="l">
              <a:spcBef>
                <a:spcPts val="0"/>
              </a:spcBef>
              <a:spcAft>
                <a:spcPts val="0"/>
              </a:spcAft>
              <a:buSzPts val="1800"/>
              <a:buChar char="●"/>
            </a:pPr>
            <a:r>
              <a:rPr lang="en"/>
              <a:t>Jupyter notebook or google collab</a:t>
            </a:r>
            <a:endParaRPr/>
          </a:p>
          <a:p>
            <a:pPr indent="-342900" lvl="0" marL="457200" rtl="0" algn="l">
              <a:spcBef>
                <a:spcPts val="0"/>
              </a:spcBef>
              <a:spcAft>
                <a:spcPts val="0"/>
              </a:spcAft>
              <a:buSzPts val="1800"/>
              <a:buChar char="●"/>
            </a:pPr>
            <a:r>
              <a:rPr lang="en"/>
              <a:t>Libraries</a:t>
            </a:r>
            <a:endParaRPr/>
          </a:p>
          <a:p>
            <a:pPr indent="-342900" lvl="0" marL="1828800" rtl="0" algn="l">
              <a:spcBef>
                <a:spcPts val="0"/>
              </a:spcBef>
              <a:spcAft>
                <a:spcPts val="0"/>
              </a:spcAft>
              <a:buSzPts val="1800"/>
              <a:buAutoNum type="arabicPeriod"/>
            </a:pPr>
            <a:r>
              <a:rPr lang="en"/>
              <a:t>Numpy</a:t>
            </a:r>
            <a:endParaRPr/>
          </a:p>
          <a:p>
            <a:pPr indent="-342900" lvl="0" marL="1828800" rtl="0" algn="l">
              <a:spcBef>
                <a:spcPts val="0"/>
              </a:spcBef>
              <a:spcAft>
                <a:spcPts val="0"/>
              </a:spcAft>
              <a:buSzPts val="1800"/>
              <a:buAutoNum type="arabicPeriod"/>
            </a:pPr>
            <a:r>
              <a:rPr lang="en"/>
              <a:t>Opencv</a:t>
            </a:r>
            <a:endParaRPr/>
          </a:p>
          <a:p>
            <a:pPr indent="-342900" lvl="0" marL="1828800" rtl="0" algn="l">
              <a:spcBef>
                <a:spcPts val="0"/>
              </a:spcBef>
              <a:spcAft>
                <a:spcPts val="0"/>
              </a:spcAft>
              <a:buSzPts val="1800"/>
              <a:buAutoNum type="arabicPeriod"/>
            </a:pPr>
            <a:r>
              <a:rPr lang="en"/>
              <a:t>Time</a:t>
            </a:r>
            <a:endParaRPr/>
          </a:p>
          <a:p>
            <a:pPr indent="-342900" lvl="0" marL="1828800" rtl="0" algn="l">
              <a:spcBef>
                <a:spcPts val="0"/>
              </a:spcBef>
              <a:spcAft>
                <a:spcPts val="0"/>
              </a:spcAft>
              <a:buSzPts val="1800"/>
              <a:buAutoNum type="arabicPeriod"/>
            </a:pPr>
            <a:r>
              <a:rPr lang="en"/>
              <a:t>Datetime</a:t>
            </a:r>
            <a:endParaRPr/>
          </a:p>
          <a:p>
            <a:pPr indent="-342900" lvl="0" marL="1828800" rtl="0" algn="l">
              <a:spcBef>
                <a:spcPts val="0"/>
              </a:spcBef>
              <a:spcAft>
                <a:spcPts val="0"/>
              </a:spcAft>
              <a:buSzPts val="1800"/>
              <a:buAutoNum type="arabicPeriod"/>
            </a:pPr>
            <a:r>
              <a:rPr lang="en"/>
              <a:t>deque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555100" y="2285400"/>
            <a:ext cx="403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&amp; </a:t>
            </a:r>
            <a:r>
              <a:rPr lang="en"/>
              <a:t>Results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a:t>
            </a:r>
            <a:r>
              <a:rPr lang="en">
                <a:latin typeface="Roboto"/>
                <a:ea typeface="Roboto"/>
                <a:cs typeface="Roboto"/>
                <a:sym typeface="Roboto"/>
              </a:rPr>
              <a:t>Future Works</a:t>
            </a:r>
            <a:endParaRPr>
              <a:latin typeface="Roboto"/>
              <a:ea typeface="Roboto"/>
              <a:cs typeface="Roboto"/>
              <a:sym typeface="Roboto"/>
            </a:endParaRPr>
          </a:p>
        </p:txBody>
      </p:sp>
      <p:sp>
        <p:nvSpPr>
          <p:cNvPr id="111" name="Google Shape;111;p22"/>
          <p:cNvSpPr txBox="1"/>
          <p:nvPr>
            <p:ph idx="1" type="body"/>
          </p:nvPr>
        </p:nvSpPr>
        <p:spPr>
          <a:xfrm>
            <a:off x="311700" y="1360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51E50"/>
                </a:solidFill>
                <a:highlight>
                  <a:srgbClr val="FFFFFF"/>
                </a:highlight>
                <a:latin typeface="Roboto"/>
                <a:ea typeface="Roboto"/>
                <a:cs typeface="Roboto"/>
                <a:sym typeface="Roboto"/>
              </a:rPr>
              <a:t>Complete simulation of an easy simulation system has be achieved using appropriate techniques by decreasing additional effort for securing a place.</a:t>
            </a:r>
            <a:endParaRPr sz="1600">
              <a:solidFill>
                <a:srgbClr val="051E50"/>
              </a:solidFill>
              <a:highlight>
                <a:srgbClr val="FFFFFF"/>
              </a:highlight>
              <a:latin typeface="Roboto"/>
              <a:ea typeface="Roboto"/>
              <a:cs typeface="Roboto"/>
              <a:sym typeface="Roboto"/>
            </a:endParaRPr>
          </a:p>
          <a:p>
            <a:pPr indent="-330200" lvl="0" marL="457200" rtl="0" algn="l">
              <a:spcBef>
                <a:spcPts val="1200"/>
              </a:spcBef>
              <a:spcAft>
                <a:spcPts val="0"/>
              </a:spcAft>
              <a:buClr>
                <a:srgbClr val="051E50"/>
              </a:buClr>
              <a:buSzPts val="1600"/>
              <a:buFont typeface="Roboto"/>
              <a:buChar char="●"/>
            </a:pPr>
            <a:r>
              <a:rPr lang="en" sz="1600">
                <a:solidFill>
                  <a:srgbClr val="051E50"/>
                </a:solidFill>
                <a:highlight>
                  <a:srgbClr val="FFFFFF"/>
                </a:highlight>
                <a:latin typeface="Roboto"/>
                <a:ea typeface="Roboto"/>
                <a:cs typeface="Roboto"/>
                <a:sym typeface="Roboto"/>
              </a:rPr>
              <a:t>The IP Camera has a dynamic IP and need to update it </a:t>
            </a:r>
            <a:r>
              <a:rPr lang="en" sz="1600">
                <a:solidFill>
                  <a:srgbClr val="051E50"/>
                </a:solidFill>
                <a:highlight>
                  <a:srgbClr val="FFFFFF"/>
                </a:highlight>
                <a:latin typeface="Roboto"/>
                <a:ea typeface="Roboto"/>
                <a:cs typeface="Roboto"/>
                <a:sym typeface="Roboto"/>
              </a:rPr>
              <a:t>every time</a:t>
            </a:r>
            <a:r>
              <a:rPr lang="en" sz="1600">
                <a:solidFill>
                  <a:srgbClr val="051E50"/>
                </a:solidFill>
                <a:highlight>
                  <a:srgbClr val="FFFFFF"/>
                </a:highlight>
                <a:latin typeface="Roboto"/>
                <a:ea typeface="Roboto"/>
                <a:cs typeface="Roboto"/>
                <a:sym typeface="Roboto"/>
              </a:rPr>
              <a:t>.</a:t>
            </a:r>
            <a:endParaRPr sz="1600">
              <a:solidFill>
                <a:srgbClr val="051E50"/>
              </a:solidFill>
              <a:highlight>
                <a:srgbClr val="FFFFFF"/>
              </a:highlight>
              <a:latin typeface="Roboto"/>
              <a:ea typeface="Roboto"/>
              <a:cs typeface="Roboto"/>
              <a:sym typeface="Roboto"/>
            </a:endParaRPr>
          </a:p>
          <a:p>
            <a:pPr indent="-330200" lvl="0" marL="457200" rtl="0" algn="l">
              <a:spcBef>
                <a:spcPts val="0"/>
              </a:spcBef>
              <a:spcAft>
                <a:spcPts val="0"/>
              </a:spcAft>
              <a:buClr>
                <a:srgbClr val="051E50"/>
              </a:buClr>
              <a:buSzPts val="1600"/>
              <a:buFont typeface="Roboto"/>
              <a:buChar char="●"/>
            </a:pPr>
            <a:r>
              <a:rPr lang="en" sz="1600">
                <a:solidFill>
                  <a:srgbClr val="051E50"/>
                </a:solidFill>
                <a:highlight>
                  <a:srgbClr val="FFFFFF"/>
                </a:highlight>
                <a:latin typeface="Roboto"/>
                <a:ea typeface="Roboto"/>
                <a:cs typeface="Roboto"/>
                <a:sym typeface="Roboto"/>
              </a:rPr>
              <a:t>Accessing IP Camera Outside of the local WIFI Network by determining external IP and configuring it.</a:t>
            </a:r>
            <a:endParaRPr sz="1600">
              <a:solidFill>
                <a:srgbClr val="051E50"/>
              </a:solidFill>
              <a:highlight>
                <a:srgbClr val="FFFFFF"/>
              </a:highlight>
              <a:latin typeface="Roboto"/>
              <a:ea typeface="Roboto"/>
              <a:cs typeface="Roboto"/>
              <a:sym typeface="Roboto"/>
            </a:endParaRPr>
          </a:p>
          <a:p>
            <a:pPr indent="-330200" lvl="0" marL="457200" rtl="0" algn="l">
              <a:spcBef>
                <a:spcPts val="0"/>
              </a:spcBef>
              <a:spcAft>
                <a:spcPts val="0"/>
              </a:spcAft>
              <a:buClr>
                <a:srgbClr val="051E50"/>
              </a:buClr>
              <a:buSzPts val="1600"/>
              <a:buFont typeface="Roboto"/>
              <a:buChar char="●"/>
            </a:pPr>
            <a:r>
              <a:rPr lang="en" sz="1600">
                <a:solidFill>
                  <a:srgbClr val="051E50"/>
                </a:solidFill>
                <a:highlight>
                  <a:srgbClr val="FFFFFF"/>
                </a:highlight>
                <a:latin typeface="Roboto"/>
                <a:ea typeface="Roboto"/>
                <a:cs typeface="Roboto"/>
                <a:sym typeface="Roboto"/>
              </a:rPr>
              <a:t>Sending notifications to registered mobile when some moment is captured.</a:t>
            </a:r>
            <a:endParaRPr sz="1600">
              <a:solidFill>
                <a:srgbClr val="051E5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051E50"/>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